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charts/chart2.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1"/>
  </p:notesMasterIdLst>
  <p:sldIdLst>
    <p:sldId id="1664" r:id="rId2"/>
    <p:sldId id="1258" r:id="rId3"/>
    <p:sldId id="1667" r:id="rId4"/>
    <p:sldId id="1260" r:id="rId5"/>
    <p:sldId id="1665" r:id="rId6"/>
    <p:sldId id="1261" r:id="rId7"/>
    <p:sldId id="1479" r:id="rId8"/>
    <p:sldId id="1480" r:id="rId9"/>
    <p:sldId id="1481" r:id="rId10"/>
    <p:sldId id="1482" r:id="rId11"/>
    <p:sldId id="1488" r:id="rId12"/>
    <p:sldId id="1483" r:id="rId13"/>
    <p:sldId id="1484" r:id="rId14"/>
    <p:sldId id="933" r:id="rId15"/>
    <p:sldId id="920" r:id="rId16"/>
    <p:sldId id="932" r:id="rId17"/>
    <p:sldId id="1485" r:id="rId18"/>
    <p:sldId id="918" r:id="rId19"/>
    <p:sldId id="1490" r:id="rId20"/>
    <p:sldId id="1524" r:id="rId21"/>
    <p:sldId id="1525" r:id="rId22"/>
    <p:sldId id="1526" r:id="rId23"/>
    <p:sldId id="1491" r:id="rId24"/>
    <p:sldId id="1492" r:id="rId25"/>
    <p:sldId id="1493" r:id="rId26"/>
    <p:sldId id="1494" r:id="rId27"/>
    <p:sldId id="1495" r:id="rId28"/>
    <p:sldId id="1499" r:id="rId29"/>
    <p:sldId id="1597" r:id="rId30"/>
    <p:sldId id="1599" r:id="rId31"/>
    <p:sldId id="1600" r:id="rId32"/>
    <p:sldId id="1500" r:id="rId33"/>
    <p:sldId id="1501" r:id="rId34"/>
    <p:sldId id="1502" r:id="rId35"/>
    <p:sldId id="1503" r:id="rId36"/>
    <p:sldId id="1504" r:id="rId37"/>
    <p:sldId id="1505" r:id="rId38"/>
    <p:sldId id="1506" r:id="rId39"/>
    <p:sldId id="1507" r:id="rId40"/>
    <p:sldId id="1508" r:id="rId41"/>
    <p:sldId id="1509" r:id="rId42"/>
    <p:sldId id="1510" r:id="rId43"/>
    <p:sldId id="1511" r:id="rId44"/>
    <p:sldId id="1512" r:id="rId45"/>
    <p:sldId id="1516" r:id="rId46"/>
    <p:sldId id="1517" r:id="rId47"/>
    <p:sldId id="1518" r:id="rId48"/>
    <p:sldId id="1519" r:id="rId49"/>
    <p:sldId id="1521" r:id="rId50"/>
    <p:sldId id="1522" r:id="rId51"/>
    <p:sldId id="1520" r:id="rId52"/>
    <p:sldId id="1188" r:id="rId53"/>
    <p:sldId id="1189" r:id="rId54"/>
    <p:sldId id="1523" r:id="rId55"/>
    <p:sldId id="1349" r:id="rId56"/>
    <p:sldId id="1351" r:id="rId57"/>
    <p:sldId id="1352" r:id="rId58"/>
    <p:sldId id="1354" r:id="rId59"/>
    <p:sldId id="1363" r:id="rId60"/>
    <p:sldId id="1355" r:id="rId61"/>
    <p:sldId id="1356" r:id="rId62"/>
    <p:sldId id="1357" r:id="rId63"/>
    <p:sldId id="1358" r:id="rId64"/>
    <p:sldId id="1359" r:id="rId65"/>
    <p:sldId id="1186" r:id="rId66"/>
    <p:sldId id="1364" r:id="rId67"/>
    <p:sldId id="913" r:id="rId68"/>
    <p:sldId id="856" r:id="rId69"/>
    <p:sldId id="740" r:id="rId70"/>
    <p:sldId id="561" r:id="rId71"/>
    <p:sldId id="712" r:id="rId72"/>
    <p:sldId id="570" r:id="rId73"/>
    <p:sldId id="571" r:id="rId74"/>
    <p:sldId id="572" r:id="rId75"/>
    <p:sldId id="711" r:id="rId76"/>
    <p:sldId id="1175" r:id="rId77"/>
    <p:sldId id="1176" r:id="rId78"/>
    <p:sldId id="1178" r:id="rId79"/>
    <p:sldId id="1365" r:id="rId80"/>
    <p:sldId id="1366" r:id="rId81"/>
    <p:sldId id="583" r:id="rId82"/>
    <p:sldId id="586" r:id="rId83"/>
    <p:sldId id="587" r:id="rId84"/>
    <p:sldId id="588" r:id="rId85"/>
    <p:sldId id="589" r:id="rId86"/>
    <p:sldId id="590" r:id="rId87"/>
    <p:sldId id="718" r:id="rId88"/>
    <p:sldId id="719" r:id="rId89"/>
    <p:sldId id="1185" r:id="rId90"/>
    <p:sldId id="969" r:id="rId91"/>
    <p:sldId id="956" r:id="rId92"/>
    <p:sldId id="961" r:id="rId93"/>
    <p:sldId id="261" r:id="rId94"/>
    <p:sldId id="422" r:id="rId95"/>
    <p:sldId id="423" r:id="rId96"/>
    <p:sldId id="372" r:id="rId97"/>
    <p:sldId id="424" r:id="rId98"/>
    <p:sldId id="544" r:id="rId99"/>
    <p:sldId id="291" r:id="rId100"/>
    <p:sldId id="295" r:id="rId101"/>
    <p:sldId id="296" r:id="rId102"/>
    <p:sldId id="9038" r:id="rId103"/>
    <p:sldId id="9034" r:id="rId104"/>
    <p:sldId id="9036" r:id="rId105"/>
    <p:sldId id="9037" r:id="rId106"/>
    <p:sldId id="277" r:id="rId107"/>
    <p:sldId id="524" r:id="rId108"/>
    <p:sldId id="525" r:id="rId109"/>
    <p:sldId id="526" r:id="rId110"/>
    <p:sldId id="527" r:id="rId111"/>
    <p:sldId id="537" r:id="rId112"/>
    <p:sldId id="528" r:id="rId113"/>
    <p:sldId id="530" r:id="rId114"/>
    <p:sldId id="531" r:id="rId115"/>
    <p:sldId id="532" r:id="rId116"/>
    <p:sldId id="534" r:id="rId117"/>
    <p:sldId id="279" r:id="rId118"/>
    <p:sldId id="280" r:id="rId119"/>
    <p:sldId id="281" r:id="rId120"/>
    <p:sldId id="282" r:id="rId121"/>
    <p:sldId id="300" r:id="rId122"/>
    <p:sldId id="302" r:id="rId123"/>
    <p:sldId id="319" r:id="rId124"/>
    <p:sldId id="317" r:id="rId125"/>
    <p:sldId id="542" r:id="rId126"/>
    <p:sldId id="538" r:id="rId127"/>
    <p:sldId id="539" r:id="rId128"/>
    <p:sldId id="540" r:id="rId129"/>
    <p:sldId id="1666" r:id="rId130"/>
  </p:sldIdLst>
  <p:sldSz cx="9144000" cy="6858000" type="screen4x3"/>
  <p:notesSz cx="6858000" cy="9144000"/>
  <p:custDataLst>
    <p:tags r:id="rId1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userDrawn="1">
          <p15:clr>
            <a:srgbClr val="A4A3A4"/>
          </p15:clr>
        </p15:guide>
        <p15:guide id="2" pos="297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 lastIdx="1" clrIdx="0"/>
  <p:cmAuthor id="1" name="Office" initials="O" lastIdx="1" clrIdx="0"/>
  <p:cmAuthor id="3" name="xding" initials="x" lastIdx="1" clrIdx="2"/>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091E"/>
    <a:srgbClr val="4309E7"/>
    <a:srgbClr val="3ED1D3"/>
    <a:srgbClr val="32C6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1" autoAdjust="0"/>
    <p:restoredTop sz="91225" autoAdjust="0"/>
  </p:normalViewPr>
  <p:slideViewPr>
    <p:cSldViewPr showGuides="1">
      <p:cViewPr varScale="1">
        <p:scale>
          <a:sx n="145" d="100"/>
          <a:sy n="145" d="100"/>
        </p:scale>
        <p:origin x="1576" y="184"/>
      </p:cViewPr>
      <p:guideLst>
        <p:guide orient="horz" pos="2132"/>
        <p:guide pos="2977"/>
      </p:guideLst>
    </p:cSldViewPr>
  </p:slideViewPr>
  <p:outlineViewPr>
    <p:cViewPr>
      <p:scale>
        <a:sx n="33" d="100"/>
        <a:sy n="33" d="100"/>
      </p:scale>
      <p:origin x="0" y="2627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gs" Target="tags/tag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zdy\Desktop\&#26032;&#24314;%20Microsoft%20Excel%20&#24037;&#20316;&#3492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zhandongyang\Desktop\&#26032;&#24314;%20Microsoft%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a:t>顶会论文数量</a:t>
            </a:r>
          </a:p>
        </c:rich>
      </c:tx>
      <c:layout>
        <c:manualLayout>
          <c:xMode val="edge"/>
          <c:yMode val="edge"/>
          <c:x val="0.291079334332698"/>
          <c:y val="1.1551597895244301E-2"/>
        </c:manualLayout>
      </c:layout>
      <c:overlay val="0"/>
      <c:spPr>
        <a:noFill/>
        <a:ln>
          <a:noFill/>
        </a:ln>
        <a:effectLst/>
      </c:spPr>
    </c:title>
    <c:autoTitleDeleted val="0"/>
    <c:plotArea>
      <c:layout/>
      <c:barChart>
        <c:barDir val="col"/>
        <c:grouping val="clustered"/>
        <c:varyColors val="0"/>
        <c:ser>
          <c:idx val="0"/>
          <c:order val="0"/>
          <c:spPr>
            <a:solidFill>
              <a:schemeClr val="accent3"/>
            </a:solidFill>
            <a:ln>
              <a:noFill/>
            </a:ln>
            <a:effectLst/>
          </c:spPr>
          <c:invertIfNegative val="0"/>
          <c:cat>
            <c:numRef>
              <c:f>Sheet1!$A$7:$C$7</c:f>
              <c:numCache>
                <c:formatCode>General</c:formatCode>
                <c:ptCount val="3"/>
                <c:pt idx="0">
                  <c:v>2014</c:v>
                </c:pt>
                <c:pt idx="1">
                  <c:v>2015</c:v>
                </c:pt>
                <c:pt idx="2">
                  <c:v>2016</c:v>
                </c:pt>
              </c:numCache>
            </c:numRef>
          </c:cat>
          <c:val>
            <c:numRef>
              <c:f>Sheet1!$A$8:$C$8</c:f>
              <c:numCache>
                <c:formatCode>General</c:formatCode>
                <c:ptCount val="3"/>
                <c:pt idx="0">
                  <c:v>11</c:v>
                </c:pt>
                <c:pt idx="1">
                  <c:v>18</c:v>
                </c:pt>
                <c:pt idx="2">
                  <c:v>18</c:v>
                </c:pt>
              </c:numCache>
            </c:numRef>
          </c:val>
          <c:extLst>
            <c:ext xmlns:c16="http://schemas.microsoft.com/office/drawing/2014/chart" uri="{C3380CC4-5D6E-409C-BE32-E72D297353CC}">
              <c16:uniqueId val="{00000000-C207-E643-A3BB-BC5F034233CE}"/>
            </c:ext>
          </c:extLst>
        </c:ser>
        <c:dLbls>
          <c:showLegendKey val="0"/>
          <c:showVal val="0"/>
          <c:showCatName val="0"/>
          <c:showSerName val="0"/>
          <c:showPercent val="0"/>
          <c:showBubbleSize val="0"/>
        </c:dLbls>
        <c:gapWidth val="219"/>
        <c:overlap val="-27"/>
        <c:axId val="1974018584"/>
        <c:axId val="1860264744"/>
      </c:barChart>
      <c:catAx>
        <c:axId val="1974018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60264744"/>
        <c:crosses val="autoZero"/>
        <c:auto val="1"/>
        <c:lblAlgn val="ctr"/>
        <c:lblOffset val="100"/>
        <c:noMultiLvlLbl val="0"/>
      </c:catAx>
      <c:valAx>
        <c:axId val="1860264744"/>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7401858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dirty="0"/>
              <a:t>顶会表论文量</a:t>
            </a:r>
          </a:p>
        </c:rich>
      </c:tx>
      <c:overlay val="0"/>
      <c:spPr>
        <a:noFill/>
        <a:ln>
          <a:noFill/>
        </a:ln>
        <a:effectLst/>
      </c:spPr>
    </c:title>
    <c:autoTitleDeleted val="0"/>
    <c:plotArea>
      <c:layout/>
      <c:barChart>
        <c:barDir val="col"/>
        <c:grouping val="clustered"/>
        <c:varyColors val="0"/>
        <c:ser>
          <c:idx val="0"/>
          <c:order val="0"/>
          <c:spPr>
            <a:solidFill>
              <a:schemeClr val="accent3"/>
            </a:solidFill>
            <a:ln>
              <a:noFill/>
            </a:ln>
            <a:effectLst/>
          </c:spPr>
          <c:invertIfNegative val="0"/>
          <c:cat>
            <c:numRef>
              <c:f>Sheet1!$A$5:$C$5</c:f>
              <c:numCache>
                <c:formatCode>General</c:formatCode>
                <c:ptCount val="3"/>
                <c:pt idx="0">
                  <c:v>2014</c:v>
                </c:pt>
                <c:pt idx="1">
                  <c:v>2015</c:v>
                </c:pt>
                <c:pt idx="2">
                  <c:v>2016</c:v>
                </c:pt>
              </c:numCache>
            </c:numRef>
          </c:cat>
          <c:val>
            <c:numRef>
              <c:f>Sheet1!$A$6:$C$6</c:f>
              <c:numCache>
                <c:formatCode>General</c:formatCode>
                <c:ptCount val="3"/>
                <c:pt idx="0">
                  <c:v>60</c:v>
                </c:pt>
                <c:pt idx="1">
                  <c:v>47</c:v>
                </c:pt>
                <c:pt idx="2">
                  <c:v>52</c:v>
                </c:pt>
              </c:numCache>
            </c:numRef>
          </c:val>
          <c:extLst>
            <c:ext xmlns:c16="http://schemas.microsoft.com/office/drawing/2014/chart" uri="{C3380CC4-5D6E-409C-BE32-E72D297353CC}">
              <c16:uniqueId val="{00000000-03CE-1E4F-A2EA-96E2B157F27A}"/>
            </c:ext>
          </c:extLst>
        </c:ser>
        <c:dLbls>
          <c:showLegendKey val="0"/>
          <c:showVal val="0"/>
          <c:showCatName val="0"/>
          <c:showSerName val="0"/>
          <c:showPercent val="0"/>
          <c:showBubbleSize val="0"/>
        </c:dLbls>
        <c:gapWidth val="219"/>
        <c:overlap val="-27"/>
        <c:axId val="-2079175784"/>
        <c:axId val="1829498424"/>
      </c:barChart>
      <c:catAx>
        <c:axId val="-2079175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29498424"/>
        <c:crosses val="autoZero"/>
        <c:auto val="1"/>
        <c:lblAlgn val="ctr"/>
        <c:lblOffset val="100"/>
        <c:noMultiLvlLbl val="0"/>
      </c:catAx>
      <c:valAx>
        <c:axId val="1829498424"/>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07917578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a:latin typeface="Calibri" panose="020F0502020204030204" charset="0"/>
              </a:defRPr>
            </a:lvl1pPr>
          </a:lstStyle>
          <a:p>
            <a:fld id="{5B035D1B-813A-BD47-90E4-EEF91CDA6FB3}" type="datetimeFigureOut">
              <a:rPr lang="zh-CN" altLang="en-US"/>
              <a:t>2024/8/26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charset="0"/>
              </a:defRPr>
            </a:lvl1pPr>
          </a:lstStyle>
          <a:p>
            <a:fld id="{BB69BA4F-C97D-094D-A76C-5DC0E9BD72CA}"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noChangeArrowheads="1"/>
          </p:cNvSpPr>
          <p:nvPr/>
        </p:nvSpPr>
        <p:spPr bwMode="auto">
          <a:xfrm>
            <a:off x="3884613" y="8685213"/>
            <a:ext cx="2971800" cy="457200"/>
          </a:xfrm>
          <a:prstGeom prst="rect">
            <a:avLst/>
          </a:prstGeom>
          <a:noFill/>
          <a:ln>
            <a:noFill/>
          </a:ln>
        </p:spPr>
        <p:txBody>
          <a:bodyPr anchor="b"/>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r"/>
            <a:fld id="{D9930749-6538-C74C-A533-5165D1770F77}" type="slidenum">
              <a:rPr kumimoji="0" lang="en-US" altLang="zh-CN" sz="1200">
                <a:latin typeface="Calibri" panose="020F0502020204030204" charset="0"/>
              </a:rPr>
              <a:t>2</a:t>
            </a:fld>
            <a:endParaRPr kumimoji="0" lang="en-US" altLang="zh-CN" sz="1200">
              <a:latin typeface="Calibri" panose="020F0502020204030204" charset="0"/>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ln>
        </p:spPr>
      </p:sp>
      <p:sp>
        <p:nvSpPr>
          <p:cNvPr id="17411" name="Rectangle 3"/>
          <p:cNvSpPr>
            <a:spLocks noGrp="1" noChangeArrowheads="1"/>
          </p:cNvSpPr>
          <p:nvPr>
            <p:ph type="body" idx="1"/>
          </p:nvPr>
        </p:nvSpPr>
        <p:spPr bwMode="auto">
          <a:noFill/>
        </p:spPr>
        <p:txBody>
          <a:bodyPr/>
          <a:lstStyle/>
          <a:p>
            <a:pPr eaLnBrk="1" hangingPunct="1">
              <a:spcBef>
                <a:spcPct val="0"/>
              </a:spcBef>
            </a:pPr>
            <a:r>
              <a:rPr kumimoji="0" lang="zh-CN" altLang="en-US" dirty="0">
                <a:latin typeface="Calibri" panose="020F0502020204030204" charset="0"/>
                <a:ea typeface="宋体" pitchFamily="2" charset="-122"/>
              </a:rPr>
              <a:t>小学，学与不学，学习态度，宽放</a:t>
            </a:r>
            <a:endParaRPr kumimoji="0" lang="en-US" altLang="zh-CN" dirty="0">
              <a:latin typeface="Calibri" panose="020F0502020204030204" charset="0"/>
              <a:ea typeface="宋体" pitchFamily="2" charset="-122"/>
            </a:endParaRPr>
          </a:p>
          <a:p>
            <a:pPr eaLnBrk="1" hangingPunct="1">
              <a:spcBef>
                <a:spcPct val="0"/>
              </a:spcBef>
            </a:pPr>
            <a:r>
              <a:rPr kumimoji="0" lang="zh-CN" altLang="en-US" dirty="0">
                <a:latin typeface="Calibri" panose="020F0502020204030204" charset="0"/>
                <a:ea typeface="宋体" pitchFamily="2" charset="-122"/>
              </a:rPr>
              <a:t>中学，尊重知识，学习品质，窄收</a:t>
            </a:r>
            <a:endParaRPr kumimoji="0" lang="en-US" altLang="zh-CN" dirty="0">
              <a:latin typeface="Calibri" panose="020F0502020204030204" charset="0"/>
              <a:ea typeface="宋体" pitchFamily="2" charset="-122"/>
            </a:endParaRPr>
          </a:p>
          <a:p>
            <a:pPr eaLnBrk="1" hangingPunct="1">
              <a:spcBef>
                <a:spcPct val="0"/>
              </a:spcBef>
            </a:pPr>
            <a:r>
              <a:rPr kumimoji="0" lang="zh-CN" altLang="en-US" dirty="0">
                <a:latin typeface="Calibri" panose="020F0502020204030204" charset="0"/>
                <a:ea typeface="宋体" pitchFamily="2" charset="-122"/>
              </a:rPr>
              <a:t>大学，职业导向，学习成绩。</a:t>
            </a:r>
            <a:endParaRPr kumimoji="0" lang="en-US" altLang="zh-CN" dirty="0">
              <a:latin typeface="Calibri" panose="020F0502020204030204" charset="0"/>
              <a:ea typeface="宋体" pitchFamily="2" charset="-122"/>
            </a:endParaRPr>
          </a:p>
          <a:p>
            <a:pPr eaLnBrk="1" hangingPunct="1">
              <a:spcBef>
                <a:spcPct val="0"/>
              </a:spcBef>
            </a:pPr>
            <a:endParaRPr kumimoji="0" lang="en-US" altLang="zh-CN" dirty="0">
              <a:latin typeface="Calibri" panose="020F0502020204030204" charset="0"/>
              <a:ea typeface="宋体" pitchFamily="2" charset="-122"/>
            </a:endParaRPr>
          </a:p>
          <a:p>
            <a:pPr eaLnBrk="1" hangingPunct="1">
              <a:spcBef>
                <a:spcPct val="0"/>
              </a:spcBef>
            </a:pPr>
            <a:r>
              <a:rPr kumimoji="0" lang="zh-CN" altLang="en-US" dirty="0">
                <a:latin typeface="Calibri" panose="020F0502020204030204" charset="0"/>
                <a:ea typeface="宋体" pitchFamily="2" charset="-122"/>
              </a:rPr>
              <a:t>目标，过程，评价反馈</a:t>
            </a:r>
            <a:endParaRPr kumimoji="0" lang="en-US" altLang="zh-CN" dirty="0">
              <a:latin typeface="Calibri" panose="020F0502020204030204" charset="0"/>
              <a:ea typeface="宋体" pitchFamily="2" charset="-122"/>
            </a:endParaRPr>
          </a:p>
          <a:p>
            <a:pPr eaLnBrk="1" hangingPunct="1">
              <a:spcBef>
                <a:spcPct val="0"/>
              </a:spcBef>
            </a:pPr>
            <a:endParaRPr kumimoji="0" lang="zh-CN" altLang="en-US" dirty="0">
              <a:latin typeface="Calibri" panose="020F0502020204030204"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1B4555-5429-4A7F-A161-388BBF223BE3}" type="slidenum">
              <a:rPr lang="zh-CN" altLang="en-US" smtClean="0"/>
              <a:t>45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1B4555-5429-4A7F-A161-388BBF223BE3}" type="slidenum">
              <a:rPr lang="zh-CN" altLang="en-US" smtClean="0"/>
              <a:t>46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用户泄露：</a:t>
            </a:r>
            <a:r>
              <a:rPr lang="en-US" altLang="zh-CN"/>
              <a:t>https://baijiahao.baidu.com/s?id=1662056859914082017&amp;wfr=spider&amp;for=pc</a:t>
            </a:r>
          </a:p>
          <a:p>
            <a:r>
              <a:rPr lang="en-US" altLang="zh-CN"/>
              <a:t>https://baijiahao.baidu.com/s?id=1661641683932856041&amp;wfr=spider&amp;for=pc</a:t>
            </a:r>
            <a:endParaRPr lang="zh-CN" altLang="en-US"/>
          </a:p>
        </p:txBody>
      </p:sp>
      <p:sp>
        <p:nvSpPr>
          <p:cNvPr id="4" name="灯片编号占位符 3"/>
          <p:cNvSpPr>
            <a:spLocks noGrp="1"/>
          </p:cNvSpPr>
          <p:nvPr>
            <p:ph type="sldNum" sz="quarter" idx="5"/>
          </p:nvPr>
        </p:nvSpPr>
        <p:spPr/>
        <p:txBody>
          <a:bodyPr/>
          <a:lstStyle/>
          <a:p>
            <a:fld id="{A9A08255-DDCE-495B-BC70-B805EEE49A0A}" type="slidenum">
              <a:rPr lang="zh-CN" altLang="en-US" smtClean="0"/>
              <a:t>48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9BA4F-C97D-094D-A76C-5DC0E9BD72CA}" type="slidenum">
              <a:rPr lang="zh-CN" altLang="en-US" smtClean="0"/>
              <a:t>52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44C46-4510-4136-8E2A-D6E3FEC82988}" type="slidenum">
              <a:rPr lang="zh-CN" altLang="en-US" smtClean="0"/>
              <a:t>56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7775" y="1279525"/>
            <a:ext cx="4606925" cy="3454400"/>
          </a:xfrm>
        </p:spPr>
      </p:sp>
      <p:sp>
        <p:nvSpPr>
          <p:cNvPr id="3" name="备注占位符 2"/>
          <p:cNvSpPr>
            <a:spLocks noGrp="1"/>
          </p:cNvSpPr>
          <p:nvPr>
            <p:ph type="body" idx="1"/>
          </p:nvPr>
        </p:nvSpPr>
        <p:spPr/>
        <p:txBody>
          <a:bodyPr>
            <a:normAutofit lnSpcReduction="10000"/>
          </a:bodyPr>
          <a:lstStyle/>
          <a:p>
            <a:r>
              <a:rPr lang="zh-CN" altLang="en-US" sz="1200" b="1" kern="1200" dirty="0">
                <a:solidFill>
                  <a:schemeClr val="tx1"/>
                </a:solidFill>
                <a:latin typeface="+mn-lt"/>
                <a:ea typeface="+mn-ea"/>
                <a:cs typeface="+mn-cs"/>
              </a:rPr>
              <a:t>数据跨境流动是经济全球化与数字化的伴生物。</a:t>
            </a:r>
            <a:r>
              <a:rPr lang="zh-CN" altLang="en-US" sz="1200" b="0" kern="1200" dirty="0">
                <a:solidFill>
                  <a:schemeClr val="tx1"/>
                </a:solidFill>
                <a:latin typeface="+mn-lt"/>
                <a:ea typeface="+mn-ea"/>
                <a:cs typeface="+mn-cs"/>
              </a:rPr>
              <a:t>美、欧基于各自政治、经济、法律传统等因素考量，在不同的历史背景下，发展出特色鲜明的数据跨境流动政策。</a:t>
            </a:r>
          </a:p>
          <a:p>
            <a:endParaRPr kumimoji="1" lang="zh-CN" altLang="en-US" sz="1200" b="0" kern="1200" dirty="0">
              <a:solidFill>
                <a:schemeClr val="tx1"/>
              </a:solidFill>
              <a:latin typeface="+mn-lt"/>
              <a:ea typeface="+mn-ea"/>
              <a:cs typeface="+mn-cs"/>
            </a:endParaRPr>
          </a:p>
          <a:p>
            <a:r>
              <a:rPr lang="en-US" altLang="zh-CN" sz="1200" b="1" kern="1200" dirty="0">
                <a:solidFill>
                  <a:schemeClr val="tx1"/>
                </a:solidFill>
                <a:latin typeface="+mn-lt"/>
                <a:ea typeface="+mn-ea"/>
                <a:cs typeface="+mn-cs"/>
              </a:rPr>
              <a:t>1</a:t>
            </a:r>
            <a:r>
              <a:rPr lang="zh-CN" altLang="en-US" sz="1200" b="1" kern="1200" dirty="0">
                <a:solidFill>
                  <a:schemeClr val="tx1"/>
                </a:solidFill>
                <a:latin typeface="+mn-lt"/>
                <a:ea typeface="+mn-ea"/>
                <a:cs typeface="+mn-cs"/>
              </a:rPr>
              <a:t>：美国数据跨境流动政策主要由贸易利益驱动</a:t>
            </a:r>
          </a:p>
          <a:p>
            <a:r>
              <a:rPr lang="zh-CN" altLang="en-US" sz="1200" b="1" kern="1200" dirty="0">
                <a:solidFill>
                  <a:schemeClr val="tx1"/>
                </a:solidFill>
                <a:latin typeface="+mn-lt"/>
                <a:ea typeface="+mn-ea"/>
                <a:cs typeface="+mn-cs"/>
              </a:rPr>
              <a:t>欧盟在人权项下考虑数据跨境流动政策</a:t>
            </a:r>
          </a:p>
          <a:p>
            <a:endParaRPr lang="zh-CN" altLang="en-US" sz="1200" b="1" kern="1200" dirty="0">
              <a:solidFill>
                <a:schemeClr val="tx1"/>
              </a:solidFill>
              <a:latin typeface="+mn-lt"/>
              <a:ea typeface="+mn-ea"/>
              <a:cs typeface="+mn-cs"/>
            </a:endParaRPr>
          </a:p>
          <a:p>
            <a:r>
              <a:rPr lang="en-US" altLang="zh-CN" sz="1200" b="1" kern="1200" dirty="0">
                <a:solidFill>
                  <a:schemeClr val="tx1"/>
                </a:solidFill>
                <a:latin typeface="+mn-lt"/>
                <a:ea typeface="+mn-ea"/>
                <a:cs typeface="+mn-cs"/>
              </a:rPr>
              <a:t>2</a:t>
            </a:r>
            <a:r>
              <a:rPr lang="zh-CN" altLang="en-US" sz="1200" b="1" kern="1200" dirty="0">
                <a:solidFill>
                  <a:schemeClr val="tx1"/>
                </a:solidFill>
                <a:latin typeface="+mn-lt"/>
                <a:ea typeface="+mn-ea"/>
                <a:cs typeface="+mn-cs"/>
              </a:rPr>
              <a:t>：美国在国际上推行宽松的数据跨境流动政策，首先需要本国示范。</a:t>
            </a:r>
            <a:endParaRPr lang="zh-CN" altLang="en-US" sz="1200" b="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因此在美国一般立法中</a:t>
            </a:r>
            <a:r>
              <a:rPr lang="en-US" altLang="zh-CN" sz="1200" b="1" kern="1200" dirty="0">
                <a:solidFill>
                  <a:schemeClr val="tx1"/>
                </a:solidFill>
                <a:latin typeface="+mn-lt"/>
                <a:ea typeface="+mn-ea"/>
                <a:cs typeface="+mn-cs"/>
              </a:rPr>
              <a:t>,</a:t>
            </a:r>
            <a:r>
              <a:rPr lang="zh-CN" altLang="en-US" sz="1200" b="1" kern="1200" dirty="0">
                <a:solidFill>
                  <a:schemeClr val="tx1"/>
                </a:solidFill>
                <a:latin typeface="+mn-lt"/>
                <a:ea typeface="+mn-ea"/>
                <a:cs typeface="+mn-cs"/>
              </a:rPr>
              <a:t>难以观察到禁止或者限制数据跨境流动的明确要求。</a:t>
            </a:r>
          </a:p>
          <a:p>
            <a:endParaRPr lang="zh-CN" altLang="en-US" sz="1200" b="1"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欧盟数据跨境转移政策主要体现在个人数据保护制度中，相应地，其实施机制也依附于个人数据保护执法体系</a:t>
            </a:r>
          </a:p>
          <a:p>
            <a:endParaRPr lang="zh-CN" altLang="en-US" sz="1200" b="1" kern="1200" dirty="0">
              <a:solidFill>
                <a:schemeClr val="tx1"/>
              </a:solidFill>
              <a:latin typeface="+mn-lt"/>
              <a:ea typeface="+mn-ea"/>
              <a:cs typeface="+mn-cs"/>
            </a:endParaRPr>
          </a:p>
          <a:p>
            <a:r>
              <a:rPr lang="zh-CN" altLang="en-US" b="1" dirty="0">
                <a:solidFill>
                  <a:srgbClr val="131313"/>
                </a:solidFill>
                <a:latin typeface="PingFangSC-Regular" panose="020B0400000000000000" charset="-122"/>
                <a:ea typeface="PingFangSC-Regular" panose="020B0400000000000000" charset="-122"/>
              </a:rPr>
              <a:t>与美欧相比，我国应更多从维护网络安全和数据主权为目的出发，制定跨境数据流动政策。</a:t>
            </a:r>
            <a:r>
              <a:rPr lang="en-US" altLang="zh-CN" b="1" dirty="0">
                <a:solidFill>
                  <a:srgbClr val="131313"/>
                </a:solidFill>
                <a:latin typeface="PingFangSC-Regular" panose="020B0400000000000000" charset="-122"/>
                <a:ea typeface="PingFangSC-Regular" panose="020B0400000000000000" charset="-122"/>
              </a:rPr>
              <a:t>2016</a:t>
            </a:r>
            <a:r>
              <a:rPr lang="zh-CN" altLang="en-US" b="1" dirty="0">
                <a:solidFill>
                  <a:srgbClr val="131313"/>
                </a:solidFill>
                <a:latin typeface="PingFangSC-Regular" panose="020B0400000000000000" charset="-122"/>
                <a:ea typeface="PingFangSC-Regular" panose="020B0400000000000000" charset="-122"/>
              </a:rPr>
              <a:t>年</a:t>
            </a:r>
            <a:r>
              <a:rPr lang="en-US" altLang="zh-CN" b="1" dirty="0">
                <a:solidFill>
                  <a:srgbClr val="131313"/>
                </a:solidFill>
                <a:latin typeface="PingFangSC-Regular" panose="020B0400000000000000" charset="-122"/>
                <a:ea typeface="PingFangSC-Regular" panose="020B0400000000000000" charset="-122"/>
              </a:rPr>
              <a:t>11</a:t>
            </a:r>
            <a:r>
              <a:rPr lang="zh-CN" altLang="en-US" b="1" dirty="0">
                <a:solidFill>
                  <a:srgbClr val="131313"/>
                </a:solidFill>
                <a:latin typeface="PingFangSC-Regular" panose="020B0400000000000000" charset="-122"/>
                <a:ea typeface="PingFangSC-Regular" panose="020B0400000000000000" charset="-122"/>
              </a:rPr>
              <a:t>月出台的</a:t>
            </a:r>
            <a:r>
              <a:rPr lang="en-US" altLang="zh-CN" b="1" dirty="0">
                <a:solidFill>
                  <a:srgbClr val="131313"/>
                </a:solidFill>
                <a:latin typeface="PingFangSC-Regular" panose="020B0400000000000000" charset="-122"/>
                <a:ea typeface="PingFangSC-Regular" panose="020B0400000000000000" charset="-122"/>
              </a:rPr>
              <a:t>《</a:t>
            </a:r>
            <a:r>
              <a:rPr lang="zh-CN" altLang="en-US" b="1" dirty="0">
                <a:solidFill>
                  <a:srgbClr val="131313"/>
                </a:solidFill>
                <a:latin typeface="PingFangSC-Regular" panose="020B0400000000000000" charset="-122"/>
                <a:ea typeface="PingFangSC-Regular" panose="020B0400000000000000" charset="-122"/>
              </a:rPr>
              <a:t>网络安全法</a:t>
            </a:r>
            <a:r>
              <a:rPr lang="en-US" altLang="zh-CN" b="1" dirty="0">
                <a:solidFill>
                  <a:srgbClr val="131313"/>
                </a:solidFill>
                <a:latin typeface="PingFangSC-Regular" panose="020B0400000000000000" charset="-122"/>
                <a:ea typeface="PingFangSC-Regular" panose="020B0400000000000000" charset="-122"/>
              </a:rPr>
              <a:t>》</a:t>
            </a:r>
            <a:r>
              <a:rPr lang="zh-CN" altLang="en-US" b="1" dirty="0">
                <a:solidFill>
                  <a:srgbClr val="131313"/>
                </a:solidFill>
                <a:latin typeface="PingFangSC-Regular" panose="020B0400000000000000" charset="-122"/>
                <a:ea typeface="PingFangSC-Regular" panose="020B0400000000000000" charset="-122"/>
              </a:rPr>
              <a:t>首次以国家法律形式明确了中国数据跨境流动基本政策。</a:t>
            </a:r>
          </a:p>
          <a:p>
            <a:endParaRPr lang="zh-CN" altLang="en-US" b="1" dirty="0">
              <a:solidFill>
                <a:srgbClr val="131313"/>
              </a:solidFill>
              <a:latin typeface="PingFangSC-Regular" panose="020B0400000000000000" charset="-122"/>
              <a:ea typeface="PingFangSC-Regular" panose="020B0400000000000000" charset="-122"/>
            </a:endParaRPr>
          </a:p>
          <a:p>
            <a:r>
              <a:rPr lang="zh-CN" altLang="en-US" b="1" dirty="0"/>
              <a:t>我国目前初步建立的数据跨境流动政策，如将数据出境安全评估作为单一合规机制，在现实中恐难以适应海量数据跨境管理需求。有必要参考欧盟及其他国家经验，设立符合我国国情需要的多样化合法流动机制。</a:t>
            </a:r>
          </a:p>
          <a:p>
            <a:endParaRPr lang="zh-CN" altLang="en-US" sz="1200" b="1"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B18C035D-BF88-2D4C-A694-4EEEE05D6FB4}" type="slidenum">
              <a:rPr kumimoji="1" lang="zh-CN" altLang="en-US" smtClean="0"/>
              <a:t>77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7775" y="1279525"/>
            <a:ext cx="4606925" cy="3454400"/>
          </a:xfrm>
        </p:spPr>
      </p:sp>
      <p:sp>
        <p:nvSpPr>
          <p:cNvPr id="3" name="备注占位符 2"/>
          <p:cNvSpPr>
            <a:spLocks noGrp="1"/>
          </p:cNvSpPr>
          <p:nvPr>
            <p:ph type="body" idx="1"/>
          </p:nvPr>
        </p:nvSpPr>
        <p:spPr/>
        <p:txBody>
          <a:bodyPr>
            <a:normAutofit fontScale="92500" lnSpcReduction="10000"/>
          </a:bodyPr>
          <a:lstStyle/>
          <a:p>
            <a:pPr algn="just">
              <a:lnSpc>
                <a:spcPct val="100000"/>
              </a:lnSpc>
            </a:pPr>
            <a:r>
              <a:rPr lang="zh-CN" altLang="en-US" sz="2400" b="1" dirty="0">
                <a:solidFill>
                  <a:srgbClr val="C00000"/>
                </a:solidFill>
              </a:rPr>
              <a:t>合规性检测</a:t>
            </a:r>
            <a:endParaRPr lang="en-US" altLang="zh-CN" sz="2400" b="1" dirty="0">
              <a:solidFill>
                <a:srgbClr val="C00000"/>
              </a:solidFill>
            </a:endParaRPr>
          </a:p>
          <a:p>
            <a:pPr lvl="1"/>
            <a:r>
              <a:rPr kumimoji="1" lang="zh-CN" altLang="en-US" sz="2000" dirty="0"/>
              <a:t>根据不同类别个人数据制订不同的规则。包括可见性、可识别性、可传播性等。</a:t>
            </a:r>
          </a:p>
          <a:p>
            <a:pPr lvl="1"/>
            <a:r>
              <a:rPr kumimoji="1" lang="zh-CN" altLang="en-US" sz="2000" dirty="0"/>
              <a:t>个人数据遮蔽：是否通过技术手段对个人数据进行遮蔽。</a:t>
            </a:r>
          </a:p>
          <a:p>
            <a:pPr lvl="1"/>
            <a:r>
              <a:rPr kumimoji="1" lang="zh-CN" altLang="en-US" sz="2000" dirty="0"/>
              <a:t>数据活动合规：数据访问者是谁？数据用途？数据使用范围？对数据活动进行持续监控与分析，帮助用户实现对数据活动的实时完全可见。</a:t>
            </a:r>
          </a:p>
          <a:p>
            <a:pPr lvl="1"/>
            <a:r>
              <a:rPr kumimoji="1" lang="zh-CN" altLang="en-US" sz="2000" dirty="0"/>
              <a:t>违规检查与事件响应</a:t>
            </a:r>
          </a:p>
          <a:p>
            <a:pPr lvl="1"/>
            <a:r>
              <a:rPr kumimoji="1" lang="zh-CN" altLang="en-US" sz="2000" dirty="0"/>
              <a:t>数据传播范围是否合规，如</a:t>
            </a:r>
            <a:r>
              <a:rPr kumimoji="1" lang="en-US" altLang="zh-CN" sz="2000" dirty="0"/>
              <a:t>GDPR</a:t>
            </a:r>
            <a:r>
              <a:rPr kumimoji="1" lang="zh-CN" altLang="en-US" sz="2000" dirty="0"/>
              <a:t> 规定禁止向欧盟以外的地区传输个人数据，除非接收国可证明其可提供充足的数据保护。</a:t>
            </a:r>
            <a:endParaRPr lang="en-US" altLang="zh-CN" sz="2000" dirty="0"/>
          </a:p>
          <a:p>
            <a:endParaRPr lang="zh-CN" altLang="en-US" sz="1200" b="0"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B18C035D-BF88-2D4C-A694-4EEEE05D6FB4}" type="slidenum">
              <a:rPr kumimoji="1" lang="zh-CN" altLang="en-US" smtClean="0"/>
              <a:t>78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79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noChangeArrowheads="1"/>
          </p:cNvSpPr>
          <p:nvPr/>
        </p:nvSpPr>
        <p:spPr bwMode="auto">
          <a:xfrm>
            <a:off x="3884613" y="8685213"/>
            <a:ext cx="2971800" cy="457200"/>
          </a:xfrm>
          <a:prstGeom prst="rect">
            <a:avLst/>
          </a:prstGeom>
          <a:noFill/>
          <a:ln>
            <a:noFill/>
          </a:ln>
        </p:spPr>
        <p:txBody>
          <a:bodyPr anchor="b"/>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r"/>
            <a:fld id="{D87503B0-D443-1047-A647-2824A8FF30FD}" type="slidenum">
              <a:rPr kumimoji="0" lang="en-US" altLang="zh-CN" sz="1200">
                <a:latin typeface="Calibri" panose="020F0502020204030204" charset="0"/>
              </a:rPr>
              <a:t>4</a:t>
            </a:fld>
            <a:endParaRPr kumimoji="0" lang="en-US" altLang="zh-CN" sz="1200">
              <a:latin typeface="Calibri" panose="020F0502020204030204" charset="0"/>
            </a:endParaRPr>
          </a:p>
        </p:txBody>
      </p:sp>
      <p:sp>
        <p:nvSpPr>
          <p:cNvPr id="19458" name="Rectangle 2"/>
          <p:cNvSpPr>
            <a:spLocks noGrp="1" noRot="1" noChangeAspect="1" noChangeArrowheads="1" noTextEdit="1"/>
          </p:cNvSpPr>
          <p:nvPr>
            <p:ph type="sldImg"/>
          </p:nvPr>
        </p:nvSpPr>
        <p:spPr bwMode="auto">
          <a:noFill/>
          <a:ln>
            <a:solidFill>
              <a:srgbClr val="000000"/>
            </a:solidFill>
            <a:miter lim="800000"/>
          </a:ln>
        </p:spPr>
      </p:sp>
      <p:sp>
        <p:nvSpPr>
          <p:cNvPr id="19459" name="Rectangle 3"/>
          <p:cNvSpPr>
            <a:spLocks noGrp="1" noChangeArrowheads="1"/>
          </p:cNvSpPr>
          <p:nvPr>
            <p:ph type="body" idx="1"/>
          </p:nvPr>
        </p:nvSpPr>
        <p:spPr bwMode="auto">
          <a:noFill/>
        </p:spPr>
        <p:txBody>
          <a:bodyPr/>
          <a:lstStyle/>
          <a:p>
            <a:pPr eaLnBrk="1" hangingPunct="1">
              <a:spcBef>
                <a:spcPct val="0"/>
              </a:spcBef>
            </a:pPr>
            <a:endParaRPr kumimoji="0" lang="zh-CN" altLang="en-US" dirty="0">
              <a:latin typeface="Calibri" panose="020F0502020204030204" charset="0"/>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80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ln>
        </p:spPr>
      </p:sp>
      <p:sp>
        <p:nvSpPr>
          <p:cNvPr id="116739" name="备注占位符 2"/>
          <p:cNvSpPr>
            <a:spLocks noGrp="1"/>
          </p:cNvSpPr>
          <p:nvPr>
            <p:ph type="body" idx="1"/>
          </p:nvPr>
        </p:nvSpPr>
        <p:spPr bwMode="auto">
          <a:noFill/>
        </p:spPr>
        <p:txBody>
          <a:bodyPr/>
          <a:lstStyle/>
          <a:p>
            <a:endParaRPr lang="zh-CN" altLang="en-US">
              <a:latin typeface="Calibri" panose="020F0502020204030204" charset="0"/>
              <a:ea typeface="宋体" pitchFamily="2" charset="-122"/>
            </a:endParaRPr>
          </a:p>
        </p:txBody>
      </p:sp>
      <p:sp>
        <p:nvSpPr>
          <p:cNvPr id="116740" name="灯片编号占位符 3"/>
          <p:cNvSpPr>
            <a:spLocks noGrp="1"/>
          </p:cNvSpPr>
          <p:nvPr>
            <p:ph type="sldNum" sz="quarter" idx="5"/>
          </p:nvPr>
        </p:nvSpPr>
        <p:spPr bwMode="auto">
          <a:noFill/>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2512FACA-49BA-6C44-AC99-B0E9D78D25EF}" type="slidenum">
              <a:rPr lang="zh-CN" altLang="en-US">
                <a:latin typeface="Calibri" panose="020F0502020204030204" charset="0"/>
              </a:rPr>
              <a:t>83</a:t>
            </a:fld>
            <a:endParaRPr lang="zh-CN" altLang="en-US">
              <a:latin typeface="Calibri" panose="020F050202020403020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TextEdit="1"/>
          </p:cNvSpPr>
          <p:nvPr>
            <p:ph type="sldImg"/>
          </p:nvPr>
        </p:nvSpPr>
        <p:spPr bwMode="auto">
          <a:noFill/>
          <a:ln>
            <a:solidFill>
              <a:srgbClr val="000000"/>
            </a:solidFill>
            <a:miter lim="800000"/>
          </a:ln>
        </p:spPr>
      </p:sp>
      <p:sp>
        <p:nvSpPr>
          <p:cNvPr id="28674" name="Rectangle 3"/>
          <p:cNvSpPr>
            <a:spLocks noGrp="1"/>
          </p:cNvSpPr>
          <p:nvPr>
            <p:ph type="body" idx="1"/>
          </p:nvPr>
        </p:nvSpPr>
        <p:spPr bwMode="auto">
          <a:noFill/>
        </p:spPr>
        <p:txBody>
          <a:bodyPr/>
          <a:lstStyle/>
          <a:p>
            <a:pPr eaLnBrk="1" hangingPunct="1"/>
            <a:r>
              <a:rPr kumimoji="0" lang="zh-CN" altLang="en-US">
                <a:latin typeface="Calibri" panose="020F0502020204030204" charset="0"/>
                <a:ea typeface="宋体" pitchFamily="2" charset="-122"/>
              </a:rPr>
              <a:t>错的要惩罚、对的要保护</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信息</a:t>
            </a:r>
            <a:r>
              <a:rPr lang="en-US" altLang="zh-CN"/>
              <a:t>  </a:t>
            </a:r>
            <a:r>
              <a:rPr lang="zh-CN" altLang="en-US"/>
              <a:t>从属关系</a:t>
            </a:r>
            <a:r>
              <a:rPr lang="en-US" altLang="zh-CN"/>
              <a:t>/</a:t>
            </a:r>
            <a:r>
              <a:rPr lang="zh-CN" altLang="en-US"/>
              <a:t>资源支配权</a:t>
            </a:r>
            <a:r>
              <a:rPr lang="en-US" altLang="zh-CN"/>
              <a:t>  </a:t>
            </a:r>
            <a:r>
              <a:rPr lang="zh-CN" altLang="en-US"/>
              <a:t>属主</a:t>
            </a:r>
            <a:r>
              <a:rPr lang="en-US" altLang="zh-CN"/>
              <a:t>     </a:t>
            </a:r>
            <a:endParaRPr lang="zh-CN" altLang="en-US"/>
          </a:p>
          <a:p>
            <a:r>
              <a:rPr lang="zh-CN" altLang="en-US"/>
              <a:t>主体</a:t>
            </a:r>
            <a:r>
              <a:rPr lang="en-US" altLang="zh-CN"/>
              <a:t>  </a:t>
            </a:r>
            <a:r>
              <a:rPr lang="zh-CN" altLang="en-US"/>
              <a:t>客体</a:t>
            </a:r>
            <a:r>
              <a:rPr lang="en-US" altLang="zh-CN"/>
              <a:t>  </a:t>
            </a:r>
            <a:r>
              <a:rPr lang="zh-CN" altLang="en-US"/>
              <a:t>活动</a:t>
            </a:r>
            <a:r>
              <a:rPr lang="en-US" altLang="zh-CN"/>
              <a:t>   </a:t>
            </a:r>
            <a:r>
              <a:rPr lang="zh-CN" altLang="en-US"/>
              <a:t>平台</a:t>
            </a:r>
            <a:r>
              <a:rPr lang="en-US" altLang="zh-CN"/>
              <a:t>  </a:t>
            </a:r>
            <a:r>
              <a:rPr lang="zh-CN" altLang="en-US"/>
              <a:t>有哪些？</a:t>
            </a:r>
            <a:endParaRPr lang="en-US" altLang="zh-CN"/>
          </a:p>
          <a:p>
            <a:r>
              <a:rPr lang="zh-CN" altLang="en-US"/>
              <a:t>《数据安全法》《个人信息保护法》</a:t>
            </a:r>
          </a:p>
          <a:p>
            <a:r>
              <a:rPr lang="zh-CN" altLang="en-US"/>
              <a:t>个人利益</a:t>
            </a:r>
            <a:r>
              <a:rPr lang="en-US" altLang="zh-CN"/>
              <a:t> </a:t>
            </a:r>
            <a:r>
              <a:rPr lang="zh-CN" altLang="en-US"/>
              <a:t>与</a:t>
            </a:r>
            <a:r>
              <a:rPr lang="en-US" altLang="zh-CN"/>
              <a:t> </a:t>
            </a:r>
            <a:r>
              <a:rPr lang="zh-CN" altLang="en-US"/>
              <a:t>集体利益</a:t>
            </a:r>
          </a:p>
          <a:p>
            <a:r>
              <a:rPr lang="zh-CN" altLang="en-US"/>
              <a:t>少数服从多数</a:t>
            </a:r>
          </a:p>
          <a:p>
            <a:r>
              <a:rPr lang="zh-CN" altLang="en-US"/>
              <a:t>还有哪些乱象？原因和动机是什么？如何解决？</a:t>
            </a:r>
            <a:r>
              <a:rPr lang="en-US" altLang="zh-CN"/>
              <a:t>   </a:t>
            </a:r>
            <a:r>
              <a:rPr lang="zh-CN" altLang="en-US"/>
              <a:t>正心诚意</a:t>
            </a:r>
            <a:r>
              <a:rPr lang="en-US" altLang="zh-CN"/>
              <a:t>   </a:t>
            </a:r>
            <a:r>
              <a:rPr lang="zh-CN" altLang="en-US"/>
              <a:t>法官</a:t>
            </a:r>
            <a:r>
              <a:rPr lang="en-US" altLang="zh-CN"/>
              <a:t>   </a:t>
            </a:r>
            <a:r>
              <a:rPr lang="zh-CN" altLang="en-US"/>
              <a:t>【见利忘义、同流合污、以身试法、铤而走险】</a:t>
            </a:r>
          </a:p>
          <a:p>
            <a:r>
              <a:rPr lang="zh-CN" altLang="en-US"/>
              <a:t>【</a:t>
            </a:r>
            <a:r>
              <a:rPr lang="en-US" altLang="zh-CN"/>
              <a:t>“</a:t>
            </a:r>
            <a:r>
              <a:rPr lang="zh-CN" altLang="en-US"/>
              <a:t>大雪之下大树为什么倒下？</a:t>
            </a:r>
            <a:r>
              <a:rPr lang="en-US" altLang="zh-CN"/>
              <a:t>”</a:t>
            </a:r>
            <a:r>
              <a:rPr lang="zh-CN" altLang="en-US"/>
              <a:t>根不深</a:t>
            </a:r>
            <a:r>
              <a:rPr lang="en-US" altLang="zh-CN"/>
              <a:t>--</a:t>
            </a:r>
            <a:r>
              <a:rPr lang="zh-CN" altLang="en-US"/>
              <a:t>信念、叶又茂</a:t>
            </a:r>
            <a:r>
              <a:rPr lang="en-US" altLang="zh-CN"/>
              <a:t>--</a:t>
            </a:r>
            <a:r>
              <a:rPr lang="zh-CN" altLang="en-US"/>
              <a:t>欲望（没有青云之志，却私利太重）、干不壮（能力差距）</a:t>
            </a:r>
            <a:r>
              <a:rPr lang="en-US" altLang="zh-CN"/>
              <a:t>--</a:t>
            </a:r>
            <a:r>
              <a:rPr lang="zh-CN" altLang="en-US"/>
              <a:t>】</a:t>
            </a:r>
            <a:r>
              <a:rPr lang="en-US" altLang="zh-CN"/>
              <a:t>  </a:t>
            </a:r>
            <a:r>
              <a:rPr lang="zh-CN" altLang="en-US"/>
              <a:t>《孙子兵法》</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p:cNvSpPr>
          <p:nvPr>
            <p:ph type="sldImg"/>
          </p:nvPr>
        </p:nvSpPr>
        <p:spPr bwMode="auto">
          <a:noFill/>
          <a:ln>
            <a:solidFill>
              <a:srgbClr val="000000"/>
            </a:solidFill>
            <a:miter lim="800000"/>
          </a:ln>
        </p:spPr>
      </p:sp>
      <p:sp>
        <p:nvSpPr>
          <p:cNvPr id="58370" name="备注占位符 2"/>
          <p:cNvSpPr>
            <a:spLocks noGrp="1"/>
          </p:cNvSpPr>
          <p:nvPr>
            <p:ph type="body" idx="1"/>
          </p:nvPr>
        </p:nvSpPr>
        <p:spPr bwMode="auto">
          <a:noFill/>
        </p:spPr>
        <p:txBody>
          <a:bodyPr/>
          <a:lstStyle/>
          <a:p>
            <a:r>
              <a:rPr lang="zh-CN" altLang="en-US" dirty="0">
                <a:latin typeface="Calibri" panose="020F0502020204030204" charset="0"/>
                <a:ea typeface="宋体" pitchFamily="2" charset="-122"/>
              </a:rPr>
              <a:t>春秋战国，合纵连衡，唇枪舌战，不费一兵一卒即可化干戈为玉帛，谈笑间樯橹灰飞烟灭，城池</a:t>
            </a:r>
            <a:endParaRPr lang="en-US" altLang="zh-CN" dirty="0">
              <a:latin typeface="Calibri" panose="020F0502020204030204" charset="0"/>
              <a:ea typeface="宋体" pitchFamily="2" charset="-122"/>
            </a:endParaRPr>
          </a:p>
          <a:p>
            <a:r>
              <a:rPr lang="zh-CN" altLang="en-US" dirty="0">
                <a:latin typeface="Calibri" panose="020F0502020204030204" charset="0"/>
                <a:ea typeface="宋体" pitchFamily="2" charset="-122"/>
              </a:rPr>
              <a:t>战略、谋略家</a:t>
            </a:r>
            <a:endParaRPr lang="en-US" altLang="zh-CN" dirty="0">
              <a:latin typeface="Calibri" panose="020F0502020204030204" charset="0"/>
              <a:ea typeface="宋体" pitchFamily="2" charset="-122"/>
            </a:endParaRPr>
          </a:p>
          <a:p>
            <a:endParaRPr lang="zh-CN" altLang="en-US" dirty="0">
              <a:latin typeface="Calibri" panose="020F0502020204030204" charset="0"/>
              <a:ea typeface="宋体" pitchFamily="2" charset="-122"/>
            </a:endParaRPr>
          </a:p>
        </p:txBody>
      </p:sp>
      <p:sp>
        <p:nvSpPr>
          <p:cNvPr id="58371" name="幻灯片编号占位符 3"/>
          <p:cNvSpPr>
            <a:spLocks noGrp="1"/>
          </p:cNvSpPr>
          <p:nvPr>
            <p:ph type="sldNum" sz="quarter" idx="5"/>
          </p:nvPr>
        </p:nvSpPr>
        <p:spPr bwMode="auto">
          <a:noFill/>
        </p:spPr>
        <p:txBody>
          <a:bodyP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fld id="{E6938D9F-5B11-A74B-993F-98B8B6A52789}" type="slidenum">
              <a:rPr kumimoji="0" lang="zh-CN" altLang="en-US" sz="1200">
                <a:latin typeface="Calibri" panose="020F0502020204030204" charset="0"/>
              </a:rPr>
              <a:t>97</a:t>
            </a:fld>
            <a:endParaRPr kumimoji="0" lang="zh-CN" altLang="en-US" sz="1200">
              <a:latin typeface="Calibri" panose="020F050202020403020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p:cNvSpPr>
          <p:nvPr>
            <p:ph type="sldImg"/>
          </p:nvPr>
        </p:nvSpPr>
        <p:spPr bwMode="auto">
          <a:noFill/>
          <a:ln>
            <a:solidFill>
              <a:srgbClr val="000000"/>
            </a:solidFill>
            <a:miter lim="800000"/>
          </a:ln>
        </p:spPr>
      </p:sp>
      <p:sp>
        <p:nvSpPr>
          <p:cNvPr id="58370" name="备注占位符 2"/>
          <p:cNvSpPr>
            <a:spLocks noGrp="1"/>
          </p:cNvSpPr>
          <p:nvPr>
            <p:ph type="body" idx="1"/>
          </p:nvPr>
        </p:nvSpPr>
        <p:spPr bwMode="auto">
          <a:noFill/>
        </p:spPr>
        <p:txBody>
          <a:bodyPr/>
          <a:lstStyle/>
          <a:p>
            <a:r>
              <a:rPr lang="zh-CN" altLang="en-US" dirty="0">
                <a:latin typeface="Calibri" panose="020F0502020204030204" charset="0"/>
                <a:ea typeface="宋体" pitchFamily="2" charset="-122"/>
              </a:rPr>
              <a:t>春秋战国，合纵连衡，唇枪舌战，不费一兵一卒即可化干戈为玉帛，谈笑间樯橹灰飞烟灭，城池</a:t>
            </a:r>
            <a:endParaRPr lang="en-US" altLang="zh-CN" dirty="0">
              <a:latin typeface="Calibri" panose="020F0502020204030204" charset="0"/>
              <a:ea typeface="宋体" pitchFamily="2" charset="-122"/>
            </a:endParaRPr>
          </a:p>
          <a:p>
            <a:r>
              <a:rPr lang="zh-CN" altLang="en-US" dirty="0">
                <a:latin typeface="Calibri" panose="020F0502020204030204" charset="0"/>
                <a:ea typeface="宋体" pitchFamily="2" charset="-122"/>
              </a:rPr>
              <a:t>战略、谋略家</a:t>
            </a:r>
            <a:endParaRPr lang="en-US" altLang="zh-CN" dirty="0">
              <a:latin typeface="Calibri" panose="020F0502020204030204" charset="0"/>
              <a:ea typeface="宋体" pitchFamily="2" charset="-122"/>
            </a:endParaRPr>
          </a:p>
          <a:p>
            <a:endParaRPr lang="zh-CN" altLang="en-US" dirty="0">
              <a:latin typeface="Calibri" panose="020F0502020204030204" charset="0"/>
              <a:ea typeface="宋体" pitchFamily="2" charset="-122"/>
            </a:endParaRPr>
          </a:p>
        </p:txBody>
      </p:sp>
      <p:sp>
        <p:nvSpPr>
          <p:cNvPr id="58371" name="幻灯片编号占位符 3"/>
          <p:cNvSpPr>
            <a:spLocks noGrp="1"/>
          </p:cNvSpPr>
          <p:nvPr>
            <p:ph type="sldNum" sz="quarter" idx="5"/>
          </p:nvPr>
        </p:nvSpPr>
        <p:spPr bwMode="auto">
          <a:noFill/>
        </p:spPr>
        <p:txBody>
          <a:bodyP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fld id="{E6938D9F-5B11-A74B-993F-98B8B6A52789}" type="slidenum">
              <a:rPr kumimoji="0" lang="zh-CN" altLang="en-US" sz="1200">
                <a:latin typeface="Calibri" panose="020F0502020204030204" charset="0"/>
              </a:rPr>
              <a:t>98</a:t>
            </a:fld>
            <a:endParaRPr kumimoji="0" lang="zh-CN" altLang="en-US" sz="1200">
              <a:latin typeface="Calibri" panose="020F050202020403020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bwMode="auto">
          <a:noFill/>
          <a:ln>
            <a:solidFill>
              <a:srgbClr val="000000"/>
            </a:solidFill>
            <a:miter lim="800000"/>
          </a:ln>
        </p:spPr>
      </p:sp>
      <p:sp>
        <p:nvSpPr>
          <p:cNvPr id="35842" name="Rectangle 3"/>
          <p:cNvSpPr>
            <a:spLocks noGrp="1" noChangeArrowheads="1"/>
          </p:cNvSpPr>
          <p:nvPr>
            <p:ph type="body" idx="1"/>
          </p:nvPr>
        </p:nvSpPr>
        <p:spPr bwMode="auto">
          <a:noFill/>
        </p:spPr>
        <p:txBody>
          <a:bodyPr/>
          <a:lstStyle/>
          <a:p>
            <a:pPr eaLnBrk="1" hangingPunct="1">
              <a:spcBef>
                <a:spcPct val="0"/>
              </a:spcBef>
            </a:pPr>
            <a:r>
              <a:rPr kumimoji="0" lang="zh-CN" altLang="en-US">
                <a:latin typeface="Calibri" panose="020F0502020204030204" charset="0"/>
                <a:ea typeface="宋体" pitchFamily="2" charset="-122"/>
              </a:rPr>
              <a:t>信息内容安全具体地分为认知反应</a:t>
            </a:r>
            <a:r>
              <a:rPr kumimoji="0" lang="en-US" altLang="zh-CN">
                <a:latin typeface="Calibri" panose="020F0502020204030204" charset="0"/>
                <a:ea typeface="宋体" pitchFamily="2" charset="-122"/>
              </a:rPr>
              <a:t>2</a:t>
            </a:r>
            <a:r>
              <a:rPr kumimoji="0" lang="zh-CN" altLang="en-US">
                <a:latin typeface="Calibri" panose="020F0502020204030204" charset="0"/>
                <a:ea typeface="宋体" pitchFamily="2" charset="-122"/>
              </a:rPr>
              <a:t>层面，包括信息识别、理解、过滤和版权保护。</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txBox="1">
            <a:spLocks noGrp="1" noChangeArrowheads="1"/>
          </p:cNvSpPr>
          <p:nvPr/>
        </p:nvSpPr>
        <p:spPr bwMode="auto">
          <a:xfrm>
            <a:off x="3884613" y="8685213"/>
            <a:ext cx="2971800" cy="457200"/>
          </a:xfrm>
          <a:prstGeom prst="rect">
            <a:avLst/>
          </a:prstGeom>
          <a:noFill/>
          <a:ln>
            <a:noFill/>
          </a:ln>
        </p:spPr>
        <p:txBody>
          <a:bodyPr anchor="b"/>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r"/>
            <a:fld id="{938C834E-D4D7-2945-BE2C-CF6CC5709F9D}" type="slidenum">
              <a:rPr kumimoji="0" lang="en-US" altLang="zh-CN" sz="1200">
                <a:latin typeface="Calibri" panose="020F0502020204030204" charset="0"/>
              </a:rPr>
              <a:t>100</a:t>
            </a:fld>
            <a:endParaRPr kumimoji="0" lang="en-US" altLang="zh-CN" sz="1200">
              <a:latin typeface="Calibri" panose="020F0502020204030204" charset="0"/>
            </a:endParaRPr>
          </a:p>
        </p:txBody>
      </p:sp>
      <p:sp>
        <p:nvSpPr>
          <p:cNvPr id="37890" name="Rectangle 2"/>
          <p:cNvSpPr>
            <a:spLocks noGrp="1" noRot="1" noChangeAspect="1" noChangeArrowheads="1" noTextEdit="1"/>
          </p:cNvSpPr>
          <p:nvPr>
            <p:ph type="sldImg"/>
          </p:nvPr>
        </p:nvSpPr>
        <p:spPr bwMode="auto">
          <a:noFill/>
          <a:ln>
            <a:solidFill>
              <a:srgbClr val="000000"/>
            </a:solidFill>
            <a:miter lim="800000"/>
          </a:ln>
        </p:spPr>
      </p:sp>
      <p:sp>
        <p:nvSpPr>
          <p:cNvPr id="37891" name="Rectangle 3"/>
          <p:cNvSpPr>
            <a:spLocks noGrp="1" noChangeArrowheads="1"/>
          </p:cNvSpPr>
          <p:nvPr>
            <p:ph type="body" idx="1"/>
          </p:nvPr>
        </p:nvSpPr>
        <p:spPr bwMode="auto">
          <a:noFill/>
        </p:spPr>
        <p:txBody>
          <a:bodyPr/>
          <a:lstStyle/>
          <a:p>
            <a:pPr eaLnBrk="1" hangingPunct="1">
              <a:spcBef>
                <a:spcPct val="0"/>
              </a:spcBef>
            </a:pPr>
            <a:endParaRPr kumimoji="0" lang="zh-CN" altLang="en-US">
              <a:latin typeface="Calibri" panose="020F0502020204030204"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txBox="1">
            <a:spLocks noGrp="1" noChangeArrowheads="1"/>
          </p:cNvSpPr>
          <p:nvPr/>
        </p:nvSpPr>
        <p:spPr bwMode="auto">
          <a:xfrm>
            <a:off x="3884613" y="8685213"/>
            <a:ext cx="2971800" cy="457200"/>
          </a:xfrm>
          <a:prstGeom prst="rect">
            <a:avLst/>
          </a:prstGeom>
          <a:noFill/>
          <a:ln>
            <a:noFill/>
          </a:ln>
        </p:spPr>
        <p:txBody>
          <a:bodyPr anchor="b"/>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r"/>
            <a:fld id="{AFDC3822-8786-7649-8CE4-21F69B36B097}" type="slidenum">
              <a:rPr kumimoji="0" lang="en-US" altLang="zh-CN" sz="1200">
                <a:latin typeface="Calibri" panose="020F0502020204030204" charset="0"/>
              </a:rPr>
              <a:t>101</a:t>
            </a:fld>
            <a:endParaRPr kumimoji="0" lang="en-US" altLang="zh-CN" sz="1200">
              <a:latin typeface="Calibri" panose="020F0502020204030204" charset="0"/>
            </a:endParaRPr>
          </a:p>
        </p:txBody>
      </p:sp>
      <p:sp>
        <p:nvSpPr>
          <p:cNvPr id="39938" name="Rectangle 2"/>
          <p:cNvSpPr>
            <a:spLocks noGrp="1" noRot="1" noChangeAspect="1" noChangeArrowheads="1" noTextEdit="1"/>
          </p:cNvSpPr>
          <p:nvPr>
            <p:ph type="sldImg"/>
          </p:nvPr>
        </p:nvSpPr>
        <p:spPr bwMode="auto">
          <a:noFill/>
          <a:ln>
            <a:solidFill>
              <a:srgbClr val="000000"/>
            </a:solidFill>
            <a:miter lim="800000"/>
          </a:ln>
        </p:spPr>
      </p:sp>
      <p:sp>
        <p:nvSpPr>
          <p:cNvPr id="39939" name="Rectangle 3"/>
          <p:cNvSpPr>
            <a:spLocks noGrp="1" noChangeArrowheads="1"/>
          </p:cNvSpPr>
          <p:nvPr>
            <p:ph type="body" idx="1"/>
          </p:nvPr>
        </p:nvSpPr>
        <p:spPr bwMode="auto">
          <a:noFill/>
        </p:spPr>
        <p:txBody>
          <a:bodyPr/>
          <a:lstStyle/>
          <a:p>
            <a:pPr eaLnBrk="1" hangingPunct="1">
              <a:spcBef>
                <a:spcPct val="0"/>
              </a:spcBef>
            </a:pPr>
            <a:endParaRPr kumimoji="0" lang="zh-CN" altLang="en-US">
              <a:latin typeface="Calibri" panose="020F0502020204030204"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还有很多学生也是选择将我们这个案例研究角度进行扩展，做成了信息安全竞赛的作品。这都是学生一些作品的展示。也是让我们觉得这个案例这样做其实很有意义，今后也会对案例不断精益求精。</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1823667-B2E7-43C1-8E34-66CF4AA7FF56}" type="slidenum">
              <a:rPr lang="zh-CN" altLang="en-US" smtClean="0"/>
              <a:t>103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共培养硕士博士，</a:t>
            </a:r>
            <a:r>
              <a:rPr lang="en-US" altLang="zh-CN" dirty="0"/>
              <a:t>XX</a:t>
            </a:r>
            <a:r>
              <a:rPr lang="zh-CN" altLang="en-US" dirty="0"/>
              <a:t>人投身部队、党政机关、安全部门的国家安全和国防建设工作，</a:t>
            </a:r>
            <a:r>
              <a:rPr lang="en-US" altLang="zh-CN" dirty="0"/>
              <a:t>XXX</a:t>
            </a:r>
            <a:r>
              <a:rPr lang="zh-CN" altLang="en-US" dirty="0"/>
              <a:t>获得了。。。奖励；</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1823667-B2E7-43C1-8E34-66CF4AA7FF56}" type="slidenum">
              <a:rPr lang="zh-CN" altLang="en-US" smtClean="0"/>
              <a:t>104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1823667-B2E7-43C1-8E34-66CF4AA7FF56}" type="slidenum">
              <a:rPr lang="zh-CN" altLang="en-US" smtClean="0"/>
              <a:t>105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6D5BD-8393-422A-ABDA-179370F8DBCF}" type="slidenum">
              <a:rPr lang="zh-CN" altLang="en-US" smtClean="0"/>
              <a:t>107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6D5BD-8393-422A-ABDA-179370F8DBCF}" type="slidenum">
              <a:rPr lang="zh-CN" altLang="en-US" smtClean="0"/>
              <a:t>108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6D5BD-8393-422A-ABDA-179370F8DBCF}" type="slidenum">
              <a:rPr lang="zh-CN" altLang="en-US" smtClean="0"/>
              <a:t>109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6D5BD-8393-422A-ABDA-179370F8DBCF}" type="slidenum">
              <a:rPr lang="zh-CN" altLang="en-US" smtClean="0"/>
              <a:t>110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3129C0-EC4B-45C7-B6EF-7EDFA70ED767}" type="slidenum">
              <a:rPr lang="zh-CN" altLang="en-US" smtClean="0"/>
              <a:t>113</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3129C0-EC4B-45C7-B6EF-7EDFA70ED767}" type="slidenum">
              <a:rPr lang="zh-CN" altLang="en-US" smtClean="0"/>
              <a:t>114</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3129C0-EC4B-45C7-B6EF-7EDFA70ED767}" type="slidenum">
              <a:rPr lang="zh-CN" altLang="en-US" smtClean="0"/>
              <a:t>115</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3129C0-EC4B-45C7-B6EF-7EDFA70ED767}" type="slidenum">
              <a:rPr lang="zh-CN" altLang="en-US" smtClean="0"/>
              <a:t>116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B69BA4F-C97D-094D-A76C-5DC0E9BD72CA}" type="slidenum">
              <a:rPr lang="zh-CN" altLang="en-US" smtClean="0"/>
              <a:t>13</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p:cNvSpPr>
          <p:nvPr>
            <p:ph type="sldImg"/>
          </p:nvPr>
        </p:nvSpPr>
        <p:spPr bwMode="auto">
          <a:noFill/>
          <a:ln>
            <a:solidFill>
              <a:srgbClr val="000000"/>
            </a:solidFill>
            <a:miter lim="800000"/>
          </a:ln>
        </p:spPr>
      </p:sp>
      <p:sp>
        <p:nvSpPr>
          <p:cNvPr id="62466" name="备注占位符 2"/>
          <p:cNvSpPr>
            <a:spLocks noGrp="1"/>
          </p:cNvSpPr>
          <p:nvPr>
            <p:ph type="body" idx="1"/>
          </p:nvPr>
        </p:nvSpPr>
        <p:spPr bwMode="auto">
          <a:noFill/>
        </p:spPr>
        <p:txBody>
          <a:bodyPr/>
          <a:lstStyle/>
          <a:p>
            <a:r>
              <a:rPr kumimoji="0" lang="zh-CN" altLang="en-US">
                <a:latin typeface="Calibri" panose="020F0502020204030204" charset="0"/>
                <a:ea typeface="宋体" pitchFamily="2" charset="-122"/>
              </a:rPr>
              <a:t>现在技术不能处理的</a:t>
            </a:r>
            <a:endParaRPr kumimoji="0" lang="en-US" altLang="zh-CN">
              <a:latin typeface="Calibri" panose="020F0502020204030204" charset="0"/>
              <a:ea typeface="宋体" pitchFamily="2" charset="-122"/>
            </a:endParaRPr>
          </a:p>
          <a:p>
            <a:r>
              <a:rPr kumimoji="0" lang="zh-CN" altLang="en-US">
                <a:latin typeface="Calibri" panose="020F0502020204030204" charset="0"/>
                <a:ea typeface="宋体" pitchFamily="2" charset="-122"/>
              </a:rPr>
              <a:t>规模大：</a:t>
            </a:r>
            <a:r>
              <a:rPr kumimoji="0" lang="en-US" altLang="zh-CN">
                <a:latin typeface="Calibri" panose="020F0502020204030204" charset="0"/>
                <a:ea typeface="宋体" pitchFamily="2" charset="-122"/>
              </a:rPr>
              <a:t>TB</a:t>
            </a:r>
            <a:r>
              <a:rPr kumimoji="0" lang="zh-CN" altLang="en-US">
                <a:latin typeface="Calibri" panose="020F0502020204030204" charset="0"/>
                <a:ea typeface="宋体" pitchFamily="2" charset="-122"/>
              </a:rPr>
              <a:t>，</a:t>
            </a:r>
            <a:r>
              <a:rPr kumimoji="0" lang="en-US" altLang="zh-CN">
                <a:latin typeface="Calibri" panose="020F0502020204030204" charset="0"/>
                <a:ea typeface="宋体" pitchFamily="2" charset="-122"/>
              </a:rPr>
              <a:t>PB</a:t>
            </a:r>
            <a:r>
              <a:rPr kumimoji="0" lang="zh-CN" altLang="en-US">
                <a:latin typeface="Calibri" panose="020F0502020204030204" charset="0"/>
                <a:ea typeface="宋体" pitchFamily="2" charset="-122"/>
              </a:rPr>
              <a:t>，</a:t>
            </a:r>
            <a:r>
              <a:rPr kumimoji="0" lang="en-US" altLang="zh-CN">
                <a:latin typeface="Calibri" panose="020F0502020204030204" charset="0"/>
                <a:ea typeface="宋体" pitchFamily="2" charset="-122"/>
              </a:rPr>
              <a:t>ZB</a:t>
            </a:r>
            <a:r>
              <a:rPr kumimoji="0" lang="zh-CN" altLang="en-US">
                <a:latin typeface="Calibri" panose="020F0502020204030204" charset="0"/>
                <a:ea typeface="宋体" pitchFamily="2" charset="-122"/>
              </a:rPr>
              <a:t>概念的介绍，对应级别的形象举例，如多少台计算机等等</a:t>
            </a:r>
            <a:endParaRPr kumimoji="0" lang="en-US" altLang="zh-CN">
              <a:latin typeface="Calibri" panose="020F0502020204030204" charset="0"/>
              <a:ea typeface="宋体" pitchFamily="2" charset="-122"/>
            </a:endParaRPr>
          </a:p>
          <a:p>
            <a:r>
              <a:rPr kumimoji="0" lang="zh-CN" altLang="en-US">
                <a:latin typeface="Calibri" panose="020F0502020204030204" charset="0"/>
                <a:ea typeface="宋体" pitchFamily="2" charset="-122"/>
              </a:rPr>
              <a:t>产生高速，查一下物联网或者其他应用系统的数据产生速度，上网也行，给出具体的一个举例，</a:t>
            </a:r>
            <a:endParaRPr kumimoji="0" lang="en-US" altLang="zh-CN">
              <a:latin typeface="Calibri" panose="020F0502020204030204" charset="0"/>
              <a:ea typeface="宋体" pitchFamily="2" charset="-122"/>
            </a:endParaRPr>
          </a:p>
          <a:p>
            <a:r>
              <a:rPr kumimoji="0" lang="zh-CN" altLang="en-US">
                <a:latin typeface="Calibri" panose="020F0502020204030204" charset="0"/>
                <a:ea typeface="宋体" pitchFamily="2" charset="-122"/>
              </a:rPr>
              <a:t>以前主要处理的文本，比如搜索，阅读等等，现在是其他，有什么不同，强调</a:t>
            </a:r>
            <a:endParaRPr kumimoji="0" lang="en-US" altLang="zh-CN">
              <a:latin typeface="Calibri" panose="020F0502020204030204" charset="0"/>
              <a:ea typeface="宋体" pitchFamily="2" charset="-122"/>
            </a:endParaRPr>
          </a:p>
          <a:p>
            <a:r>
              <a:rPr kumimoji="0" lang="zh-CN" altLang="en-US">
                <a:latin typeface="Calibri" panose="020F0502020204030204" charset="0"/>
                <a:ea typeface="宋体" pitchFamily="2" charset="-122"/>
              </a:rPr>
              <a:t>价值：价值的举例，分析出的结果</a:t>
            </a:r>
            <a:endParaRPr kumimoji="0" lang="en-US" altLang="zh-CN">
              <a:latin typeface="Calibri" panose="020F0502020204030204" charset="0"/>
              <a:ea typeface="宋体" pitchFamily="2" charset="-122"/>
            </a:endParaRPr>
          </a:p>
          <a:p>
            <a:r>
              <a:rPr kumimoji="0" lang="zh-CN" altLang="en-US">
                <a:latin typeface="Calibri" panose="020F0502020204030204" charset="0"/>
                <a:ea typeface="宋体" pitchFamily="2" charset="-122"/>
              </a:rPr>
              <a:t>把以前关于大数据的举例和分析的举例放入以上的例子中，</a:t>
            </a:r>
            <a:endParaRPr kumimoji="0" lang="en-US" altLang="zh-CN">
              <a:latin typeface="Calibri" panose="020F0502020204030204" charset="0"/>
              <a:ea typeface="宋体" pitchFamily="2" charset="-122"/>
            </a:endParaRPr>
          </a:p>
          <a:p>
            <a:r>
              <a:rPr kumimoji="0" lang="zh-CN" altLang="en-US">
                <a:latin typeface="Calibri" panose="020F0502020204030204" charset="0"/>
                <a:ea typeface="宋体" pitchFamily="2" charset="-122"/>
              </a:rPr>
              <a:t>解释定义为什么传统的技术不能解决，归纳出</a:t>
            </a:r>
            <a:r>
              <a:rPr kumimoji="0" lang="en-US" altLang="zh-CN">
                <a:latin typeface="Calibri" panose="020F0502020204030204" charset="0"/>
                <a:ea typeface="宋体" pitchFamily="2" charset="-122"/>
              </a:rPr>
              <a:t>4V</a:t>
            </a:r>
            <a:r>
              <a:rPr kumimoji="0" lang="zh-CN" altLang="en-US">
                <a:latin typeface="Calibri" panose="020F0502020204030204" charset="0"/>
                <a:ea typeface="宋体" pitchFamily="2" charset="-122"/>
              </a:rPr>
              <a:t>的特性</a:t>
            </a:r>
          </a:p>
        </p:txBody>
      </p:sp>
      <p:sp>
        <p:nvSpPr>
          <p:cNvPr id="62467" name="灯片编号占位符 3"/>
          <p:cNvSpPr>
            <a:spLocks noGrp="1"/>
          </p:cNvSpPr>
          <p:nvPr>
            <p:ph type="sldNum" sz="quarter" idx="5"/>
          </p:nvPr>
        </p:nvSpPr>
        <p:spPr bwMode="auto">
          <a:noFill/>
        </p:spPr>
        <p:txBody>
          <a:bodyP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fld id="{9EC6F34D-3A0E-634F-B77A-11B43BF74881}" type="slidenum">
              <a:rPr kumimoji="0" lang="zh-CN" altLang="en-US" sz="1200">
                <a:latin typeface="Calibri" panose="020F0502020204030204" charset="0"/>
              </a:rPr>
              <a:t>123</a:t>
            </a:fld>
            <a:endParaRPr kumimoji="0" lang="zh-CN" altLang="en-US" sz="1200">
              <a:latin typeface="Calibri" panose="020F050202020403020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14C9322-F7E4-4BE7-9D8B-DE28E9CB3940}" type="slidenum">
              <a:rPr lang="en-US" altLang="zh-CN" smtClean="0"/>
              <a:t>125</a:t>
            </a:fld>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14C9322-F7E4-4BE7-9D8B-DE28E9CB3940}" type="slidenum">
              <a:rPr lang="en-US" altLang="zh-CN" smtClean="0"/>
              <a:t>127</a:t>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幕后黑手，打着民主自由的幌子，干涉他国内政，勾结反动势力，妄图颠覆别国政权。西方文化的糟粕，唯我独尊，顺我者昌逆我者亡，一副恶霸嘴脸，凶相毕露。</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r>
              <a:rPr lang="en-US" altLang="zh-CN" b="1" dirty="0"/>
              <a:t>2010</a:t>
            </a:r>
            <a:r>
              <a:rPr lang="zh-CN" altLang="en-US" b="1" dirty="0"/>
              <a:t>年</a:t>
            </a:r>
            <a:r>
              <a:rPr lang="en-US" altLang="zh-CN" b="1" dirty="0"/>
              <a:t>4</a:t>
            </a:r>
            <a:r>
              <a:rPr lang="zh-CN" altLang="en-US" b="1" dirty="0"/>
              <a:t>月：</a:t>
            </a:r>
            <a:r>
              <a:rPr lang="en-US" altLang="zh-CN" sz="1200" b="1" dirty="0"/>
              <a:t>Facebook</a:t>
            </a:r>
            <a:r>
              <a:rPr lang="zh-CN" altLang="en-US" b="1" dirty="0"/>
              <a:t>推出开放图谱</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spc="150" dirty="0">
                <a:solidFill>
                  <a:schemeClr val="tx1">
                    <a:lumMod val="65000"/>
                    <a:lumOff val="35000"/>
                  </a:schemeClr>
                </a:solidFill>
                <a:latin typeface="Arial" panose="020B0604020202090204" pitchFamily="34" charset="0"/>
                <a:ea typeface="微软雅黑" panose="020B0503020204020204" charset="-122"/>
              </a:rPr>
              <a:t>Facebook </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宣布向第三方应用程序推出一个名为 </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Open Graph </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的平台。此平台允许外部开发人员联系 </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Facebook </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用户并请求获得访问他们大量个人数据的权限，包括姓名、性别、位置、生日、教育、政治偏好、关系状态、宗教观点、在线聊天状态等。</a:t>
            </a:r>
          </a:p>
          <a:p>
            <a:r>
              <a:rPr lang="en-US" altLang="zh-CN" b="1" dirty="0"/>
              <a:t>2013</a:t>
            </a:r>
            <a:r>
              <a:rPr lang="zh-CN" altLang="en-US" b="1" dirty="0"/>
              <a:t>年：</a:t>
            </a:r>
            <a:r>
              <a:rPr lang="zh-CN" altLang="en-US" sz="1200" b="1" dirty="0"/>
              <a:t>剑桥分析公司成立</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pc="150" dirty="0">
                <a:solidFill>
                  <a:schemeClr val="tx1">
                    <a:lumMod val="65000"/>
                    <a:lumOff val="35000"/>
                  </a:schemeClr>
                </a:solidFill>
                <a:latin typeface="Arial" panose="020B0604020202090204" pitchFamily="34" charset="0"/>
                <a:ea typeface="微软雅黑" panose="020B0503020204020204" charset="-122"/>
              </a:rPr>
              <a:t>剑桥分析公司成立于</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2013</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年，对外宣称其主要业务是向政治和企业客户提供消费者研究、分众广告投放和其他数据类服务，主要在美国运作。它的母公司则是鼎鼎大名的英国战略交流实验室公司（</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SCL</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SCL</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成立近</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27</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年，作为政府和军方承包商，业务范围广泛，从食物安全调查、打击毒品到政治竞选都有涉猎。该公司运营模式主要是把微定向和心理学结合起来，精心分析选民的数据，预测选民动向，为“金主”赢得选举。在获得投资之后，担任剑桥分析公司技术骨干的克里斯托弗</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怀利（</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Christopher Wylie</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），认识到数据分析预测用户行为与心理学结合的重要性，因此他找到了当时任职于剑桥大学心理测量中心的教授亚历山大</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科根（</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Aleksandr Kogan</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a:t>
            </a:r>
          </a:p>
          <a:p>
            <a:r>
              <a:rPr lang="en-US" altLang="zh-CN" b="1" dirty="0"/>
              <a:t>2013</a:t>
            </a:r>
            <a:r>
              <a:rPr lang="zh-CN" altLang="en-US" b="1" dirty="0"/>
              <a:t>年：</a:t>
            </a:r>
            <a:r>
              <a:rPr lang="zh-CN" altLang="en-US" sz="1200" b="1" dirty="0"/>
              <a:t>心理测试</a:t>
            </a:r>
            <a:r>
              <a:rPr lang="en-US" altLang="zh-CN" sz="1200" b="1" dirty="0"/>
              <a:t>APP</a:t>
            </a:r>
            <a:r>
              <a:rPr lang="zh-CN" altLang="en-US" sz="1200" b="1" dirty="0"/>
              <a:t>搜集用户信息</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t>同年，</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亚历山大</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科根创建了名为 “这就是你的数字生活”的</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App</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。这是一款个性化的心理概况测试软件，在脸书上大约有</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30</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万用户使用过。但科根也因此搜集了参与其软件测试用户的“朋友们”的数据，人数达到了上千万。</a:t>
            </a:r>
          </a:p>
          <a:p>
            <a:r>
              <a:rPr lang="en-US" altLang="zh-CN" b="1" dirty="0"/>
              <a:t>2015</a:t>
            </a:r>
            <a:r>
              <a:rPr lang="zh-CN" altLang="en-US" b="1" dirty="0"/>
              <a:t>年</a:t>
            </a:r>
            <a:r>
              <a:rPr lang="en-US" altLang="zh-CN" b="1" dirty="0"/>
              <a:t>12</a:t>
            </a:r>
            <a:r>
              <a:rPr lang="zh-CN" altLang="en-US" b="1" dirty="0"/>
              <a:t>月：</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pc="150" dirty="0">
                <a:solidFill>
                  <a:schemeClr val="tx1">
                    <a:lumMod val="65000"/>
                    <a:lumOff val="35000"/>
                  </a:schemeClr>
                </a:solidFill>
                <a:latin typeface="Arial" panose="020B0604020202090204" pitchFamily="34" charset="0"/>
                <a:ea typeface="微软雅黑" panose="020B0503020204020204" charset="-122"/>
              </a:rPr>
              <a:t>英国</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卫报</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报道，脸书用户的数据正在被“剑桥分析公司”所使用，于是“剑桥分析公司”进入人们的视野，其泄露用户信息的事实也第一次被媒体所揭露。当时，</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卫报</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报道说，剑桥分析公司正在通过其用户信息，助选美国参议员科鲁兹的总统竞选活动。脸书公司说，当他们得知这一消息之后，立刻中止了科根的应用软件，而且要求剑桥分析公司与科根删除他们采用不当手段所获得的用户数据。脸书公司声称，双方都确认相关数据均已删除。</a:t>
            </a:r>
            <a:endParaRPr lang="en-US" altLang="zh-CN" sz="1200" spc="150" dirty="0">
              <a:solidFill>
                <a:schemeClr val="tx1">
                  <a:lumMod val="65000"/>
                  <a:lumOff val="35000"/>
                </a:schemeClr>
              </a:solidFill>
              <a:latin typeface="Arial" panose="020B0604020202090204" pitchFamily="34" charset="0"/>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2018</a:t>
            </a:r>
            <a:r>
              <a:rPr lang="zh-CN" altLang="en-US" b="1" dirty="0"/>
              <a:t>年</a:t>
            </a:r>
            <a:r>
              <a:rPr lang="en-US" altLang="zh-CN" b="1" dirty="0"/>
              <a:t>3</a:t>
            </a:r>
            <a:r>
              <a:rPr lang="zh-CN" altLang="en-US" b="1" dirty="0"/>
              <a:t>月：</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66666"/>
                </a:solidFill>
                <a:effectLst/>
                <a:latin typeface="宋体" pitchFamily="2" charset="-122"/>
                <a:ea typeface="宋体" pitchFamily="2" charset="-122"/>
              </a:rPr>
              <a:t>2018</a:t>
            </a:r>
            <a:r>
              <a:rPr lang="zh-CN" altLang="en-US" b="0" i="0" dirty="0">
                <a:solidFill>
                  <a:srgbClr val="666666"/>
                </a:solidFill>
                <a:effectLst/>
                <a:latin typeface="宋体" pitchFamily="2" charset="-122"/>
                <a:ea typeface="宋体" pitchFamily="2" charset="-122"/>
              </a:rPr>
              <a:t>年</a:t>
            </a:r>
            <a:r>
              <a:rPr lang="en-US" altLang="zh-CN" b="0" i="0" dirty="0">
                <a:solidFill>
                  <a:srgbClr val="666666"/>
                </a:solidFill>
                <a:effectLst/>
                <a:latin typeface="宋体" pitchFamily="2" charset="-122"/>
                <a:ea typeface="宋体" pitchFamily="2" charset="-122"/>
              </a:rPr>
              <a:t>3</a:t>
            </a:r>
            <a:r>
              <a:rPr lang="zh-CN" altLang="en-US" b="0" i="0" dirty="0">
                <a:solidFill>
                  <a:srgbClr val="666666"/>
                </a:solidFill>
                <a:effectLst/>
                <a:latin typeface="宋体" pitchFamily="2" charset="-122"/>
                <a:ea typeface="宋体" pitchFamily="2" charset="-122"/>
              </a:rPr>
              <a:t>月</a:t>
            </a:r>
            <a:r>
              <a:rPr lang="en-US" altLang="zh-CN" b="0" i="0" dirty="0">
                <a:solidFill>
                  <a:srgbClr val="666666"/>
                </a:solidFill>
                <a:effectLst/>
                <a:latin typeface="宋体" pitchFamily="2" charset="-122"/>
                <a:ea typeface="宋体" pitchFamily="2" charset="-122"/>
              </a:rPr>
              <a:t>17</a:t>
            </a:r>
            <a:r>
              <a:rPr lang="zh-CN" altLang="en-US" b="0" i="0" dirty="0">
                <a:solidFill>
                  <a:srgbClr val="666666"/>
                </a:solidFill>
                <a:effectLst/>
                <a:latin typeface="宋体" pitchFamily="2" charset="-122"/>
                <a:ea typeface="宋体" pitchFamily="2" charset="-122"/>
              </a:rPr>
              <a:t>日和</a:t>
            </a:r>
            <a:r>
              <a:rPr lang="en-US" altLang="zh-CN" b="0" i="0" dirty="0">
                <a:solidFill>
                  <a:srgbClr val="666666"/>
                </a:solidFill>
                <a:effectLst/>
                <a:latin typeface="宋体" pitchFamily="2" charset="-122"/>
                <a:ea typeface="宋体" pitchFamily="2" charset="-122"/>
              </a:rPr>
              <a:t>18</a:t>
            </a:r>
            <a:r>
              <a:rPr lang="zh-CN" altLang="en-US" b="0" i="0" dirty="0">
                <a:solidFill>
                  <a:srgbClr val="666666"/>
                </a:solidFill>
                <a:effectLst/>
                <a:latin typeface="宋体" pitchFamily="2" charset="-122"/>
                <a:ea typeface="宋体" pitchFamily="2" charset="-122"/>
              </a:rPr>
              <a:t>日，英国</a:t>
            </a:r>
            <a:r>
              <a:rPr lang="en-US" altLang="zh-CN" b="0" i="0" dirty="0">
                <a:solidFill>
                  <a:srgbClr val="666666"/>
                </a:solidFill>
                <a:effectLst/>
                <a:latin typeface="宋体" pitchFamily="2" charset="-122"/>
                <a:ea typeface="宋体" pitchFamily="2" charset="-122"/>
              </a:rPr>
              <a:t>《</a:t>
            </a:r>
            <a:r>
              <a:rPr lang="zh-CN" altLang="en-US" b="0" i="0" dirty="0">
                <a:solidFill>
                  <a:srgbClr val="666666"/>
                </a:solidFill>
                <a:effectLst/>
                <a:latin typeface="宋体" pitchFamily="2" charset="-122"/>
                <a:ea typeface="宋体" pitchFamily="2" charset="-122"/>
              </a:rPr>
              <a:t>观察家</a:t>
            </a:r>
            <a:r>
              <a:rPr lang="en-US" altLang="zh-CN" b="0" i="0" dirty="0">
                <a:solidFill>
                  <a:srgbClr val="666666"/>
                </a:solidFill>
                <a:effectLst/>
                <a:latin typeface="宋体" pitchFamily="2" charset="-122"/>
                <a:ea typeface="宋体" pitchFamily="2" charset="-122"/>
              </a:rPr>
              <a:t>》</a:t>
            </a:r>
            <a:r>
              <a:rPr lang="zh-CN" altLang="en-US" b="0" i="0" dirty="0">
                <a:solidFill>
                  <a:srgbClr val="666666"/>
                </a:solidFill>
                <a:effectLst/>
                <a:latin typeface="宋体" pitchFamily="2" charset="-122"/>
                <a:ea typeface="宋体" pitchFamily="2" charset="-122"/>
              </a:rPr>
              <a:t>与美国</a:t>
            </a:r>
            <a:r>
              <a:rPr lang="en-US" altLang="zh-CN" b="0" i="0" dirty="0">
                <a:solidFill>
                  <a:srgbClr val="666666"/>
                </a:solidFill>
                <a:effectLst/>
                <a:latin typeface="宋体" pitchFamily="2" charset="-122"/>
                <a:ea typeface="宋体" pitchFamily="2" charset="-122"/>
              </a:rPr>
              <a:t>《</a:t>
            </a:r>
            <a:r>
              <a:rPr lang="zh-CN" altLang="en-US" b="0" i="0" dirty="0">
                <a:solidFill>
                  <a:srgbClr val="666666"/>
                </a:solidFill>
                <a:effectLst/>
                <a:latin typeface="宋体" pitchFamily="2" charset="-122"/>
                <a:ea typeface="宋体" pitchFamily="2" charset="-122"/>
              </a:rPr>
              <a:t>纽约时报</a:t>
            </a:r>
            <a:r>
              <a:rPr lang="en-US" altLang="zh-CN" b="0" i="0" dirty="0">
                <a:solidFill>
                  <a:srgbClr val="666666"/>
                </a:solidFill>
                <a:effectLst/>
                <a:latin typeface="宋体" pitchFamily="2" charset="-122"/>
                <a:ea typeface="宋体" pitchFamily="2" charset="-122"/>
              </a:rPr>
              <a:t>》</a:t>
            </a:r>
            <a:r>
              <a:rPr lang="zh-CN" altLang="en-US" b="0" i="0" dirty="0">
                <a:solidFill>
                  <a:srgbClr val="666666"/>
                </a:solidFill>
                <a:effectLst/>
                <a:latin typeface="宋体" pitchFamily="2" charset="-122"/>
                <a:ea typeface="宋体" pitchFamily="2" charset="-122"/>
              </a:rPr>
              <a:t>再度曝出，脸书</a:t>
            </a:r>
            <a:r>
              <a:rPr lang="en-US" altLang="zh-CN" b="0" i="0" dirty="0">
                <a:solidFill>
                  <a:srgbClr val="666666"/>
                </a:solidFill>
                <a:effectLst/>
                <a:latin typeface="宋体" pitchFamily="2" charset="-122"/>
                <a:ea typeface="宋体" pitchFamily="2" charset="-122"/>
              </a:rPr>
              <a:t>—</a:t>
            </a:r>
            <a:r>
              <a:rPr lang="zh-CN" altLang="en-US" b="0" i="0" dirty="0">
                <a:solidFill>
                  <a:srgbClr val="666666"/>
                </a:solidFill>
                <a:effectLst/>
                <a:latin typeface="宋体" pitchFamily="2" charset="-122"/>
                <a:ea typeface="宋体" pitchFamily="2" charset="-122"/>
              </a:rPr>
              <a:t>剑桥分析所泄露的用户信息的人数高达</a:t>
            </a:r>
            <a:r>
              <a:rPr lang="en-US" altLang="zh-CN" b="0" i="0" dirty="0">
                <a:solidFill>
                  <a:srgbClr val="666666"/>
                </a:solidFill>
                <a:effectLst/>
                <a:latin typeface="宋体" pitchFamily="2" charset="-122"/>
                <a:ea typeface="宋体" pitchFamily="2" charset="-122"/>
              </a:rPr>
              <a:t>5000</a:t>
            </a:r>
            <a:r>
              <a:rPr lang="zh-CN" altLang="en-US" b="0" i="0" dirty="0">
                <a:solidFill>
                  <a:srgbClr val="666666"/>
                </a:solidFill>
                <a:effectLst/>
                <a:latin typeface="宋体" pitchFamily="2" charset="-122"/>
                <a:ea typeface="宋体" pitchFamily="2" charset="-122"/>
              </a:rPr>
              <a:t>万之多，而且，这些用户的信息被用来帮助特朗普赢得总统竞选，也助推了英国的脱欧。据一位名为威利的内部人士透露，这些超过了</a:t>
            </a:r>
            <a:r>
              <a:rPr lang="en-US" altLang="zh-CN" b="0" i="0" dirty="0">
                <a:solidFill>
                  <a:srgbClr val="666666"/>
                </a:solidFill>
                <a:effectLst/>
                <a:latin typeface="宋体" pitchFamily="2" charset="-122"/>
                <a:ea typeface="宋体" pitchFamily="2" charset="-122"/>
              </a:rPr>
              <a:t>5000</a:t>
            </a:r>
            <a:r>
              <a:rPr lang="zh-CN" altLang="en-US" b="0" i="0" dirty="0">
                <a:solidFill>
                  <a:srgbClr val="666666"/>
                </a:solidFill>
                <a:effectLst/>
                <a:latin typeface="宋体" pitchFamily="2" charset="-122"/>
                <a:ea typeface="宋体" pitchFamily="2" charset="-122"/>
              </a:rPr>
              <a:t>万用户的数据就来自科根</a:t>
            </a:r>
            <a:r>
              <a:rPr lang="en-US" altLang="zh-CN" b="0" i="0" dirty="0">
                <a:solidFill>
                  <a:srgbClr val="666666"/>
                </a:solidFill>
                <a:effectLst/>
                <a:latin typeface="宋体" pitchFamily="2" charset="-122"/>
                <a:ea typeface="宋体" pitchFamily="2" charset="-122"/>
              </a:rPr>
              <a:t>2013</a:t>
            </a:r>
            <a:r>
              <a:rPr lang="zh-CN" altLang="en-US" b="0" i="0" dirty="0">
                <a:solidFill>
                  <a:srgbClr val="666666"/>
                </a:solidFill>
                <a:effectLst/>
                <a:latin typeface="宋体" pitchFamily="2" charset="-122"/>
                <a:ea typeface="宋体" pitchFamily="2" charset="-122"/>
              </a:rPr>
              <a:t>年所搜集的信息，以此用于对选民的精确营销，并对选民的投票意向施加影响。对此，脸书声称，因为数据泄露的缘故，已经中止了剑桥分析公司及其母公司策略沟通实验的交流平台。</a:t>
            </a:r>
            <a:br>
              <a:rPr lang="zh-CN" altLang="en-US" dirty="0"/>
            </a:br>
            <a:r>
              <a:rPr lang="en-US" altLang="zh-CN" b="1" dirty="0"/>
              <a:t>2018</a:t>
            </a:r>
            <a:r>
              <a:rPr lang="zh-CN" altLang="en-US" b="1" dirty="0"/>
              <a:t>年</a:t>
            </a:r>
            <a:r>
              <a:rPr lang="en-US" altLang="zh-CN" b="1" dirty="0"/>
              <a:t>4</a:t>
            </a:r>
            <a:r>
              <a:rPr lang="zh-CN" altLang="en-US" b="1" dirty="0"/>
              <a:t>月：泄露人数超</a:t>
            </a:r>
            <a:r>
              <a:rPr lang="en-US" altLang="zh-CN" b="1" dirty="0"/>
              <a:t>8700</a:t>
            </a:r>
            <a:r>
              <a:rPr lang="zh-CN" altLang="en-US" b="1" dirty="0"/>
              <a:t>万</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4</a:t>
            </a:r>
            <a:r>
              <a:rPr lang="zh-CN" altLang="en-US" dirty="0"/>
              <a:t>月</a:t>
            </a:r>
            <a:r>
              <a:rPr lang="en-US" altLang="zh-CN" dirty="0"/>
              <a:t>4</a:t>
            </a:r>
            <a:r>
              <a:rPr lang="zh-CN" altLang="en-US" dirty="0"/>
              <a:t>日，美国社交网站脸书公司首席技术官</a:t>
            </a:r>
            <a:r>
              <a:rPr lang="en-US" altLang="zh-CN" dirty="0"/>
              <a:t>Mike </a:t>
            </a:r>
            <a:r>
              <a:rPr lang="en-US" altLang="zh-CN" dirty="0" err="1"/>
              <a:t>Schroepfer</a:t>
            </a:r>
            <a:r>
              <a:rPr lang="zh-CN" altLang="en-US" dirty="0"/>
              <a:t>在其官网发布声明，目前共有</a:t>
            </a:r>
            <a:r>
              <a:rPr lang="en-US" altLang="zh-CN" dirty="0"/>
              <a:t>8700</a:t>
            </a:r>
            <a:r>
              <a:rPr lang="zh-CN" altLang="en-US" dirty="0"/>
              <a:t>万脸书用户的个人资料被泄露给了剑桥分析公司，这些用户主要集中在美国。这个数字大大超出了纽约时报最初爆料的</a:t>
            </a:r>
            <a:r>
              <a:rPr lang="en-US" altLang="zh-CN" dirty="0"/>
              <a:t>5000</a:t>
            </a:r>
            <a:r>
              <a:rPr lang="zh-CN" altLang="en-US" dirty="0"/>
              <a:t>万人。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2018</a:t>
            </a:r>
            <a:r>
              <a:rPr lang="zh-CN" altLang="en-US" b="1" dirty="0"/>
              <a:t>年</a:t>
            </a:r>
            <a:r>
              <a:rPr lang="en-US" altLang="zh-CN" b="1" dirty="0"/>
              <a:t>4</a:t>
            </a:r>
            <a:r>
              <a:rPr lang="zh-CN" altLang="en-US" b="1" dirty="0"/>
              <a:t>月：扎克伯格两次接受国会质询</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美国国会要求扎克伯格参加听证会。国会委员会在声明中表达了对消费者数据与信息保护的严重关切，</a:t>
            </a:r>
            <a:r>
              <a:rPr lang="zh-CN" altLang="en-US" sz="1200" dirty="0">
                <a:solidFill>
                  <a:schemeClr val="tx1">
                    <a:lumMod val="50000"/>
                    <a:lumOff val="50000"/>
                  </a:schemeClr>
                </a:solidFill>
                <a:ea typeface="字魂59号-创粗黑" panose="00000500000000000000" pitchFamily="2" charset="-122"/>
                <a:cs typeface="+mn-ea"/>
              </a:rPr>
              <a:t>扎克伯格公开致歉。</a:t>
            </a:r>
            <a:endParaRPr lang="zh-CN" altLang="en-US" sz="12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2020</a:t>
            </a:r>
            <a:r>
              <a:rPr lang="zh-CN" altLang="en-US" b="1" dirty="0"/>
              <a:t>年</a:t>
            </a:r>
            <a:r>
              <a:rPr lang="en-US" altLang="zh-CN" b="1" dirty="0"/>
              <a:t>4</a:t>
            </a:r>
            <a:r>
              <a:rPr lang="zh-CN" altLang="en-US" b="1" dirty="0"/>
              <a:t>月：</a:t>
            </a:r>
            <a:r>
              <a:rPr lang="zh-CN" altLang="en-US"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脸书“剑桥分析事件”认罚</a:t>
            </a:r>
            <a:r>
              <a:rPr lang="en-US" altLang="zh-CN"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50</a:t>
            </a:r>
            <a:r>
              <a:rPr lang="zh-CN" altLang="en-US"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亿美元</a:t>
            </a:r>
            <a:endParaRPr lang="en-US" altLang="zh-CN"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algn="l"/>
            <a:r>
              <a:rPr lang="en-US" altLang="zh-CN" b="0" i="0" dirty="0">
                <a:solidFill>
                  <a:srgbClr val="333333"/>
                </a:solidFill>
                <a:effectLst/>
                <a:latin typeface="Arial" panose="020B0604020202090204" pitchFamily="34" charset="0"/>
              </a:rPr>
              <a:t>4</a:t>
            </a:r>
            <a:r>
              <a:rPr lang="zh-CN" altLang="en-US" b="0" i="0" dirty="0">
                <a:solidFill>
                  <a:srgbClr val="333333"/>
                </a:solidFill>
                <a:effectLst/>
                <a:latin typeface="Arial" panose="020B0604020202090204" pitchFamily="34" charset="0"/>
              </a:rPr>
              <a:t>月</a:t>
            </a:r>
            <a:r>
              <a:rPr lang="en-US" altLang="zh-CN" b="0" i="0" dirty="0">
                <a:solidFill>
                  <a:srgbClr val="333333"/>
                </a:solidFill>
                <a:effectLst/>
                <a:latin typeface="Arial" panose="020B0604020202090204" pitchFamily="34" charset="0"/>
              </a:rPr>
              <a:t>25</a:t>
            </a:r>
            <a:r>
              <a:rPr lang="zh-CN" altLang="en-US" b="0" i="0" dirty="0">
                <a:solidFill>
                  <a:srgbClr val="333333"/>
                </a:solidFill>
                <a:effectLst/>
                <a:latin typeface="Arial" panose="020B0604020202090204" pitchFamily="34" charset="0"/>
              </a:rPr>
              <a:t>日上午</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官方宣布，在对该公司就隐私问题进行了长时间的调查之后，联邦法院于本周四正式批准了</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去年</a:t>
            </a:r>
            <a:r>
              <a:rPr lang="en-US" altLang="zh-CN" b="0" i="0" dirty="0">
                <a:solidFill>
                  <a:srgbClr val="333333"/>
                </a:solidFill>
                <a:effectLst/>
                <a:latin typeface="Arial" panose="020B0604020202090204" pitchFamily="34" charset="0"/>
              </a:rPr>
              <a:t>7</a:t>
            </a:r>
            <a:r>
              <a:rPr lang="zh-CN" altLang="en-US" b="0" i="0" dirty="0">
                <a:solidFill>
                  <a:srgbClr val="333333"/>
                </a:solidFill>
                <a:effectLst/>
                <a:latin typeface="Arial" panose="020B0604020202090204" pitchFamily="34" charset="0"/>
              </a:rPr>
              <a:t>月与美国联邦贸易委员会（</a:t>
            </a:r>
            <a:r>
              <a:rPr lang="en-US" altLang="zh-CN" b="0" i="0" dirty="0">
                <a:solidFill>
                  <a:srgbClr val="333333"/>
                </a:solidFill>
                <a:effectLst/>
                <a:latin typeface="Arial" panose="020B0604020202090204" pitchFamily="34" charset="0"/>
              </a:rPr>
              <a:t>US Federal Trade Commission</a:t>
            </a:r>
            <a:r>
              <a:rPr lang="zh-CN" altLang="en-US" b="0" i="0" dirty="0">
                <a:solidFill>
                  <a:srgbClr val="333333"/>
                </a:solidFill>
                <a:effectLst/>
                <a:latin typeface="Arial" panose="020B0604020202090204" pitchFamily="34" charset="0"/>
              </a:rPr>
              <a:t>）达成的和解协议。</a:t>
            </a:r>
          </a:p>
          <a:p>
            <a:pPr algn="l"/>
            <a:r>
              <a:rPr lang="zh-CN" altLang="en-US" b="0" i="0" dirty="0">
                <a:solidFill>
                  <a:srgbClr val="333333"/>
                </a:solidFill>
                <a:effectLst/>
                <a:latin typeface="Arial" panose="020B0604020202090204" pitchFamily="34" charset="0"/>
              </a:rPr>
              <a:t>美国联邦贸易委员会（</a:t>
            </a:r>
            <a:r>
              <a:rPr lang="en-US" altLang="zh-CN" b="0" i="0" dirty="0">
                <a:solidFill>
                  <a:srgbClr val="333333"/>
                </a:solidFill>
                <a:effectLst/>
                <a:latin typeface="Arial" panose="020B0604020202090204" pitchFamily="34" charset="0"/>
              </a:rPr>
              <a:t>FTC</a:t>
            </a:r>
            <a:r>
              <a:rPr lang="zh-CN" altLang="en-US" b="0" i="0" dirty="0">
                <a:solidFill>
                  <a:srgbClr val="333333"/>
                </a:solidFill>
                <a:effectLst/>
                <a:latin typeface="Arial" panose="020B0604020202090204" pitchFamily="34" charset="0"/>
              </a:rPr>
              <a:t>）就</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是否应该采取更多措施来阻止剑桥分析公司（</a:t>
            </a:r>
            <a:r>
              <a:rPr lang="en-US" altLang="zh-CN" b="0" i="0" dirty="0">
                <a:solidFill>
                  <a:srgbClr val="333333"/>
                </a:solidFill>
                <a:effectLst/>
                <a:latin typeface="Arial" panose="020B0604020202090204" pitchFamily="34" charset="0"/>
              </a:rPr>
              <a:t>Cambridge Analytica</a:t>
            </a:r>
            <a:r>
              <a:rPr lang="zh-CN" altLang="en-US" b="0" i="0" dirty="0">
                <a:solidFill>
                  <a:srgbClr val="333333"/>
                </a:solidFill>
                <a:effectLst/>
                <a:latin typeface="Arial" panose="020B0604020202090204" pitchFamily="34" charset="0"/>
              </a:rPr>
              <a:t>）窃取用户数据展开了调查。</a:t>
            </a:r>
            <a:r>
              <a:rPr lang="en-US" altLang="zh-CN" b="0" i="0" dirty="0">
                <a:solidFill>
                  <a:srgbClr val="333333"/>
                </a:solidFill>
                <a:effectLst/>
                <a:latin typeface="Arial" panose="020B0604020202090204" pitchFamily="34" charset="0"/>
              </a:rPr>
              <a:t>Cambridge Analytica</a:t>
            </a:r>
            <a:r>
              <a:rPr lang="zh-CN" altLang="en-US" b="0" i="0" dirty="0">
                <a:solidFill>
                  <a:srgbClr val="333333"/>
                </a:solidFill>
                <a:effectLst/>
                <a:latin typeface="Arial" panose="020B0604020202090204" pitchFamily="34" charset="0"/>
              </a:rPr>
              <a:t>目前已经倒闭，该公司曾为特朗普总统的竞选活动提供咨询服务，通过</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窃取了多达</a:t>
            </a:r>
            <a:r>
              <a:rPr lang="en-US" altLang="zh-CN" b="0" i="0" dirty="0">
                <a:solidFill>
                  <a:srgbClr val="333333"/>
                </a:solidFill>
                <a:effectLst/>
                <a:latin typeface="Arial" panose="020B0604020202090204" pitchFamily="34" charset="0"/>
              </a:rPr>
              <a:t>8700</a:t>
            </a:r>
            <a:r>
              <a:rPr lang="zh-CN" altLang="en-US" b="0" i="0" dirty="0">
                <a:solidFill>
                  <a:srgbClr val="333333"/>
                </a:solidFill>
                <a:effectLst/>
                <a:latin typeface="Arial" panose="020B0604020202090204" pitchFamily="34" charset="0"/>
              </a:rPr>
              <a:t>万用户的私人数据。</a:t>
            </a:r>
            <a:r>
              <a:rPr lang="en-US" altLang="zh-CN" b="0" i="0" dirty="0">
                <a:solidFill>
                  <a:srgbClr val="333333"/>
                </a:solidFill>
                <a:effectLst/>
                <a:latin typeface="Arial" panose="020B0604020202090204" pitchFamily="34" charset="0"/>
              </a:rPr>
              <a:t>FTC</a:t>
            </a:r>
            <a:r>
              <a:rPr lang="zh-CN" altLang="en-US" b="0" i="0" dirty="0">
                <a:solidFill>
                  <a:srgbClr val="333333"/>
                </a:solidFill>
                <a:effectLst/>
                <a:latin typeface="Arial" panose="020B0604020202090204" pitchFamily="34" charset="0"/>
              </a:rPr>
              <a:t>认为，</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未能保护这些数据，违反了该社交网络早些时候为保护用户隐私而达成的协议。</a:t>
            </a:r>
          </a:p>
          <a:p>
            <a:pPr algn="l"/>
            <a:r>
              <a:rPr lang="zh-CN" altLang="en-US" b="0" i="0" dirty="0">
                <a:solidFill>
                  <a:srgbClr val="333333"/>
                </a:solidFill>
                <a:effectLst/>
                <a:latin typeface="Arial" panose="020B0604020202090204" pitchFamily="34" charset="0"/>
              </a:rPr>
              <a:t>作为和解的一部分，</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同意成立一个独立的隐私委员会。</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首席执行官马克</a:t>
            </a:r>
            <a:r>
              <a:rPr lang="en-US" altLang="zh-CN" b="0" i="0" dirty="0">
                <a:solidFill>
                  <a:srgbClr val="333333"/>
                </a:solidFill>
                <a:effectLst/>
                <a:latin typeface="Arial" panose="020B0604020202090204" pitchFamily="34" charset="0"/>
              </a:rPr>
              <a:t>·</a:t>
            </a:r>
            <a:r>
              <a:rPr lang="zh-CN" altLang="en-US" b="0" i="0" dirty="0">
                <a:solidFill>
                  <a:srgbClr val="333333"/>
                </a:solidFill>
                <a:effectLst/>
                <a:latin typeface="Arial" panose="020B0604020202090204" pitchFamily="34" charset="0"/>
              </a:rPr>
              <a:t>扎克伯格（</a:t>
            </a:r>
            <a:r>
              <a:rPr lang="en-US" altLang="zh-CN" b="0" i="0" dirty="0">
                <a:solidFill>
                  <a:srgbClr val="333333"/>
                </a:solidFill>
                <a:effectLst/>
                <a:latin typeface="Arial" panose="020B0604020202090204" pitchFamily="34" charset="0"/>
              </a:rPr>
              <a:t>Mark Zuckerberg</a:t>
            </a:r>
            <a:r>
              <a:rPr lang="zh-CN" altLang="en-US" b="0" i="0" dirty="0">
                <a:solidFill>
                  <a:srgbClr val="333333"/>
                </a:solidFill>
                <a:effectLst/>
                <a:latin typeface="Arial" panose="020B0604020202090204" pitchFamily="34" charset="0"/>
              </a:rPr>
              <a:t>）将被要求证明该公司的行为，与此同时</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必须在其平台上实行更多的隐私保护措施。</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还被罚款</a:t>
            </a:r>
            <a:r>
              <a:rPr lang="en-US" altLang="zh-CN" b="0" i="0" dirty="0">
                <a:solidFill>
                  <a:srgbClr val="333333"/>
                </a:solidFill>
                <a:effectLst/>
                <a:latin typeface="Arial" panose="020B0604020202090204" pitchFamily="34" charset="0"/>
              </a:rPr>
              <a:t>50</a:t>
            </a:r>
            <a:r>
              <a:rPr lang="zh-CN" altLang="en-US" b="0" i="0" dirty="0">
                <a:solidFill>
                  <a:srgbClr val="333333"/>
                </a:solidFill>
                <a:effectLst/>
                <a:latin typeface="Arial" panose="020B0604020202090204" pitchFamily="34" charset="0"/>
              </a:rPr>
              <a:t>亿美元，联邦贸易委员会称这是一次“史无前例”的处罚。</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011C72F-AAE0-4289-9749-3DEA181FB1DF}" type="slidenum">
              <a:rPr lang="zh-CN" altLang="en-US" smtClean="0"/>
              <a:t>32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r>
              <a:rPr lang="en-US" altLang="zh-CN" b="1" dirty="0"/>
              <a:t>2010</a:t>
            </a:r>
            <a:r>
              <a:rPr lang="zh-CN" altLang="en-US" b="1" dirty="0"/>
              <a:t>年</a:t>
            </a:r>
            <a:r>
              <a:rPr lang="en-US" altLang="zh-CN" b="1" dirty="0"/>
              <a:t>4</a:t>
            </a:r>
            <a:r>
              <a:rPr lang="zh-CN" altLang="en-US" b="1" dirty="0"/>
              <a:t>月：</a:t>
            </a:r>
            <a:r>
              <a:rPr lang="en-US" altLang="zh-CN" sz="1200" b="1" dirty="0"/>
              <a:t>Facebook</a:t>
            </a:r>
            <a:r>
              <a:rPr lang="zh-CN" altLang="en-US" b="1" dirty="0"/>
              <a:t>推出开放图谱</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spc="150" dirty="0">
                <a:solidFill>
                  <a:schemeClr val="tx1">
                    <a:lumMod val="65000"/>
                    <a:lumOff val="35000"/>
                  </a:schemeClr>
                </a:solidFill>
                <a:latin typeface="Arial" panose="020B0604020202090204" pitchFamily="34" charset="0"/>
                <a:ea typeface="微软雅黑" panose="020B0503020204020204" charset="-122"/>
              </a:rPr>
              <a:t>Facebook </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宣布向第三方应用程序推出一个名为 </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Open Graph </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的平台。此平台允许外部开发人员联系 </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Facebook </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用户并请求获得访问他们大量个人数据的权限，包括姓名、性别、位置、生日、教育、政治偏好、关系状态、宗教观点、在线聊天状态等。</a:t>
            </a:r>
          </a:p>
          <a:p>
            <a:r>
              <a:rPr lang="en-US" altLang="zh-CN" b="1" dirty="0"/>
              <a:t>2013</a:t>
            </a:r>
            <a:r>
              <a:rPr lang="zh-CN" altLang="en-US" b="1" dirty="0"/>
              <a:t>年：</a:t>
            </a:r>
            <a:r>
              <a:rPr lang="zh-CN" altLang="en-US" sz="1200" b="1" dirty="0"/>
              <a:t>剑桥分析公司成立</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pc="150" dirty="0">
                <a:solidFill>
                  <a:schemeClr val="tx1">
                    <a:lumMod val="65000"/>
                    <a:lumOff val="35000"/>
                  </a:schemeClr>
                </a:solidFill>
                <a:latin typeface="Arial" panose="020B0604020202090204" pitchFamily="34" charset="0"/>
                <a:ea typeface="微软雅黑" panose="020B0503020204020204" charset="-122"/>
              </a:rPr>
              <a:t>剑桥分析公司成立于</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2013</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年，对外宣称其主要业务是向政治和企业客户提供消费者研究、分众广告投放和其他数据类服务，主要在美国运作。它的母公司则是鼎鼎大名的英国战略交流实验室公司（</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SCL</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SCL</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成立近</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27</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年，作为政府和军方承包商，业务范围广泛，从食物安全调查、打击毒品到政治竞选都有涉猎。该公司运营模式主要是把微定向和心理学结合起来，精心分析选民的数据，预测选民动向，为“金主”赢得选举。在获得投资之后，担任剑桥分析公司技术骨干的克里斯托弗</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怀利（</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Christopher Wylie</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），认识到数据分析预测用户行为与心理学结合的重要性，因此他找到了当时任职于剑桥大学心理测量中心的教授亚历山大</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科根（</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Aleksandr Kogan</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a:t>
            </a:r>
          </a:p>
          <a:p>
            <a:r>
              <a:rPr lang="en-US" altLang="zh-CN" b="1" dirty="0"/>
              <a:t>2013</a:t>
            </a:r>
            <a:r>
              <a:rPr lang="zh-CN" altLang="en-US" b="1" dirty="0"/>
              <a:t>年：</a:t>
            </a:r>
            <a:r>
              <a:rPr lang="zh-CN" altLang="en-US" sz="1200" b="1" dirty="0"/>
              <a:t>心理测试</a:t>
            </a:r>
            <a:r>
              <a:rPr lang="en-US" altLang="zh-CN" sz="1200" b="1" dirty="0"/>
              <a:t>APP</a:t>
            </a:r>
            <a:r>
              <a:rPr lang="zh-CN" altLang="en-US" sz="1200" b="1" dirty="0"/>
              <a:t>搜集用户信息</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t>同年，</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亚历山大</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科根创建了名为 “这就是你的数字生活”的</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App</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。这是一款个性化的心理概况测试软件，在脸书上大约有</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30</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万用户使用过。但科根也因此搜集了参与其软件测试用户的“朋友们”的数据，人数达到了上千万。</a:t>
            </a:r>
          </a:p>
          <a:p>
            <a:r>
              <a:rPr lang="en-US" altLang="zh-CN" b="1" dirty="0"/>
              <a:t>2015</a:t>
            </a:r>
            <a:r>
              <a:rPr lang="zh-CN" altLang="en-US" b="1" dirty="0"/>
              <a:t>年</a:t>
            </a:r>
            <a:r>
              <a:rPr lang="en-US" altLang="zh-CN" b="1" dirty="0"/>
              <a:t>12</a:t>
            </a:r>
            <a:r>
              <a:rPr lang="zh-CN" altLang="en-US" b="1" dirty="0"/>
              <a:t>月：</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pc="150" dirty="0">
                <a:solidFill>
                  <a:schemeClr val="tx1">
                    <a:lumMod val="65000"/>
                    <a:lumOff val="35000"/>
                  </a:schemeClr>
                </a:solidFill>
                <a:latin typeface="Arial" panose="020B0604020202090204" pitchFamily="34" charset="0"/>
                <a:ea typeface="微软雅黑" panose="020B0503020204020204" charset="-122"/>
              </a:rPr>
              <a:t>英国</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卫报</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报道，脸书用户的数据正在被“剑桥分析公司”所使用，于是“剑桥分析公司”进入人们的视野，其泄露用户信息的事实也第一次被媒体所揭露。当时，</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卫报</a:t>
            </a:r>
            <a:r>
              <a:rPr lang="en-US" altLang="zh-CN" sz="1200" spc="150" dirty="0">
                <a:solidFill>
                  <a:schemeClr val="tx1">
                    <a:lumMod val="65000"/>
                    <a:lumOff val="35000"/>
                  </a:schemeClr>
                </a:solidFill>
                <a:latin typeface="Arial" panose="020B060402020209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90204" pitchFamily="34" charset="0"/>
                <a:ea typeface="微软雅黑" panose="020B0503020204020204" charset="-122"/>
              </a:rPr>
              <a:t>报道说，剑桥分析公司正在通过其用户信息，助选美国参议员科鲁兹的总统竞选活动。脸书公司说，当他们得知这一消息之后，立刻中止了科根的应用软件，而且要求剑桥分析公司与科根删除他们采用不当手段所获得的用户数据。脸书公司声称，双方都确认相关数据均已删除。</a:t>
            </a:r>
            <a:endParaRPr lang="en-US" altLang="zh-CN" sz="1200" spc="150" dirty="0">
              <a:solidFill>
                <a:schemeClr val="tx1">
                  <a:lumMod val="65000"/>
                  <a:lumOff val="35000"/>
                </a:schemeClr>
              </a:solidFill>
              <a:latin typeface="Arial" panose="020B0604020202090204" pitchFamily="34" charset="0"/>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2018</a:t>
            </a:r>
            <a:r>
              <a:rPr lang="zh-CN" altLang="en-US" b="1" dirty="0"/>
              <a:t>年</a:t>
            </a:r>
            <a:r>
              <a:rPr lang="en-US" altLang="zh-CN" b="1" dirty="0"/>
              <a:t>3</a:t>
            </a:r>
            <a:r>
              <a:rPr lang="zh-CN" altLang="en-US" b="1" dirty="0"/>
              <a:t>月：</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66666"/>
                </a:solidFill>
                <a:effectLst/>
                <a:latin typeface="宋体" pitchFamily="2" charset="-122"/>
                <a:ea typeface="宋体" pitchFamily="2" charset="-122"/>
              </a:rPr>
              <a:t>2018</a:t>
            </a:r>
            <a:r>
              <a:rPr lang="zh-CN" altLang="en-US" b="0" i="0" dirty="0">
                <a:solidFill>
                  <a:srgbClr val="666666"/>
                </a:solidFill>
                <a:effectLst/>
                <a:latin typeface="宋体" pitchFamily="2" charset="-122"/>
                <a:ea typeface="宋体" pitchFamily="2" charset="-122"/>
              </a:rPr>
              <a:t>年</a:t>
            </a:r>
            <a:r>
              <a:rPr lang="en-US" altLang="zh-CN" b="0" i="0" dirty="0">
                <a:solidFill>
                  <a:srgbClr val="666666"/>
                </a:solidFill>
                <a:effectLst/>
                <a:latin typeface="宋体" pitchFamily="2" charset="-122"/>
                <a:ea typeface="宋体" pitchFamily="2" charset="-122"/>
              </a:rPr>
              <a:t>3</a:t>
            </a:r>
            <a:r>
              <a:rPr lang="zh-CN" altLang="en-US" b="0" i="0" dirty="0">
                <a:solidFill>
                  <a:srgbClr val="666666"/>
                </a:solidFill>
                <a:effectLst/>
                <a:latin typeface="宋体" pitchFamily="2" charset="-122"/>
                <a:ea typeface="宋体" pitchFamily="2" charset="-122"/>
              </a:rPr>
              <a:t>月</a:t>
            </a:r>
            <a:r>
              <a:rPr lang="en-US" altLang="zh-CN" b="0" i="0" dirty="0">
                <a:solidFill>
                  <a:srgbClr val="666666"/>
                </a:solidFill>
                <a:effectLst/>
                <a:latin typeface="宋体" pitchFamily="2" charset="-122"/>
                <a:ea typeface="宋体" pitchFamily="2" charset="-122"/>
              </a:rPr>
              <a:t>17</a:t>
            </a:r>
            <a:r>
              <a:rPr lang="zh-CN" altLang="en-US" b="0" i="0" dirty="0">
                <a:solidFill>
                  <a:srgbClr val="666666"/>
                </a:solidFill>
                <a:effectLst/>
                <a:latin typeface="宋体" pitchFamily="2" charset="-122"/>
                <a:ea typeface="宋体" pitchFamily="2" charset="-122"/>
              </a:rPr>
              <a:t>日和</a:t>
            </a:r>
            <a:r>
              <a:rPr lang="en-US" altLang="zh-CN" b="0" i="0" dirty="0">
                <a:solidFill>
                  <a:srgbClr val="666666"/>
                </a:solidFill>
                <a:effectLst/>
                <a:latin typeface="宋体" pitchFamily="2" charset="-122"/>
                <a:ea typeface="宋体" pitchFamily="2" charset="-122"/>
              </a:rPr>
              <a:t>18</a:t>
            </a:r>
            <a:r>
              <a:rPr lang="zh-CN" altLang="en-US" b="0" i="0" dirty="0">
                <a:solidFill>
                  <a:srgbClr val="666666"/>
                </a:solidFill>
                <a:effectLst/>
                <a:latin typeface="宋体" pitchFamily="2" charset="-122"/>
                <a:ea typeface="宋体" pitchFamily="2" charset="-122"/>
              </a:rPr>
              <a:t>日，英国</a:t>
            </a:r>
            <a:r>
              <a:rPr lang="en-US" altLang="zh-CN" b="0" i="0" dirty="0">
                <a:solidFill>
                  <a:srgbClr val="666666"/>
                </a:solidFill>
                <a:effectLst/>
                <a:latin typeface="宋体" pitchFamily="2" charset="-122"/>
                <a:ea typeface="宋体" pitchFamily="2" charset="-122"/>
              </a:rPr>
              <a:t>《</a:t>
            </a:r>
            <a:r>
              <a:rPr lang="zh-CN" altLang="en-US" b="0" i="0" dirty="0">
                <a:solidFill>
                  <a:srgbClr val="666666"/>
                </a:solidFill>
                <a:effectLst/>
                <a:latin typeface="宋体" pitchFamily="2" charset="-122"/>
                <a:ea typeface="宋体" pitchFamily="2" charset="-122"/>
              </a:rPr>
              <a:t>观察家</a:t>
            </a:r>
            <a:r>
              <a:rPr lang="en-US" altLang="zh-CN" b="0" i="0" dirty="0">
                <a:solidFill>
                  <a:srgbClr val="666666"/>
                </a:solidFill>
                <a:effectLst/>
                <a:latin typeface="宋体" pitchFamily="2" charset="-122"/>
                <a:ea typeface="宋体" pitchFamily="2" charset="-122"/>
              </a:rPr>
              <a:t>》</a:t>
            </a:r>
            <a:r>
              <a:rPr lang="zh-CN" altLang="en-US" b="0" i="0" dirty="0">
                <a:solidFill>
                  <a:srgbClr val="666666"/>
                </a:solidFill>
                <a:effectLst/>
                <a:latin typeface="宋体" pitchFamily="2" charset="-122"/>
                <a:ea typeface="宋体" pitchFamily="2" charset="-122"/>
              </a:rPr>
              <a:t>与美国</a:t>
            </a:r>
            <a:r>
              <a:rPr lang="en-US" altLang="zh-CN" b="0" i="0" dirty="0">
                <a:solidFill>
                  <a:srgbClr val="666666"/>
                </a:solidFill>
                <a:effectLst/>
                <a:latin typeface="宋体" pitchFamily="2" charset="-122"/>
                <a:ea typeface="宋体" pitchFamily="2" charset="-122"/>
              </a:rPr>
              <a:t>《</a:t>
            </a:r>
            <a:r>
              <a:rPr lang="zh-CN" altLang="en-US" b="0" i="0" dirty="0">
                <a:solidFill>
                  <a:srgbClr val="666666"/>
                </a:solidFill>
                <a:effectLst/>
                <a:latin typeface="宋体" pitchFamily="2" charset="-122"/>
                <a:ea typeface="宋体" pitchFamily="2" charset="-122"/>
              </a:rPr>
              <a:t>纽约时报</a:t>
            </a:r>
            <a:r>
              <a:rPr lang="en-US" altLang="zh-CN" b="0" i="0" dirty="0">
                <a:solidFill>
                  <a:srgbClr val="666666"/>
                </a:solidFill>
                <a:effectLst/>
                <a:latin typeface="宋体" pitchFamily="2" charset="-122"/>
                <a:ea typeface="宋体" pitchFamily="2" charset="-122"/>
              </a:rPr>
              <a:t>》</a:t>
            </a:r>
            <a:r>
              <a:rPr lang="zh-CN" altLang="en-US" b="0" i="0" dirty="0">
                <a:solidFill>
                  <a:srgbClr val="666666"/>
                </a:solidFill>
                <a:effectLst/>
                <a:latin typeface="宋体" pitchFamily="2" charset="-122"/>
                <a:ea typeface="宋体" pitchFamily="2" charset="-122"/>
              </a:rPr>
              <a:t>再度曝出，脸书</a:t>
            </a:r>
            <a:r>
              <a:rPr lang="en-US" altLang="zh-CN" b="0" i="0" dirty="0">
                <a:solidFill>
                  <a:srgbClr val="666666"/>
                </a:solidFill>
                <a:effectLst/>
                <a:latin typeface="宋体" pitchFamily="2" charset="-122"/>
                <a:ea typeface="宋体" pitchFamily="2" charset="-122"/>
              </a:rPr>
              <a:t>—</a:t>
            </a:r>
            <a:r>
              <a:rPr lang="zh-CN" altLang="en-US" b="0" i="0" dirty="0">
                <a:solidFill>
                  <a:srgbClr val="666666"/>
                </a:solidFill>
                <a:effectLst/>
                <a:latin typeface="宋体" pitchFamily="2" charset="-122"/>
                <a:ea typeface="宋体" pitchFamily="2" charset="-122"/>
              </a:rPr>
              <a:t>剑桥分析所泄露的用户信息的人数高达</a:t>
            </a:r>
            <a:r>
              <a:rPr lang="en-US" altLang="zh-CN" b="0" i="0" dirty="0">
                <a:solidFill>
                  <a:srgbClr val="666666"/>
                </a:solidFill>
                <a:effectLst/>
                <a:latin typeface="宋体" pitchFamily="2" charset="-122"/>
                <a:ea typeface="宋体" pitchFamily="2" charset="-122"/>
              </a:rPr>
              <a:t>5000</a:t>
            </a:r>
            <a:r>
              <a:rPr lang="zh-CN" altLang="en-US" b="0" i="0" dirty="0">
                <a:solidFill>
                  <a:srgbClr val="666666"/>
                </a:solidFill>
                <a:effectLst/>
                <a:latin typeface="宋体" pitchFamily="2" charset="-122"/>
                <a:ea typeface="宋体" pitchFamily="2" charset="-122"/>
              </a:rPr>
              <a:t>万之多，而且，这些用户的信息被用来帮助特朗普赢得总统竞选，也助推了英国的脱欧。据一位名为威利的内部人士透露，这些超过了</a:t>
            </a:r>
            <a:r>
              <a:rPr lang="en-US" altLang="zh-CN" b="0" i="0" dirty="0">
                <a:solidFill>
                  <a:srgbClr val="666666"/>
                </a:solidFill>
                <a:effectLst/>
                <a:latin typeface="宋体" pitchFamily="2" charset="-122"/>
                <a:ea typeface="宋体" pitchFamily="2" charset="-122"/>
              </a:rPr>
              <a:t>5000</a:t>
            </a:r>
            <a:r>
              <a:rPr lang="zh-CN" altLang="en-US" b="0" i="0" dirty="0">
                <a:solidFill>
                  <a:srgbClr val="666666"/>
                </a:solidFill>
                <a:effectLst/>
                <a:latin typeface="宋体" pitchFamily="2" charset="-122"/>
                <a:ea typeface="宋体" pitchFamily="2" charset="-122"/>
              </a:rPr>
              <a:t>万用户的数据就来自科根</a:t>
            </a:r>
            <a:r>
              <a:rPr lang="en-US" altLang="zh-CN" b="0" i="0" dirty="0">
                <a:solidFill>
                  <a:srgbClr val="666666"/>
                </a:solidFill>
                <a:effectLst/>
                <a:latin typeface="宋体" pitchFamily="2" charset="-122"/>
                <a:ea typeface="宋体" pitchFamily="2" charset="-122"/>
              </a:rPr>
              <a:t>2013</a:t>
            </a:r>
            <a:r>
              <a:rPr lang="zh-CN" altLang="en-US" b="0" i="0" dirty="0">
                <a:solidFill>
                  <a:srgbClr val="666666"/>
                </a:solidFill>
                <a:effectLst/>
                <a:latin typeface="宋体" pitchFamily="2" charset="-122"/>
                <a:ea typeface="宋体" pitchFamily="2" charset="-122"/>
              </a:rPr>
              <a:t>年所搜集的信息，以此用于对选民的精确营销，并对选民的投票意向施加影响。对此，脸书声称，因为数据泄露的缘故，已经中止了剑桥分析公司及其母公司策略沟通实验的交流平台。</a:t>
            </a:r>
            <a:br>
              <a:rPr lang="zh-CN" altLang="en-US" dirty="0"/>
            </a:br>
            <a:r>
              <a:rPr lang="en-US" altLang="zh-CN" b="1" dirty="0"/>
              <a:t>2018</a:t>
            </a:r>
            <a:r>
              <a:rPr lang="zh-CN" altLang="en-US" b="1" dirty="0"/>
              <a:t>年</a:t>
            </a:r>
            <a:r>
              <a:rPr lang="en-US" altLang="zh-CN" b="1" dirty="0"/>
              <a:t>4</a:t>
            </a:r>
            <a:r>
              <a:rPr lang="zh-CN" altLang="en-US" b="1" dirty="0"/>
              <a:t>月：泄露人数超</a:t>
            </a:r>
            <a:r>
              <a:rPr lang="en-US" altLang="zh-CN" b="1" dirty="0"/>
              <a:t>8700</a:t>
            </a:r>
            <a:r>
              <a:rPr lang="zh-CN" altLang="en-US" b="1" dirty="0"/>
              <a:t>万</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4</a:t>
            </a:r>
            <a:r>
              <a:rPr lang="zh-CN" altLang="en-US" dirty="0"/>
              <a:t>月</a:t>
            </a:r>
            <a:r>
              <a:rPr lang="en-US" altLang="zh-CN" dirty="0"/>
              <a:t>4</a:t>
            </a:r>
            <a:r>
              <a:rPr lang="zh-CN" altLang="en-US" dirty="0"/>
              <a:t>日，美国社交网站脸书公司首席技术官</a:t>
            </a:r>
            <a:r>
              <a:rPr lang="en-US" altLang="zh-CN" dirty="0"/>
              <a:t>Mike </a:t>
            </a:r>
            <a:r>
              <a:rPr lang="en-US" altLang="zh-CN" dirty="0" err="1"/>
              <a:t>Schroepfer</a:t>
            </a:r>
            <a:r>
              <a:rPr lang="zh-CN" altLang="en-US" dirty="0"/>
              <a:t>在其官网发布声明，目前共有</a:t>
            </a:r>
            <a:r>
              <a:rPr lang="en-US" altLang="zh-CN" dirty="0"/>
              <a:t>8700</a:t>
            </a:r>
            <a:r>
              <a:rPr lang="zh-CN" altLang="en-US" dirty="0"/>
              <a:t>万脸书用户的个人资料被泄露给了剑桥分析公司，这些用户主要集中在美国。这个数字大大超出了纽约时报最初爆料的</a:t>
            </a:r>
            <a:r>
              <a:rPr lang="en-US" altLang="zh-CN" dirty="0"/>
              <a:t>5000</a:t>
            </a:r>
            <a:r>
              <a:rPr lang="zh-CN" altLang="en-US" dirty="0"/>
              <a:t>万人。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2018</a:t>
            </a:r>
            <a:r>
              <a:rPr lang="zh-CN" altLang="en-US" b="1" dirty="0"/>
              <a:t>年</a:t>
            </a:r>
            <a:r>
              <a:rPr lang="en-US" altLang="zh-CN" b="1" dirty="0"/>
              <a:t>4</a:t>
            </a:r>
            <a:r>
              <a:rPr lang="zh-CN" altLang="en-US" b="1" dirty="0"/>
              <a:t>月：扎克伯格两次接受国会质询</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美国国会要求扎克伯格参加听证会。国会委员会在声明中表达了对消费者数据与信息保护的严重关切，</a:t>
            </a:r>
            <a:r>
              <a:rPr lang="zh-CN" altLang="en-US" sz="1200" dirty="0">
                <a:solidFill>
                  <a:schemeClr val="tx1">
                    <a:lumMod val="50000"/>
                    <a:lumOff val="50000"/>
                  </a:schemeClr>
                </a:solidFill>
                <a:ea typeface="字魂59号-创粗黑" panose="00000500000000000000" pitchFamily="2" charset="-122"/>
                <a:cs typeface="+mn-ea"/>
              </a:rPr>
              <a:t>扎克伯格公开致歉。</a:t>
            </a:r>
            <a:endParaRPr lang="zh-CN" altLang="en-US" sz="12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2020</a:t>
            </a:r>
            <a:r>
              <a:rPr lang="zh-CN" altLang="en-US" b="1" dirty="0"/>
              <a:t>年</a:t>
            </a:r>
            <a:r>
              <a:rPr lang="en-US" altLang="zh-CN" b="1" dirty="0"/>
              <a:t>4</a:t>
            </a:r>
            <a:r>
              <a:rPr lang="zh-CN" altLang="en-US" b="1" dirty="0"/>
              <a:t>月：</a:t>
            </a:r>
            <a:r>
              <a:rPr lang="zh-CN" altLang="en-US"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脸书“剑桥分析事件”认罚</a:t>
            </a:r>
            <a:r>
              <a:rPr lang="en-US" altLang="zh-CN"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50</a:t>
            </a:r>
            <a:r>
              <a:rPr lang="zh-CN" altLang="en-US"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亿美元</a:t>
            </a:r>
            <a:endParaRPr lang="en-US" altLang="zh-CN"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algn="l"/>
            <a:r>
              <a:rPr lang="en-US" altLang="zh-CN" b="0" i="0" dirty="0">
                <a:solidFill>
                  <a:srgbClr val="333333"/>
                </a:solidFill>
                <a:effectLst/>
                <a:latin typeface="Arial" panose="020B0604020202090204" pitchFamily="34" charset="0"/>
              </a:rPr>
              <a:t>4</a:t>
            </a:r>
            <a:r>
              <a:rPr lang="zh-CN" altLang="en-US" b="0" i="0" dirty="0">
                <a:solidFill>
                  <a:srgbClr val="333333"/>
                </a:solidFill>
                <a:effectLst/>
                <a:latin typeface="Arial" panose="020B0604020202090204" pitchFamily="34" charset="0"/>
              </a:rPr>
              <a:t>月</a:t>
            </a:r>
            <a:r>
              <a:rPr lang="en-US" altLang="zh-CN" b="0" i="0" dirty="0">
                <a:solidFill>
                  <a:srgbClr val="333333"/>
                </a:solidFill>
                <a:effectLst/>
                <a:latin typeface="Arial" panose="020B0604020202090204" pitchFamily="34" charset="0"/>
              </a:rPr>
              <a:t>25</a:t>
            </a:r>
            <a:r>
              <a:rPr lang="zh-CN" altLang="en-US" b="0" i="0" dirty="0">
                <a:solidFill>
                  <a:srgbClr val="333333"/>
                </a:solidFill>
                <a:effectLst/>
                <a:latin typeface="Arial" panose="020B0604020202090204" pitchFamily="34" charset="0"/>
              </a:rPr>
              <a:t>日上午</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官方宣布，在对该公司就隐私问题进行了长时间的调查之后，联邦法院于本周四正式批准了</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去年</a:t>
            </a:r>
            <a:r>
              <a:rPr lang="en-US" altLang="zh-CN" b="0" i="0" dirty="0">
                <a:solidFill>
                  <a:srgbClr val="333333"/>
                </a:solidFill>
                <a:effectLst/>
                <a:latin typeface="Arial" panose="020B0604020202090204" pitchFamily="34" charset="0"/>
              </a:rPr>
              <a:t>7</a:t>
            </a:r>
            <a:r>
              <a:rPr lang="zh-CN" altLang="en-US" b="0" i="0" dirty="0">
                <a:solidFill>
                  <a:srgbClr val="333333"/>
                </a:solidFill>
                <a:effectLst/>
                <a:latin typeface="Arial" panose="020B0604020202090204" pitchFamily="34" charset="0"/>
              </a:rPr>
              <a:t>月与美国联邦贸易委员会（</a:t>
            </a:r>
            <a:r>
              <a:rPr lang="en-US" altLang="zh-CN" b="0" i="0" dirty="0">
                <a:solidFill>
                  <a:srgbClr val="333333"/>
                </a:solidFill>
                <a:effectLst/>
                <a:latin typeface="Arial" panose="020B0604020202090204" pitchFamily="34" charset="0"/>
              </a:rPr>
              <a:t>US Federal Trade Commission</a:t>
            </a:r>
            <a:r>
              <a:rPr lang="zh-CN" altLang="en-US" b="0" i="0" dirty="0">
                <a:solidFill>
                  <a:srgbClr val="333333"/>
                </a:solidFill>
                <a:effectLst/>
                <a:latin typeface="Arial" panose="020B0604020202090204" pitchFamily="34" charset="0"/>
              </a:rPr>
              <a:t>）达成的和解协议。</a:t>
            </a:r>
          </a:p>
          <a:p>
            <a:pPr algn="l"/>
            <a:r>
              <a:rPr lang="zh-CN" altLang="en-US" b="0" i="0" dirty="0">
                <a:solidFill>
                  <a:srgbClr val="333333"/>
                </a:solidFill>
                <a:effectLst/>
                <a:latin typeface="Arial" panose="020B0604020202090204" pitchFamily="34" charset="0"/>
              </a:rPr>
              <a:t>美国联邦贸易委员会（</a:t>
            </a:r>
            <a:r>
              <a:rPr lang="en-US" altLang="zh-CN" b="0" i="0" dirty="0">
                <a:solidFill>
                  <a:srgbClr val="333333"/>
                </a:solidFill>
                <a:effectLst/>
                <a:latin typeface="Arial" panose="020B0604020202090204" pitchFamily="34" charset="0"/>
              </a:rPr>
              <a:t>FTC</a:t>
            </a:r>
            <a:r>
              <a:rPr lang="zh-CN" altLang="en-US" b="0" i="0" dirty="0">
                <a:solidFill>
                  <a:srgbClr val="333333"/>
                </a:solidFill>
                <a:effectLst/>
                <a:latin typeface="Arial" panose="020B0604020202090204" pitchFamily="34" charset="0"/>
              </a:rPr>
              <a:t>）就</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是否应该采取更多措施来阻止剑桥分析公司（</a:t>
            </a:r>
            <a:r>
              <a:rPr lang="en-US" altLang="zh-CN" b="0" i="0" dirty="0">
                <a:solidFill>
                  <a:srgbClr val="333333"/>
                </a:solidFill>
                <a:effectLst/>
                <a:latin typeface="Arial" panose="020B0604020202090204" pitchFamily="34" charset="0"/>
              </a:rPr>
              <a:t>Cambridge Analytica</a:t>
            </a:r>
            <a:r>
              <a:rPr lang="zh-CN" altLang="en-US" b="0" i="0" dirty="0">
                <a:solidFill>
                  <a:srgbClr val="333333"/>
                </a:solidFill>
                <a:effectLst/>
                <a:latin typeface="Arial" panose="020B0604020202090204" pitchFamily="34" charset="0"/>
              </a:rPr>
              <a:t>）窃取用户数据展开了调查。</a:t>
            </a:r>
            <a:r>
              <a:rPr lang="en-US" altLang="zh-CN" b="0" i="0" dirty="0">
                <a:solidFill>
                  <a:srgbClr val="333333"/>
                </a:solidFill>
                <a:effectLst/>
                <a:latin typeface="Arial" panose="020B0604020202090204" pitchFamily="34" charset="0"/>
              </a:rPr>
              <a:t>Cambridge Analytica</a:t>
            </a:r>
            <a:r>
              <a:rPr lang="zh-CN" altLang="en-US" b="0" i="0" dirty="0">
                <a:solidFill>
                  <a:srgbClr val="333333"/>
                </a:solidFill>
                <a:effectLst/>
                <a:latin typeface="Arial" panose="020B0604020202090204" pitchFamily="34" charset="0"/>
              </a:rPr>
              <a:t>目前已经倒闭，该公司曾为特朗普总统的竞选活动提供咨询服务，通过</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窃取了多达</a:t>
            </a:r>
            <a:r>
              <a:rPr lang="en-US" altLang="zh-CN" b="0" i="0" dirty="0">
                <a:solidFill>
                  <a:srgbClr val="333333"/>
                </a:solidFill>
                <a:effectLst/>
                <a:latin typeface="Arial" panose="020B0604020202090204" pitchFamily="34" charset="0"/>
              </a:rPr>
              <a:t>8700</a:t>
            </a:r>
            <a:r>
              <a:rPr lang="zh-CN" altLang="en-US" b="0" i="0" dirty="0">
                <a:solidFill>
                  <a:srgbClr val="333333"/>
                </a:solidFill>
                <a:effectLst/>
                <a:latin typeface="Arial" panose="020B0604020202090204" pitchFamily="34" charset="0"/>
              </a:rPr>
              <a:t>万用户的私人数据。</a:t>
            </a:r>
            <a:r>
              <a:rPr lang="en-US" altLang="zh-CN" b="0" i="0" dirty="0">
                <a:solidFill>
                  <a:srgbClr val="333333"/>
                </a:solidFill>
                <a:effectLst/>
                <a:latin typeface="Arial" panose="020B0604020202090204" pitchFamily="34" charset="0"/>
              </a:rPr>
              <a:t>FTC</a:t>
            </a:r>
            <a:r>
              <a:rPr lang="zh-CN" altLang="en-US" b="0" i="0" dirty="0">
                <a:solidFill>
                  <a:srgbClr val="333333"/>
                </a:solidFill>
                <a:effectLst/>
                <a:latin typeface="Arial" panose="020B0604020202090204" pitchFamily="34" charset="0"/>
              </a:rPr>
              <a:t>认为，</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未能保护这些数据，违反了该社交网络早些时候为保护用户隐私而达成的协议。</a:t>
            </a:r>
          </a:p>
          <a:p>
            <a:pPr algn="l"/>
            <a:r>
              <a:rPr lang="zh-CN" altLang="en-US" b="0" i="0" dirty="0">
                <a:solidFill>
                  <a:srgbClr val="333333"/>
                </a:solidFill>
                <a:effectLst/>
                <a:latin typeface="Arial" panose="020B0604020202090204" pitchFamily="34" charset="0"/>
              </a:rPr>
              <a:t>作为和解的一部分，</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同意成立一个独立的隐私委员会。</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首席执行官马克</a:t>
            </a:r>
            <a:r>
              <a:rPr lang="en-US" altLang="zh-CN" b="0" i="0" dirty="0">
                <a:solidFill>
                  <a:srgbClr val="333333"/>
                </a:solidFill>
                <a:effectLst/>
                <a:latin typeface="Arial" panose="020B0604020202090204" pitchFamily="34" charset="0"/>
              </a:rPr>
              <a:t>·</a:t>
            </a:r>
            <a:r>
              <a:rPr lang="zh-CN" altLang="en-US" b="0" i="0" dirty="0">
                <a:solidFill>
                  <a:srgbClr val="333333"/>
                </a:solidFill>
                <a:effectLst/>
                <a:latin typeface="Arial" panose="020B0604020202090204" pitchFamily="34" charset="0"/>
              </a:rPr>
              <a:t>扎克伯格（</a:t>
            </a:r>
            <a:r>
              <a:rPr lang="en-US" altLang="zh-CN" b="0" i="0" dirty="0">
                <a:solidFill>
                  <a:srgbClr val="333333"/>
                </a:solidFill>
                <a:effectLst/>
                <a:latin typeface="Arial" panose="020B0604020202090204" pitchFamily="34" charset="0"/>
              </a:rPr>
              <a:t>Mark Zuckerberg</a:t>
            </a:r>
            <a:r>
              <a:rPr lang="zh-CN" altLang="en-US" b="0" i="0" dirty="0">
                <a:solidFill>
                  <a:srgbClr val="333333"/>
                </a:solidFill>
                <a:effectLst/>
                <a:latin typeface="Arial" panose="020B0604020202090204" pitchFamily="34" charset="0"/>
              </a:rPr>
              <a:t>）将被要求证明该公司的行为，与此同时</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必须在其平台上实行更多的隐私保护措施。</a:t>
            </a:r>
            <a:r>
              <a:rPr lang="en-US" altLang="zh-CN" b="0" i="0" dirty="0">
                <a:solidFill>
                  <a:srgbClr val="333333"/>
                </a:solidFill>
                <a:effectLst/>
                <a:latin typeface="Arial" panose="020B0604020202090204" pitchFamily="34" charset="0"/>
              </a:rPr>
              <a:t>Facebook</a:t>
            </a:r>
            <a:r>
              <a:rPr lang="zh-CN" altLang="en-US" b="0" i="0" dirty="0">
                <a:solidFill>
                  <a:srgbClr val="333333"/>
                </a:solidFill>
                <a:effectLst/>
                <a:latin typeface="Arial" panose="020B0604020202090204" pitchFamily="34" charset="0"/>
              </a:rPr>
              <a:t>还被罚款</a:t>
            </a:r>
            <a:r>
              <a:rPr lang="en-US" altLang="zh-CN" b="0" i="0" dirty="0">
                <a:solidFill>
                  <a:srgbClr val="333333"/>
                </a:solidFill>
                <a:effectLst/>
                <a:latin typeface="Arial" panose="020B0604020202090204" pitchFamily="34" charset="0"/>
              </a:rPr>
              <a:t>50</a:t>
            </a:r>
            <a:r>
              <a:rPr lang="zh-CN" altLang="en-US" b="0" i="0" dirty="0">
                <a:solidFill>
                  <a:srgbClr val="333333"/>
                </a:solidFill>
                <a:effectLst/>
                <a:latin typeface="Arial" panose="020B0604020202090204" pitchFamily="34" charset="0"/>
              </a:rPr>
              <a:t>亿美元，联邦贸易委员会称这是一次“史无前例”的处罚。</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011C72F-AAE0-4289-9749-3DEA181FB1DF}" type="slidenum">
              <a:rPr lang="zh-CN" altLang="en-US" smtClean="0"/>
              <a:t>33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11C72F-AAE0-4289-9749-3DEA181FB1DF}" type="slidenum">
              <a:rPr lang="zh-CN" altLang="en-US" smtClean="0"/>
              <a:t>34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panose="020B0400000000000000" charset="-122"/>
              </a:rPr>
              <a:t>在</a:t>
            </a:r>
            <a:r>
              <a:rPr lang="en-US" altLang="zh-CN" b="0" i="0" dirty="0">
                <a:solidFill>
                  <a:srgbClr val="000000"/>
                </a:solidFill>
                <a:effectLst/>
                <a:latin typeface="PingFangSC-Regular" panose="020B0400000000000000" charset="-122"/>
              </a:rPr>
              <a:t>2016</a:t>
            </a:r>
            <a:r>
              <a:rPr lang="zh-CN" altLang="en-US" b="0" i="0" dirty="0">
                <a:solidFill>
                  <a:srgbClr val="000000"/>
                </a:solidFill>
                <a:effectLst/>
                <a:latin typeface="PingFangSC-Regular" panose="020B0400000000000000" charset="-122"/>
              </a:rPr>
              <a:t>年的肯考迪亚峰会上，亚历山大</a:t>
            </a:r>
            <a:r>
              <a:rPr lang="en-US" altLang="zh-CN" b="0" i="0" dirty="0">
                <a:solidFill>
                  <a:srgbClr val="000000"/>
                </a:solidFill>
                <a:effectLst/>
                <a:latin typeface="PingFangSC-Regular" panose="020B0400000000000000" charset="-122"/>
              </a:rPr>
              <a:t>·</a:t>
            </a:r>
            <a:r>
              <a:rPr lang="zh-CN" altLang="en-US" b="0" i="0" dirty="0">
                <a:solidFill>
                  <a:srgbClr val="000000"/>
                </a:solidFill>
                <a:effectLst/>
                <a:latin typeface="PingFangSC-Regular" panose="020B0400000000000000" charset="-122"/>
              </a:rPr>
              <a:t>尼克斯曾不经意的透露了“剑桥分析公司”的政治调查和分析方式，通过分析大量脸书用户信息，对成千上万选民的性格特征进行归类，每个选民的恐惧、需求和兴趣就暴露在“剑桥分析公司”的面前。如果有一条事关禁枪的法案即将表决，“剑桥分析公司”为了帮助拥枪派“金主”，对于一个高度神经质和严谨的选民，该公司会把一张入室抢劫者砸窗的广告推送给他，触动他的警惕心理，想到自己需要拥枪自卫。而对于关心传统习惯、和蔼可亲的选民，会推送给他“父亲和儿子在夕阳下一起涉猎野鸭的温馨广告”，将拥枪美化为一种“从美国建立代代相传的家庭文化传统”。</a:t>
            </a:r>
            <a:endParaRPr lang="zh-CN" altLang="en-US" dirty="0"/>
          </a:p>
        </p:txBody>
      </p:sp>
      <p:sp>
        <p:nvSpPr>
          <p:cNvPr id="4" name="灯片编号占位符 3"/>
          <p:cNvSpPr>
            <a:spLocks noGrp="1"/>
          </p:cNvSpPr>
          <p:nvPr>
            <p:ph type="sldNum" sz="quarter" idx="5"/>
          </p:nvPr>
        </p:nvSpPr>
        <p:spPr/>
        <p:txBody>
          <a:bodyPr/>
          <a:lstStyle/>
          <a:p>
            <a:fld id="{C011C72F-AAE0-4289-9749-3DEA181FB1DF}" type="slidenum">
              <a:rPr lang="zh-CN" altLang="en-US" smtClean="0"/>
              <a:t>35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33AE04DF-5DAF-8942-8809-7549A96DA271}" type="datetimeFigureOut">
              <a:rPr lang="zh-CN" altLang="en-US" smtClean="0"/>
              <a:t>2024/8/26</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B8DE6167-49D6-EB44-81AC-C78958FB4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2024/8/26</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2024/8/26</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4" name="日期占位符 3"/>
          <p:cNvSpPr>
            <a:spLocks noGrp="1" noChangeArrowheads="1"/>
          </p:cNvSpPr>
          <p:nvPr>
            <p:ph type="dt" sz="half" idx="10"/>
          </p:nvPr>
        </p:nvSpPr>
        <p:spPr/>
        <p:txBody>
          <a:bodyPr/>
          <a:lstStyle>
            <a:lvl1pPr>
              <a:defRPr/>
            </a:lvl1pPr>
          </a:lstStyle>
          <a:p>
            <a:fld id="{F2B3A974-94E0-784F-B3DA-96F1FF8FB45F}" type="datetimeFigureOut">
              <a:rPr lang="zh-CN" altLang="en-US"/>
              <a:t>2024/8/26</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幻灯片编号占位符 5"/>
          <p:cNvSpPr>
            <a:spLocks noGrp="1" noChangeArrowheads="1"/>
          </p:cNvSpPr>
          <p:nvPr>
            <p:ph type="sldNum" sz="quarter" idx="12"/>
          </p:nvPr>
        </p:nvSpPr>
        <p:spPr/>
        <p:txBody>
          <a:bodyPr/>
          <a:lstStyle>
            <a:lvl1pPr>
              <a:defRPr/>
            </a:lvl1pPr>
          </a:lstStyle>
          <a:p>
            <a:fld id="{4E80919B-B4AB-9741-8558-9504775A5039}"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fld id="{E923FF57-9DF0-4B44-A3E0-A5834B15D24F}" type="datetimeFigureOut">
              <a:rPr lang="zh-CN" altLang="en-US"/>
              <a:t>2024/8/26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A84940AC-1F21-C94C-9E84-15B691BE36C3}"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4C6DB4B6-99EF-E34F-A458-571EFDA1439C}" type="datetimeFigureOut">
              <a:rPr lang="zh-CN" altLang="en-US"/>
              <a:t>2024/8/26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A463F824-EF50-5C42-AF43-141A0CECB3BA}"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userDrawn="1"/>
        </p:nvSpPr>
        <p:spPr>
          <a:xfrm>
            <a:off x="6875463" y="6519863"/>
            <a:ext cx="2133600" cy="365125"/>
          </a:xfrm>
          <a:prstGeom prst="rect">
            <a:avLst/>
          </a:prstGeom>
        </p:spPr>
        <p:txBody>
          <a:bodyPr anchor="ct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18490"/>
          </a:xfrm>
        </p:spPr>
        <p:txBody>
          <a:bodyPr anchor="b" anchorCtr="0"/>
          <a:lstStyle/>
          <a:p>
            <a:r>
              <a:rPr lang="zh-CN" altLang="en-US"/>
              <a:t>单击此处编辑母版标题样式</a:t>
            </a:r>
          </a:p>
        </p:txBody>
      </p:sp>
      <p:sp>
        <p:nvSpPr>
          <p:cNvPr id="3" name="内容占位符 2"/>
          <p:cNvSpPr>
            <a:spLocks noGrp="1"/>
          </p:cNvSpPr>
          <p:nvPr>
            <p:ph idx="1" hasCustomPrompt="1"/>
          </p:nvPr>
        </p:nvSpPr>
        <p:spPr>
          <a:xfrm>
            <a:off x="628650" y="985520"/>
            <a:ext cx="7886700" cy="5191760"/>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404AE7-26EC-0148-A357-DD3C7FD71093}" type="datetimeFigureOut">
              <a:rPr lang="zh-CN" altLang="en-US" smtClean="0"/>
              <a:t>2024/8/26</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C1DE964-9B65-8A45-8720-E0AADF68FE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4D1EEEB-2E2A-DF4A-9E58-105270FF4219}" type="datetimeFigureOut">
              <a:rPr lang="zh-CN" altLang="en-US" smtClean="0"/>
              <a:t>2024/8/26</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ED3E8C78-CEB3-F049-BA67-FE4408EFA4A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2024/8/26</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lvl1pPr>
              <a:defRPr sz="825">
                <a:latin typeface="微软雅黑" panose="020B0503020204020204" charset="-122"/>
                <a:ea typeface="微软雅黑" panose="020B0503020204020204" charset="-122"/>
              </a:defRPr>
            </a:lvl1pPr>
          </a:lstStyle>
          <a:p>
            <a:fld id="{F5AADFE8-DD12-1646-B2A4-87B57C58C465}" type="slidenum">
              <a:rPr kumimoji="1" lang="zh-CN" altLang="en-US" smtClean="0"/>
              <a:t>‹#›</a:t>
            </a:fld>
            <a:endParaRPr kumimoji="1" lang="zh-CN" altLang="en-US"/>
          </a:p>
        </p:txBody>
      </p:sp>
      <p:sp>
        <p:nvSpPr>
          <p:cNvPr id="6" name="标题 1"/>
          <p:cNvSpPr>
            <a:spLocks noGrp="1"/>
          </p:cNvSpPr>
          <p:nvPr>
            <p:ph type="title"/>
          </p:nvPr>
        </p:nvSpPr>
        <p:spPr>
          <a:xfrm>
            <a:off x="240306" y="157048"/>
            <a:ext cx="8779003" cy="679029"/>
          </a:xfrm>
        </p:spPr>
        <p:txBody>
          <a:bodyPr>
            <a:normAutofit/>
          </a:bodyPr>
          <a:lstStyle>
            <a:lvl1pPr>
              <a:defRPr sz="2100" b="1">
                <a:solidFill>
                  <a:srgbClr val="17375E"/>
                </a:solidFill>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335DA5F-FC16-9841-AD03-8B8DB561F239}" type="datetimeFigureOut">
              <a:rPr lang="zh-CN" altLang="en-US" smtClean="0"/>
              <a:t>2024/8/26</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9BADB77-FF20-1844-B432-534D0DE2749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E08765-4B7D-2143-8328-FBBE326002BF}" type="datetimeFigureOut">
              <a:rPr lang="zh-CN" altLang="en-US" smtClean="0"/>
              <a:t>2024/8/26</a:t>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fld id="{D495E086-9019-8642-B2FA-ED4D49890AA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2024/8/26</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2024/8/26</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2024/8/26</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2024/8/26</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1FF4F64-6D8C-8A48-B4BA-523317561A37}" type="datetimeFigureOut">
              <a:rPr lang="zh-CN" altLang="en-US" smtClean="0"/>
              <a:t>2024/8/26</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4C5E037-E3E3-064B-AF78-C17DBF3D0442}" type="slidenum">
              <a:rPr lang="zh-CN" altLang="en-US" smtClean="0"/>
              <a:t>‹#›</a:t>
            </a:fld>
            <a:endParaRPr lang="zh-CN" altLang="en-US"/>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5"/>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27.png"/></Relationships>
</file>

<file path=ppt/slides/_rels/slide10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11.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image" Target="../media/image154.jpeg"/><Relationship Id="rId7" Type="http://schemas.openxmlformats.org/officeDocument/2006/relationships/image" Target="../media/image158.png"/><Relationship Id="rId2" Type="http://schemas.openxmlformats.org/officeDocument/2006/relationships/image" Target="../media/image153.jpeg"/><Relationship Id="rId1" Type="http://schemas.openxmlformats.org/officeDocument/2006/relationships/slideLayout" Target="../slideLayouts/slideLayout15.xml"/><Relationship Id="rId6" Type="http://schemas.openxmlformats.org/officeDocument/2006/relationships/image" Target="../media/image157.jpeg"/><Relationship Id="rId5" Type="http://schemas.openxmlformats.org/officeDocument/2006/relationships/image" Target="../media/image156.GIF"/><Relationship Id="rId10" Type="http://schemas.openxmlformats.org/officeDocument/2006/relationships/image" Target="../media/image161.png"/><Relationship Id="rId4" Type="http://schemas.openxmlformats.org/officeDocument/2006/relationships/image" Target="../media/image155.jpeg"/><Relationship Id="rId9" Type="http://schemas.openxmlformats.org/officeDocument/2006/relationships/image" Target="../media/image160.jpeg"/></Relationships>
</file>

<file path=ppt/slides/_rels/slide112.xml.rels><?xml version="1.0" encoding="UTF-8" standalone="yes"?>
<Relationships xmlns="http://schemas.openxmlformats.org/package/2006/relationships"><Relationship Id="rId3" Type="http://schemas.openxmlformats.org/officeDocument/2006/relationships/image" Target="../media/image163.jpeg"/><Relationship Id="rId7" Type="http://schemas.openxmlformats.org/officeDocument/2006/relationships/image" Target="../media/image166.jpe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165.jpeg"/><Relationship Id="rId4" Type="http://schemas.openxmlformats.org/officeDocument/2006/relationships/image" Target="../media/image164.png"/></Relationships>
</file>

<file path=ppt/slides/_rels/slide113.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162.png"/><Relationship Id="rId7" Type="http://schemas.openxmlformats.org/officeDocument/2006/relationships/image" Target="../media/image167.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164.png"/><Relationship Id="rId4" Type="http://schemas.openxmlformats.org/officeDocument/2006/relationships/image" Target="../media/image163.jpeg"/></Relationships>
</file>

<file path=ppt/slides/_rels/slide114.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2.png"/><Relationship Id="rId7"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164.png"/><Relationship Id="rId4" Type="http://schemas.openxmlformats.org/officeDocument/2006/relationships/image" Target="../media/image163.jpeg"/></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7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164.png"/><Relationship Id="rId4" Type="http://schemas.openxmlformats.org/officeDocument/2006/relationships/image" Target="../media/image163.jpeg"/></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71.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164.png"/><Relationship Id="rId4" Type="http://schemas.openxmlformats.org/officeDocument/2006/relationships/image" Target="../media/image163.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2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3.png"/></Relationships>
</file>

<file path=ppt/slides/_rels/slide126.xml.rels><?xml version="1.0" encoding="UTF-8" standalone="yes"?>
<Relationships xmlns="http://schemas.openxmlformats.org/package/2006/relationships"><Relationship Id="rId8" Type="http://schemas.openxmlformats.org/officeDocument/2006/relationships/image" Target="../media/image188.png"/><Relationship Id="rId3" Type="http://schemas.microsoft.com/office/2007/relationships/hdphoto" Target="../media/hdphoto4.wdp"/><Relationship Id="rId7" Type="http://schemas.openxmlformats.org/officeDocument/2006/relationships/image" Target="../media/image187.png"/><Relationship Id="rId2" Type="http://schemas.openxmlformats.org/officeDocument/2006/relationships/image" Target="../media/image184.png"/><Relationship Id="rId1" Type="http://schemas.openxmlformats.org/officeDocument/2006/relationships/slideLayout" Target="../slideLayouts/slideLayout15.xml"/><Relationship Id="rId6" Type="http://schemas.openxmlformats.org/officeDocument/2006/relationships/image" Target="../media/image186.png"/><Relationship Id="rId5" Type="http://schemas.microsoft.com/office/2007/relationships/hdphoto" Target="../media/hdphoto5.wdp"/><Relationship Id="rId10" Type="http://schemas.openxmlformats.org/officeDocument/2006/relationships/image" Target="../media/image190.png"/><Relationship Id="rId4" Type="http://schemas.openxmlformats.org/officeDocument/2006/relationships/image" Target="../media/image185.png"/><Relationship Id="rId9" Type="http://schemas.openxmlformats.org/officeDocument/2006/relationships/image" Target="../media/image189.png"/></Relationships>
</file>

<file path=ppt/slides/_rels/slide1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jpe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2.bin"/><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2.jpeg"/><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8.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baike.so.com/doc/25735271-26867259.html"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5.jpeg"/><Relationship Id="rId11" Type="http://schemas.openxmlformats.org/officeDocument/2006/relationships/image" Target="../media/image79.svg"/><Relationship Id="rId5" Type="http://schemas.openxmlformats.org/officeDocument/2006/relationships/image" Target="../media/image74.png"/><Relationship Id="rId10" Type="http://schemas.openxmlformats.org/officeDocument/2006/relationships/image" Target="../media/image78.png"/><Relationship Id="rId4" Type="http://schemas.openxmlformats.org/officeDocument/2006/relationships/image" Target="../media/image73.jpeg"/><Relationship Id="rId9"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jpe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05.png"/><Relationship Id="rId4" Type="http://schemas.openxmlformats.org/officeDocument/2006/relationships/image" Target="../media/image104.emf"/></Relationships>
</file>

<file path=ppt/slides/_rels/slide5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tags" Target="../tags/tag7.xml"/><Relationship Id="rId4" Type="http://schemas.openxmlformats.org/officeDocument/2006/relationships/image" Target="../media/image123.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信息内容安全</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网络空间安全定义</a:t>
            </a:r>
            <a:endParaRPr lang="zh-CN" altLang="en-US"/>
          </a:p>
        </p:txBody>
      </p:sp>
      <p:sp>
        <p:nvSpPr>
          <p:cNvPr id="3" name="内容占位符 2"/>
          <p:cNvSpPr>
            <a:spLocks noGrp="1"/>
          </p:cNvSpPr>
          <p:nvPr>
            <p:ph idx="1"/>
          </p:nvPr>
        </p:nvSpPr>
        <p:spPr/>
        <p:txBody>
          <a:bodyPr/>
          <a:lstStyle/>
          <a:p>
            <a:pPr>
              <a:lnSpc>
                <a:spcPct val="150000"/>
              </a:lnSpc>
            </a:pPr>
            <a:r>
              <a:rPr lang="zh-CN" altLang="en-US" dirty="0"/>
              <a:t>面对网络空间攻防对抗的态势，通过</a:t>
            </a:r>
            <a:r>
              <a:rPr lang="zh-CN" altLang="en-US" dirty="0">
                <a:solidFill>
                  <a:srgbClr val="C00000"/>
                </a:solidFill>
              </a:rPr>
              <a:t>软件确保、系统确保、服务确保、使命确保</a:t>
            </a:r>
            <a:r>
              <a:rPr lang="zh-CN" altLang="en-US" dirty="0">
                <a:solidFill>
                  <a:schemeClr val="tx1"/>
                </a:solidFill>
              </a:rPr>
              <a:t>等方面的内生安全保障手段</a:t>
            </a:r>
            <a:r>
              <a:rPr lang="zh-CN" altLang="en-US" dirty="0"/>
              <a:t>，采取</a:t>
            </a:r>
            <a:r>
              <a:rPr lang="zh-CN" altLang="en-US" dirty="0">
                <a:solidFill>
                  <a:srgbClr val="C00000"/>
                </a:solidFill>
              </a:rPr>
              <a:t>事先预防、事前发现、事中响应、事后恢复</a:t>
            </a:r>
            <a:r>
              <a:rPr lang="zh-CN" altLang="en-US" dirty="0">
                <a:solidFill>
                  <a:schemeClr val="tx1"/>
                </a:solidFill>
              </a:rPr>
              <a:t>的应急措施</a:t>
            </a:r>
            <a:r>
              <a:rPr lang="zh-CN" altLang="en-US" dirty="0"/>
              <a:t>，以及采取</a:t>
            </a:r>
            <a:r>
              <a:rPr lang="zh-CN" altLang="en-US" dirty="0">
                <a:solidFill>
                  <a:srgbClr val="C00000"/>
                </a:solidFill>
              </a:rPr>
              <a:t>法律、管理、技术、自律</a:t>
            </a:r>
            <a:r>
              <a:rPr lang="zh-CN" altLang="en-US" dirty="0"/>
              <a:t>等综合手段，</a:t>
            </a:r>
            <a:r>
              <a:rPr lang="zh-CN" altLang="en-US" dirty="0">
                <a:solidFill>
                  <a:srgbClr val="C00000"/>
                </a:solidFill>
              </a:rPr>
              <a:t>既要防止、保护、处置</a:t>
            </a:r>
            <a:r>
              <a:rPr lang="zh-CN" altLang="en-US" dirty="0"/>
              <a:t>包括互联网、电信网、无线网、广电网、物联网、传感网、工控网、数字物理系统（CPS）、计算系统、通信系统、控制系统等在内的</a:t>
            </a:r>
            <a:r>
              <a:rPr lang="zh-CN" altLang="en-US" dirty="0">
                <a:solidFill>
                  <a:srgbClr val="C00000"/>
                </a:solidFill>
              </a:rPr>
              <a:t>信息通信技术系统及其所承载的数据所受到的损害</a:t>
            </a:r>
            <a:r>
              <a:rPr lang="zh-CN" altLang="en-US" dirty="0"/>
              <a:t>；也要</a:t>
            </a:r>
            <a:r>
              <a:rPr lang="zh-CN" altLang="en-US" dirty="0">
                <a:solidFill>
                  <a:srgbClr val="C00000"/>
                </a:solidFill>
              </a:rPr>
              <a:t>防止对这些信息通信技术系统的运用（如滥用）</a:t>
            </a:r>
            <a:r>
              <a:rPr lang="zh-CN" altLang="en-US" dirty="0"/>
              <a:t>所引发的政治安全、经济安全、文化安全、社会安全与国防安全。</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4"/>
          <p:cNvSpPr txBox="1">
            <a:spLocks noGrp="1"/>
          </p:cNvSpPr>
          <p:nvPr/>
        </p:nvSpPr>
        <p:spPr bwMode="auto">
          <a:xfrm>
            <a:off x="3124200" y="6356350"/>
            <a:ext cx="2895600" cy="365125"/>
          </a:xfrm>
          <a:prstGeom prst="rect">
            <a:avLst/>
          </a:prstGeom>
          <a:noFill/>
          <a:ln>
            <a:noFill/>
          </a:ln>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fld id="{8F28929E-83CC-BD40-A722-0F385C49ED67}" type="slidenum">
              <a:rPr kumimoji="0" lang="en-US" altLang="zh-CN" sz="1200">
                <a:solidFill>
                  <a:srgbClr val="898989"/>
                </a:solidFill>
              </a:rPr>
              <a:t>100</a:t>
            </a:fld>
            <a:endParaRPr kumimoji="0" lang="en-US" altLang="zh-CN" sz="1200">
              <a:solidFill>
                <a:srgbClr val="898989"/>
              </a:solidFill>
            </a:endParaRPr>
          </a:p>
        </p:txBody>
      </p:sp>
      <p:sp>
        <p:nvSpPr>
          <p:cNvPr id="36866" name="Rectangle 2"/>
          <p:cNvSpPr>
            <a:spLocks noGrp="1" noChangeArrowheads="1"/>
          </p:cNvSpPr>
          <p:nvPr>
            <p:ph type="title" idx="4294967295"/>
          </p:nvPr>
        </p:nvSpPr>
        <p:spPr>
          <a:xfrm>
            <a:off x="287020" y="375920"/>
            <a:ext cx="7829550" cy="514350"/>
          </a:xfrm>
        </p:spPr>
        <p:txBody>
          <a:bodyPr>
            <a:normAutofit fontScale="90000"/>
          </a:bodyPr>
          <a:lstStyle/>
          <a:p>
            <a:pPr eaLnBrk="1" hangingPunct="1"/>
            <a:r>
              <a:rPr kumimoji="0" lang="zh-CN" altLang="en-US" sz="3400">
                <a:solidFill>
                  <a:srgbClr val="000000"/>
                </a:solidFill>
                <a:latin typeface="宋体" pitchFamily="2" charset="-122"/>
                <a:ea typeface="宋体" pitchFamily="2" charset="-122"/>
              </a:rPr>
              <a:t>关键技术</a:t>
            </a:r>
          </a:p>
        </p:txBody>
      </p:sp>
      <p:sp>
        <p:nvSpPr>
          <p:cNvPr id="36867" name="Rectangle 3"/>
          <p:cNvSpPr>
            <a:spLocks noGrp="1" noChangeArrowheads="1"/>
          </p:cNvSpPr>
          <p:nvPr>
            <p:ph type="body" idx="4294967295"/>
          </p:nvPr>
        </p:nvSpPr>
        <p:spPr>
          <a:xfrm>
            <a:off x="539750" y="1341755"/>
            <a:ext cx="8604250" cy="4712970"/>
          </a:xfrm>
        </p:spPr>
        <p:txBody>
          <a:bodyPr/>
          <a:lstStyle/>
          <a:p>
            <a:pPr marL="533400" indent="-533400" eaLnBrk="1" hangingPunct="1">
              <a:lnSpc>
                <a:spcPct val="120000"/>
              </a:lnSpc>
            </a:pPr>
            <a:r>
              <a:rPr kumimoji="0" lang="zh-CN" altLang="en-US" sz="2400" b="1">
                <a:latin typeface="Arial" panose="020B0604020202090204" pitchFamily="34" charset="0"/>
                <a:ea typeface="宋体" pitchFamily="2" charset="-122"/>
              </a:rPr>
              <a:t>信息内容的获取 </a:t>
            </a:r>
          </a:p>
          <a:p>
            <a:pPr marL="914400" lvl="1" indent="-457200" eaLnBrk="1" hangingPunct="1">
              <a:lnSpc>
                <a:spcPct val="120000"/>
              </a:lnSpc>
            </a:pPr>
            <a:r>
              <a:rPr kumimoji="0" lang="zh-CN" altLang="en-US" sz="2400" b="1">
                <a:latin typeface="Arial" panose="020B0604020202090204" pitchFamily="34" charset="0"/>
                <a:ea typeface="宋体" pitchFamily="2" charset="-122"/>
              </a:rPr>
              <a:t>基于主动方式的信息内容获取技术</a:t>
            </a:r>
          </a:p>
          <a:p>
            <a:pPr marL="914400" lvl="1" indent="-457200" eaLnBrk="1" hangingPunct="1">
              <a:lnSpc>
                <a:spcPct val="120000"/>
              </a:lnSpc>
            </a:pPr>
            <a:r>
              <a:rPr kumimoji="0" lang="zh-CN" altLang="en-US" sz="2400" b="1">
                <a:latin typeface="Arial" panose="020B0604020202090204" pitchFamily="34" charset="0"/>
                <a:ea typeface="宋体" pitchFamily="2" charset="-122"/>
              </a:rPr>
              <a:t>基于被动方式的信息内容获取技术</a:t>
            </a:r>
          </a:p>
          <a:p>
            <a:pPr marL="914400" lvl="1" indent="-457200" eaLnBrk="1" hangingPunct="1">
              <a:lnSpc>
                <a:spcPct val="120000"/>
              </a:lnSpc>
            </a:pPr>
            <a:r>
              <a:rPr kumimoji="0" lang="zh-CN" altLang="en-US" sz="2400" b="1">
                <a:latin typeface="Arial" panose="020B0604020202090204" pitchFamily="34" charset="0"/>
                <a:ea typeface="宋体" pitchFamily="2" charset="-122"/>
              </a:rPr>
              <a:t>高性能信息捕获技术</a:t>
            </a:r>
          </a:p>
          <a:p>
            <a:pPr marL="914400" lvl="1" indent="-457200" eaLnBrk="1" hangingPunct="1">
              <a:lnSpc>
                <a:spcPct val="120000"/>
              </a:lnSpc>
            </a:pPr>
            <a:endParaRPr kumimoji="0" lang="zh-CN" altLang="en-US" sz="2400" b="1">
              <a:latin typeface="Arial" panose="020B0604020202090204" pitchFamily="34" charset="0"/>
              <a:ea typeface="宋体" pitchFamily="2" charset="-122"/>
            </a:endParaRPr>
          </a:p>
          <a:p>
            <a:pPr marL="533400" indent="-533400" eaLnBrk="1" hangingPunct="1">
              <a:lnSpc>
                <a:spcPct val="120000"/>
              </a:lnSpc>
            </a:pPr>
            <a:r>
              <a:rPr kumimoji="0" lang="zh-CN" altLang="en-US" sz="2400" b="1">
                <a:latin typeface="Arial" panose="020B0604020202090204" pitchFamily="34" charset="0"/>
                <a:ea typeface="宋体" pitchFamily="2" charset="-122"/>
              </a:rPr>
              <a:t>信息内容识别</a:t>
            </a:r>
          </a:p>
          <a:p>
            <a:pPr marL="914400" lvl="1" indent="-457200" eaLnBrk="1" hangingPunct="1">
              <a:lnSpc>
                <a:spcPct val="120000"/>
              </a:lnSpc>
            </a:pPr>
            <a:r>
              <a:rPr kumimoji="0" lang="zh-CN" altLang="en-US" sz="2400" b="1">
                <a:latin typeface="Arial" panose="020B0604020202090204" pitchFamily="34" charset="0"/>
                <a:ea typeface="宋体" pitchFamily="2" charset="-122"/>
              </a:rPr>
              <a:t>文本内容识别技术</a:t>
            </a:r>
          </a:p>
          <a:p>
            <a:pPr marL="914400" lvl="1" indent="-457200" eaLnBrk="1" hangingPunct="1">
              <a:lnSpc>
                <a:spcPct val="120000"/>
              </a:lnSpc>
            </a:pPr>
            <a:r>
              <a:rPr kumimoji="0" lang="zh-CN" altLang="en-US" sz="2400" b="1">
                <a:latin typeface="Arial" panose="020B0604020202090204" pitchFamily="34" charset="0"/>
                <a:ea typeface="宋体" pitchFamily="2" charset="-122"/>
              </a:rPr>
              <a:t>语音识别技术</a:t>
            </a:r>
          </a:p>
          <a:p>
            <a:pPr marL="914400" lvl="1" indent="-457200" eaLnBrk="1" hangingPunct="1">
              <a:lnSpc>
                <a:spcPct val="120000"/>
              </a:lnSpc>
            </a:pPr>
            <a:r>
              <a:rPr kumimoji="0" lang="zh-CN" altLang="en-US" sz="2400" b="1">
                <a:latin typeface="Arial" panose="020B0604020202090204" pitchFamily="34" charset="0"/>
                <a:ea typeface="宋体" pitchFamily="2" charset="-122"/>
              </a:rPr>
              <a:t>图像识别技术</a:t>
            </a:r>
          </a:p>
          <a:p>
            <a:pPr marL="914400" lvl="1" indent="-457200" eaLnBrk="1" hangingPunct="1">
              <a:lnSpc>
                <a:spcPct val="120000"/>
              </a:lnSpc>
            </a:pPr>
            <a:endParaRPr kumimoji="0" lang="zh-CN" altLang="en-US" sz="2400" b="1">
              <a:latin typeface="Arial" panose="020B0604020202090204" pitchFamily="34" charset="0"/>
              <a:ea typeface="宋体" pitchFamily="2" charset="-122"/>
            </a:endParaRPr>
          </a:p>
        </p:txBody>
      </p:sp>
    </p:spTree>
  </p:cSld>
  <p:clrMapOvr>
    <a:masterClrMapping/>
  </p:clrMapOvr>
  <p:transition advTm="3646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4"/>
          <p:cNvSpPr txBox="1">
            <a:spLocks noGrp="1"/>
          </p:cNvSpPr>
          <p:nvPr/>
        </p:nvSpPr>
        <p:spPr bwMode="auto">
          <a:xfrm>
            <a:off x="3124200" y="6356350"/>
            <a:ext cx="2895600" cy="365125"/>
          </a:xfrm>
          <a:prstGeom prst="rect">
            <a:avLst/>
          </a:prstGeom>
          <a:noFill/>
          <a:ln>
            <a:noFill/>
          </a:ln>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fld id="{FBA9EDE9-1F9F-7D4D-B5A9-FD9ECA75EC03}" type="slidenum">
              <a:rPr kumimoji="0" lang="en-US" altLang="zh-CN" sz="1200">
                <a:solidFill>
                  <a:srgbClr val="898989"/>
                </a:solidFill>
              </a:rPr>
              <a:t>101</a:t>
            </a:fld>
            <a:endParaRPr kumimoji="0" lang="en-US" altLang="zh-CN" sz="1200">
              <a:solidFill>
                <a:srgbClr val="898989"/>
              </a:solidFill>
            </a:endParaRPr>
          </a:p>
        </p:txBody>
      </p:sp>
      <p:sp>
        <p:nvSpPr>
          <p:cNvPr id="21507" name="Rectangle 3"/>
          <p:cNvSpPr>
            <a:spLocks noGrp="1" noChangeArrowheads="1"/>
          </p:cNvSpPr>
          <p:nvPr>
            <p:ph type="body" idx="4294967295"/>
          </p:nvPr>
        </p:nvSpPr>
        <p:spPr>
          <a:xfrm>
            <a:off x="861695" y="1341755"/>
            <a:ext cx="8282305" cy="4608195"/>
          </a:xfrm>
        </p:spPr>
        <p:txBody>
          <a:bodyPr/>
          <a:lstStyle/>
          <a:p>
            <a:pPr eaLnBrk="1" hangingPunct="1">
              <a:lnSpc>
                <a:spcPct val="120000"/>
              </a:lnSpc>
              <a:defRPr/>
            </a:pPr>
            <a:r>
              <a:rPr kumimoji="0" lang="zh-CN" altLang="en-US" sz="2400" b="1" dirty="0">
                <a:latin typeface="Arial" panose="020B0604020202090204" pitchFamily="34" charset="0"/>
                <a:ea typeface="宋体" pitchFamily="2" charset="-122"/>
              </a:rPr>
              <a:t>信息内容分析</a:t>
            </a:r>
          </a:p>
          <a:p>
            <a:pPr lvl="1" eaLnBrk="1" hangingPunct="1">
              <a:lnSpc>
                <a:spcPct val="120000"/>
              </a:lnSpc>
              <a:defRPr/>
            </a:pPr>
            <a:r>
              <a:rPr kumimoji="0" lang="zh-CN" altLang="en-US" sz="2400" b="1" dirty="0">
                <a:latin typeface="Arial" panose="020B0604020202090204" pitchFamily="34" charset="0"/>
                <a:ea typeface="宋体" pitchFamily="2" charset="-122"/>
              </a:rPr>
              <a:t>舆情分析技术</a:t>
            </a:r>
          </a:p>
          <a:p>
            <a:pPr lvl="1" eaLnBrk="1" hangingPunct="1">
              <a:lnSpc>
                <a:spcPct val="120000"/>
              </a:lnSpc>
              <a:defRPr/>
            </a:pPr>
            <a:r>
              <a:rPr kumimoji="0" lang="zh-CN" altLang="en-US" sz="2400" b="1" dirty="0">
                <a:latin typeface="Arial" panose="020B0604020202090204" pitchFamily="34" charset="0"/>
                <a:ea typeface="宋体" pitchFamily="2" charset="-122"/>
              </a:rPr>
              <a:t>技术侦查与计算机取证</a:t>
            </a:r>
          </a:p>
          <a:p>
            <a:pPr lvl="1" eaLnBrk="1" hangingPunct="1">
              <a:lnSpc>
                <a:spcPct val="120000"/>
              </a:lnSpc>
              <a:defRPr/>
            </a:pPr>
            <a:r>
              <a:rPr kumimoji="0" lang="zh-CN" altLang="en-US" sz="2400" b="1" dirty="0">
                <a:latin typeface="Arial" panose="020B0604020202090204" pitchFamily="34" charset="0"/>
                <a:ea typeface="宋体" pitchFamily="2" charset="-122"/>
              </a:rPr>
              <a:t>信息追踪与溯源</a:t>
            </a:r>
            <a:endParaRPr kumimoji="0" lang="en-US" altLang="zh-CN" sz="2400" b="1" dirty="0">
              <a:latin typeface="Arial" panose="020B0604020202090204" pitchFamily="34" charset="0"/>
              <a:ea typeface="宋体" pitchFamily="2" charset="-122"/>
            </a:endParaRPr>
          </a:p>
          <a:p>
            <a:pPr marL="457200" lvl="1" indent="0" eaLnBrk="1" hangingPunct="1">
              <a:lnSpc>
                <a:spcPct val="120000"/>
              </a:lnSpc>
              <a:buFont typeface="Wingdings" panose="05000000000000000000" charset="0"/>
              <a:buNone/>
              <a:defRPr/>
            </a:pPr>
            <a:endParaRPr kumimoji="0" lang="zh-CN" altLang="en-US" sz="2400" b="1" dirty="0">
              <a:latin typeface="Arial" panose="020B0604020202090204" pitchFamily="34" charset="0"/>
              <a:ea typeface="宋体" pitchFamily="2" charset="-122"/>
            </a:endParaRPr>
          </a:p>
          <a:p>
            <a:pPr eaLnBrk="1" hangingPunct="1">
              <a:lnSpc>
                <a:spcPct val="120000"/>
              </a:lnSpc>
              <a:defRPr/>
            </a:pPr>
            <a:r>
              <a:rPr kumimoji="0" lang="zh-CN" altLang="en-US" sz="2400" b="1" dirty="0">
                <a:latin typeface="Arial" panose="020B0604020202090204" pitchFamily="34" charset="0"/>
                <a:ea typeface="宋体" pitchFamily="2" charset="-122"/>
              </a:rPr>
              <a:t>其他相关技术</a:t>
            </a:r>
          </a:p>
          <a:p>
            <a:pPr lvl="1" eaLnBrk="1" hangingPunct="1">
              <a:lnSpc>
                <a:spcPct val="120000"/>
              </a:lnSpc>
              <a:defRPr/>
            </a:pPr>
            <a:r>
              <a:rPr kumimoji="0" lang="zh-CN" altLang="en-US" sz="2400" b="1" dirty="0">
                <a:latin typeface="Arial" panose="020B0604020202090204" pitchFamily="34" charset="0"/>
                <a:ea typeface="宋体" pitchFamily="2" charset="-122"/>
              </a:rPr>
              <a:t>信息过滤技术</a:t>
            </a:r>
          </a:p>
          <a:p>
            <a:pPr lvl="1" eaLnBrk="1" hangingPunct="1">
              <a:lnSpc>
                <a:spcPct val="120000"/>
              </a:lnSpc>
              <a:defRPr/>
            </a:pPr>
            <a:r>
              <a:rPr kumimoji="0" lang="zh-CN" altLang="en-US" sz="2400" b="1" dirty="0">
                <a:latin typeface="Arial" panose="020B0604020202090204" pitchFamily="34" charset="0"/>
                <a:ea typeface="宋体" pitchFamily="2" charset="-122"/>
              </a:rPr>
              <a:t>隐私保护技术</a:t>
            </a:r>
          </a:p>
        </p:txBody>
      </p:sp>
      <p:sp>
        <p:nvSpPr>
          <p:cNvPr id="38915" name="Rectangle 2"/>
          <p:cNvSpPr>
            <a:spLocks noChangeArrowheads="1"/>
          </p:cNvSpPr>
          <p:nvPr/>
        </p:nvSpPr>
        <p:spPr bwMode="auto">
          <a:xfrm>
            <a:off x="257175" y="447675"/>
            <a:ext cx="7829550" cy="514350"/>
          </a:xfrm>
          <a:prstGeom prst="rect">
            <a:avLst/>
          </a:prstGeom>
          <a:noFill/>
          <a:ln>
            <a:noFill/>
          </a:ln>
        </p:spPr>
        <p:txBody>
          <a:bodyPr anchor="ctr"/>
          <a:lstStyle/>
          <a:p>
            <a:endParaRPr lang="zh-CN" altLang="en-US" sz="3400">
              <a:solidFill>
                <a:srgbClr val="000000"/>
              </a:solidFill>
              <a:latin typeface="宋体" pitchFamily="2" charset="-122"/>
            </a:endParaRPr>
          </a:p>
        </p:txBody>
      </p:sp>
      <p:sp>
        <p:nvSpPr>
          <p:cNvPr id="38916" name="Rectangle 2"/>
          <p:cNvSpPr txBox="1">
            <a:spLocks noChangeArrowheads="1"/>
          </p:cNvSpPr>
          <p:nvPr/>
        </p:nvSpPr>
        <p:spPr bwMode="auto">
          <a:xfrm>
            <a:off x="179388" y="404813"/>
            <a:ext cx="7829550" cy="514350"/>
          </a:xfrm>
          <a:prstGeom prst="rect">
            <a:avLst/>
          </a:prstGeom>
          <a:noFill/>
          <a:ln>
            <a:noFill/>
          </a:ln>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r>
              <a:rPr kumimoji="0" lang="zh-CN" altLang="en-US" sz="3400" dirty="0">
                <a:solidFill>
                  <a:srgbClr val="000000"/>
                </a:solidFill>
                <a:latin typeface="宋体" pitchFamily="2" charset="-122"/>
              </a:rPr>
              <a:t>关键技术</a:t>
            </a:r>
          </a:p>
        </p:txBody>
      </p:sp>
    </p:spTree>
  </p:cSld>
  <p:clrMapOvr>
    <a:masterClrMapping/>
  </p:clrMapOvr>
  <p:transition advTm="37414"/>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5F0A63A-F114-A71B-BCE8-98BD3168401A}"/>
              </a:ext>
            </a:extLst>
          </p:cNvPr>
          <p:cNvSpPr/>
          <p:nvPr/>
        </p:nvSpPr>
        <p:spPr>
          <a:xfrm>
            <a:off x="2159887" y="2073911"/>
            <a:ext cx="411430" cy="376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a:extLst>
              <a:ext uri="{FF2B5EF4-FFF2-40B4-BE49-F238E27FC236}">
                <a16:creationId xmlns:a16="http://schemas.microsoft.com/office/drawing/2014/main" id="{2BA0BD41-574B-59FF-B200-7712D9456220}"/>
              </a:ext>
            </a:extLst>
          </p:cNvPr>
          <p:cNvSpPr/>
          <p:nvPr/>
        </p:nvSpPr>
        <p:spPr>
          <a:xfrm>
            <a:off x="3846113" y="2060848"/>
            <a:ext cx="411430" cy="376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id="{F3F245E3-82C0-6DA8-639A-CEF098B2DAB9}"/>
              </a:ext>
            </a:extLst>
          </p:cNvPr>
          <p:cNvSpPr/>
          <p:nvPr/>
        </p:nvSpPr>
        <p:spPr>
          <a:xfrm>
            <a:off x="5557478" y="2073911"/>
            <a:ext cx="411430" cy="376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a:extLst>
              <a:ext uri="{FF2B5EF4-FFF2-40B4-BE49-F238E27FC236}">
                <a16:creationId xmlns:a16="http://schemas.microsoft.com/office/drawing/2014/main" id="{F0E41E97-0EE5-7D2C-1551-BBCC53AE7E4E}"/>
              </a:ext>
            </a:extLst>
          </p:cNvPr>
          <p:cNvCxnSpPr/>
          <p:nvPr/>
        </p:nvCxnSpPr>
        <p:spPr>
          <a:xfrm>
            <a:off x="755576" y="2276737"/>
            <a:ext cx="1404311"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98A847F8-FAAA-F954-50E8-7E32978E0CE0}"/>
              </a:ext>
            </a:extLst>
          </p:cNvPr>
          <p:cNvCxnSpPr/>
          <p:nvPr/>
        </p:nvCxnSpPr>
        <p:spPr>
          <a:xfrm>
            <a:off x="2571317" y="2263676"/>
            <a:ext cx="1274796" cy="1306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a:extLst>
              <a:ext uri="{FF2B5EF4-FFF2-40B4-BE49-F238E27FC236}">
                <a16:creationId xmlns:a16="http://schemas.microsoft.com/office/drawing/2014/main" id="{A680D1A6-BA83-6474-1528-2F899390B092}"/>
              </a:ext>
            </a:extLst>
          </p:cNvPr>
          <p:cNvCxnSpPr>
            <a:endCxn id="4" idx="2"/>
          </p:cNvCxnSpPr>
          <p:nvPr/>
        </p:nvCxnSpPr>
        <p:spPr>
          <a:xfrm flipV="1">
            <a:off x="4257543" y="2262409"/>
            <a:ext cx="1299935" cy="126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1609A431-9BB4-007B-1913-23217917BFDE}"/>
              </a:ext>
            </a:extLst>
          </p:cNvPr>
          <p:cNvCxnSpPr/>
          <p:nvPr/>
        </p:nvCxnSpPr>
        <p:spPr>
          <a:xfrm flipV="1">
            <a:off x="5919902" y="2262408"/>
            <a:ext cx="1468370" cy="77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7DBF19D-4B50-D739-57B9-995A499C2097}"/>
              </a:ext>
            </a:extLst>
          </p:cNvPr>
          <p:cNvSpPr txBox="1"/>
          <p:nvPr/>
        </p:nvSpPr>
        <p:spPr>
          <a:xfrm>
            <a:off x="2042436" y="2447617"/>
            <a:ext cx="646331" cy="369332"/>
          </a:xfrm>
          <a:prstGeom prst="rect">
            <a:avLst/>
          </a:prstGeom>
          <a:noFill/>
        </p:spPr>
        <p:txBody>
          <a:bodyPr wrap="none" rtlCol="0">
            <a:spAutoFit/>
          </a:bodyPr>
          <a:lstStyle/>
          <a:p>
            <a:r>
              <a:rPr kumimoji="1" lang="zh-CN" altLang="en-US" dirty="0"/>
              <a:t>捕获</a:t>
            </a:r>
          </a:p>
        </p:txBody>
      </p:sp>
      <p:sp>
        <p:nvSpPr>
          <p:cNvPr id="10" name="文本框 9">
            <a:extLst>
              <a:ext uri="{FF2B5EF4-FFF2-40B4-BE49-F238E27FC236}">
                <a16:creationId xmlns:a16="http://schemas.microsoft.com/office/drawing/2014/main" id="{27745ACF-5C88-2E31-7BCB-398BC9201575}"/>
              </a:ext>
            </a:extLst>
          </p:cNvPr>
          <p:cNvSpPr txBox="1"/>
          <p:nvPr/>
        </p:nvSpPr>
        <p:spPr>
          <a:xfrm>
            <a:off x="3542632" y="2440717"/>
            <a:ext cx="1107996" cy="369332"/>
          </a:xfrm>
          <a:prstGeom prst="rect">
            <a:avLst/>
          </a:prstGeom>
          <a:noFill/>
        </p:spPr>
        <p:txBody>
          <a:bodyPr wrap="none" rtlCol="0">
            <a:spAutoFit/>
          </a:bodyPr>
          <a:lstStyle/>
          <a:p>
            <a:r>
              <a:rPr kumimoji="1" lang="zh-CN" altLang="en-US" dirty="0"/>
              <a:t>分析识别</a:t>
            </a:r>
          </a:p>
        </p:txBody>
      </p:sp>
      <p:sp>
        <p:nvSpPr>
          <p:cNvPr id="11" name="文本框 10">
            <a:extLst>
              <a:ext uri="{FF2B5EF4-FFF2-40B4-BE49-F238E27FC236}">
                <a16:creationId xmlns:a16="http://schemas.microsoft.com/office/drawing/2014/main" id="{FAAA0199-89D0-8C7D-EF87-63858453C75A}"/>
              </a:ext>
            </a:extLst>
          </p:cNvPr>
          <p:cNvSpPr txBox="1"/>
          <p:nvPr/>
        </p:nvSpPr>
        <p:spPr>
          <a:xfrm>
            <a:off x="5220403" y="2456550"/>
            <a:ext cx="1338828" cy="369332"/>
          </a:xfrm>
          <a:prstGeom prst="rect">
            <a:avLst/>
          </a:prstGeom>
          <a:noFill/>
        </p:spPr>
        <p:txBody>
          <a:bodyPr wrap="none" rtlCol="0">
            <a:spAutoFit/>
          </a:bodyPr>
          <a:lstStyle/>
          <a:p>
            <a:r>
              <a:rPr kumimoji="1" lang="zh-CN" altLang="en-US" dirty="0"/>
              <a:t>审计和取证</a:t>
            </a:r>
          </a:p>
        </p:txBody>
      </p:sp>
      <p:sp>
        <p:nvSpPr>
          <p:cNvPr id="12" name="圆角矩形 11">
            <a:extLst>
              <a:ext uri="{FF2B5EF4-FFF2-40B4-BE49-F238E27FC236}">
                <a16:creationId xmlns:a16="http://schemas.microsoft.com/office/drawing/2014/main" id="{A22A7F39-156A-F6C6-D88E-F3BF8C898AF1}"/>
              </a:ext>
            </a:extLst>
          </p:cNvPr>
          <p:cNvSpPr/>
          <p:nvPr/>
        </p:nvSpPr>
        <p:spPr>
          <a:xfrm>
            <a:off x="1634030" y="2852004"/>
            <a:ext cx="1404310" cy="182935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lumMod val="50000"/>
                  </a:schemeClr>
                </a:solidFill>
              </a:rPr>
              <a:t>捕获完整的原始流量并还原</a:t>
            </a:r>
          </a:p>
        </p:txBody>
      </p:sp>
      <p:sp>
        <p:nvSpPr>
          <p:cNvPr id="13" name="圆角矩形 12">
            <a:extLst>
              <a:ext uri="{FF2B5EF4-FFF2-40B4-BE49-F238E27FC236}">
                <a16:creationId xmlns:a16="http://schemas.microsoft.com/office/drawing/2014/main" id="{5D9C95ED-0BFA-DFFA-E1CA-22AD1EE692B3}"/>
              </a:ext>
            </a:extLst>
          </p:cNvPr>
          <p:cNvSpPr/>
          <p:nvPr/>
        </p:nvSpPr>
        <p:spPr>
          <a:xfrm>
            <a:off x="3394475" y="2857282"/>
            <a:ext cx="1404310" cy="182935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lumMod val="50000"/>
                  </a:schemeClr>
                </a:solidFill>
              </a:rPr>
              <a:t>对明文的内容匹配对密文行为识别</a:t>
            </a:r>
            <a:endParaRPr kumimoji="1" lang="en-US" altLang="zh-CN" dirty="0">
              <a:solidFill>
                <a:schemeClr val="accent1">
                  <a:lumMod val="50000"/>
                </a:schemeClr>
              </a:solidFill>
            </a:endParaRPr>
          </a:p>
          <a:p>
            <a:pPr algn="ctr"/>
            <a:r>
              <a:rPr kumimoji="1" lang="zh-CN" altLang="en-US" dirty="0">
                <a:solidFill>
                  <a:schemeClr val="accent1">
                    <a:lumMod val="50000"/>
                  </a:schemeClr>
                </a:solidFill>
              </a:rPr>
              <a:t>发现数据泄漏风险</a:t>
            </a:r>
          </a:p>
        </p:txBody>
      </p:sp>
      <p:sp>
        <p:nvSpPr>
          <p:cNvPr id="14" name="圆角矩形 13">
            <a:extLst>
              <a:ext uri="{FF2B5EF4-FFF2-40B4-BE49-F238E27FC236}">
                <a16:creationId xmlns:a16="http://schemas.microsoft.com/office/drawing/2014/main" id="{724B81B0-0491-9CD7-A1B4-F4B172321143}"/>
              </a:ext>
            </a:extLst>
          </p:cNvPr>
          <p:cNvSpPr/>
          <p:nvPr/>
        </p:nvSpPr>
        <p:spPr>
          <a:xfrm>
            <a:off x="5154921" y="2856610"/>
            <a:ext cx="1404310" cy="182935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lumMod val="50000"/>
                  </a:schemeClr>
                </a:solidFill>
              </a:rPr>
              <a:t>定位隔离风险源，对违规违法行为取证</a:t>
            </a:r>
          </a:p>
        </p:txBody>
      </p:sp>
      <p:sp>
        <p:nvSpPr>
          <p:cNvPr id="19" name="文本框 18">
            <a:extLst>
              <a:ext uri="{FF2B5EF4-FFF2-40B4-BE49-F238E27FC236}">
                <a16:creationId xmlns:a16="http://schemas.microsoft.com/office/drawing/2014/main" id="{B369DF4D-078C-5C37-8D57-D17C89F7E57D}"/>
              </a:ext>
            </a:extLst>
          </p:cNvPr>
          <p:cNvSpPr txBox="1"/>
          <p:nvPr/>
        </p:nvSpPr>
        <p:spPr>
          <a:xfrm>
            <a:off x="335510" y="240374"/>
            <a:ext cx="4668538" cy="523220"/>
          </a:xfrm>
          <a:prstGeom prst="rect">
            <a:avLst/>
          </a:prstGeom>
          <a:noFill/>
        </p:spPr>
        <p:txBody>
          <a:bodyPr wrap="square">
            <a:spAutoFit/>
          </a:bodyPr>
          <a:lstStyle/>
          <a:p>
            <a:r>
              <a:rPr lang="zh-CN" altLang="en-US" sz="2800" dirty="0">
                <a:solidFill>
                  <a:srgbClr val="000000"/>
                </a:solidFill>
                <a:latin typeface="宋体" pitchFamily="2" charset="-122"/>
              </a:rPr>
              <a:t>内容安全管理系统典型架构</a:t>
            </a:r>
            <a:endParaRPr kumimoji="0" lang="zh-CN" altLang="en-US" sz="2800" dirty="0">
              <a:solidFill>
                <a:srgbClr val="000000"/>
              </a:solidFill>
              <a:latin typeface="宋体" pitchFamily="2" charset="-122"/>
            </a:endParaRPr>
          </a:p>
        </p:txBody>
      </p:sp>
      <p:sp>
        <p:nvSpPr>
          <p:cNvPr id="20" name="文本框 19">
            <a:extLst>
              <a:ext uri="{FF2B5EF4-FFF2-40B4-BE49-F238E27FC236}">
                <a16:creationId xmlns:a16="http://schemas.microsoft.com/office/drawing/2014/main" id="{5208CF2F-1A3B-D15E-2BB4-37BEF094479F}"/>
              </a:ext>
            </a:extLst>
          </p:cNvPr>
          <p:cNvSpPr txBox="1"/>
          <p:nvPr/>
        </p:nvSpPr>
        <p:spPr>
          <a:xfrm>
            <a:off x="229173" y="3123705"/>
            <a:ext cx="4668538" cy="523220"/>
          </a:xfrm>
          <a:prstGeom prst="rect">
            <a:avLst/>
          </a:prstGeom>
          <a:noFill/>
        </p:spPr>
        <p:txBody>
          <a:bodyPr wrap="square">
            <a:spAutoFit/>
          </a:bodyPr>
          <a:lstStyle/>
          <a:p>
            <a:r>
              <a:rPr lang="zh-CN" altLang="en-US" sz="2800" dirty="0">
                <a:solidFill>
                  <a:srgbClr val="C00000"/>
                </a:solidFill>
                <a:latin typeface="宋体" pitchFamily="2" charset="-122"/>
              </a:rPr>
              <a:t>流量</a:t>
            </a:r>
            <a:endParaRPr kumimoji="0" lang="zh-CN" altLang="en-US" sz="2800" dirty="0">
              <a:solidFill>
                <a:srgbClr val="C00000"/>
              </a:solidFill>
              <a:latin typeface="宋体" pitchFamily="2" charset="-122"/>
            </a:endParaRPr>
          </a:p>
        </p:txBody>
      </p:sp>
      <p:sp>
        <p:nvSpPr>
          <p:cNvPr id="21" name="圆角矩形 20">
            <a:extLst>
              <a:ext uri="{FF2B5EF4-FFF2-40B4-BE49-F238E27FC236}">
                <a16:creationId xmlns:a16="http://schemas.microsoft.com/office/drawing/2014/main" id="{B88D43FC-55BF-79C7-0A1A-1F812B99202A}"/>
              </a:ext>
            </a:extLst>
          </p:cNvPr>
          <p:cNvSpPr/>
          <p:nvPr/>
        </p:nvSpPr>
        <p:spPr>
          <a:xfrm>
            <a:off x="1602735" y="1022650"/>
            <a:ext cx="1404310" cy="100314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lumMod val="50000"/>
                  </a:schemeClr>
                </a:solidFill>
              </a:rPr>
              <a:t>爬虫</a:t>
            </a:r>
          </a:p>
        </p:txBody>
      </p:sp>
      <p:sp>
        <p:nvSpPr>
          <p:cNvPr id="22" name="文本框 21">
            <a:extLst>
              <a:ext uri="{FF2B5EF4-FFF2-40B4-BE49-F238E27FC236}">
                <a16:creationId xmlns:a16="http://schemas.microsoft.com/office/drawing/2014/main" id="{CF32A036-6406-82A5-0159-7535FA44B27B}"/>
              </a:ext>
            </a:extLst>
          </p:cNvPr>
          <p:cNvSpPr txBox="1"/>
          <p:nvPr/>
        </p:nvSpPr>
        <p:spPr>
          <a:xfrm>
            <a:off x="25370" y="1420955"/>
            <a:ext cx="4668538" cy="523220"/>
          </a:xfrm>
          <a:prstGeom prst="rect">
            <a:avLst/>
          </a:prstGeom>
          <a:noFill/>
        </p:spPr>
        <p:txBody>
          <a:bodyPr wrap="square">
            <a:spAutoFit/>
          </a:bodyPr>
          <a:lstStyle/>
          <a:p>
            <a:r>
              <a:rPr lang="en-US" altLang="zh-CN" sz="2800" dirty="0">
                <a:solidFill>
                  <a:srgbClr val="C00000"/>
                </a:solidFill>
                <a:latin typeface="宋体" pitchFamily="2" charset="-122"/>
              </a:rPr>
              <a:t>web</a:t>
            </a:r>
            <a:r>
              <a:rPr lang="zh-CN" altLang="en-US" sz="2800" dirty="0">
                <a:solidFill>
                  <a:srgbClr val="C00000"/>
                </a:solidFill>
                <a:latin typeface="宋体" pitchFamily="2" charset="-122"/>
              </a:rPr>
              <a:t>数据</a:t>
            </a:r>
            <a:endParaRPr kumimoji="0" lang="zh-CN" altLang="en-US" sz="2800" dirty="0">
              <a:solidFill>
                <a:srgbClr val="C00000"/>
              </a:solidFill>
              <a:latin typeface="宋体" pitchFamily="2" charset="-122"/>
            </a:endParaRPr>
          </a:p>
        </p:txBody>
      </p:sp>
    </p:spTree>
    <p:extLst>
      <p:ext uri="{BB962C8B-B14F-4D97-AF65-F5344CB8AC3E}">
        <p14:creationId xmlns:p14="http://schemas.microsoft.com/office/powerpoint/2010/main" val="4726796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叶宏泽演示研究所-2"/>
          <p:cNvSpPr txBox="1"/>
          <p:nvPr/>
        </p:nvSpPr>
        <p:spPr>
          <a:xfrm>
            <a:off x="965282" y="1080387"/>
            <a:ext cx="4026696" cy="369332"/>
          </a:xfrm>
          <a:prstGeom prst="rect">
            <a:avLst/>
          </a:prstGeom>
          <a:noFill/>
        </p:spPr>
        <p:txBody>
          <a:bodyPr wrap="square" rtlCol="0">
            <a:spAutoFit/>
          </a:bodyPr>
          <a:lstStyle/>
          <a:p>
            <a:r>
              <a:rPr lang="zh-CN" altLang="en-US" b="1" dirty="0">
                <a:solidFill>
                  <a:srgbClr val="002060"/>
                </a:solidFill>
                <a:latin typeface="微软雅黑" panose="020B0503020204020204" charset="-122"/>
                <a:ea typeface="微软雅黑" panose="020B0503020204020204" charset="-122"/>
              </a:rPr>
              <a:t>竞赛作品</a:t>
            </a:r>
          </a:p>
        </p:txBody>
      </p:sp>
      <p:sp>
        <p:nvSpPr>
          <p:cNvPr id="9" name="等腰三角形 8"/>
          <p:cNvSpPr/>
          <p:nvPr/>
        </p:nvSpPr>
        <p:spPr>
          <a:xfrm flipV="1">
            <a:off x="5001766" y="1558785"/>
            <a:ext cx="160410" cy="98584"/>
          </a:xfrm>
          <a:prstGeom prst="triangle">
            <a:avLst/>
          </a:prstGeom>
          <a:solidFill>
            <a:srgbClr val="094183"/>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sz="1350" kern="0">
              <a:solidFill>
                <a:srgbClr val="FFFFFF"/>
              </a:solidFill>
              <a:latin typeface="Calibri" panose="020F0502020204030204"/>
            </a:endParaRPr>
          </a:p>
        </p:txBody>
      </p:sp>
      <p:sp>
        <p:nvSpPr>
          <p:cNvPr id="11" name="文本框 10"/>
          <p:cNvSpPr txBox="1"/>
          <p:nvPr/>
        </p:nvSpPr>
        <p:spPr>
          <a:xfrm>
            <a:off x="253264" y="1656418"/>
            <a:ext cx="5636330" cy="546688"/>
          </a:xfrm>
          <a:prstGeom prst="rect">
            <a:avLst/>
          </a:prstGeom>
          <a:noFill/>
        </p:spPr>
        <p:txBody>
          <a:bodyPr rot="0" spcFirstLastPara="0" vertOverflow="overflow" horzOverflow="overflow" vert="horz" wrap="square" lIns="68580" tIns="34290" rIns="68580" bIns="34290" numCol="1" spcCol="0" rtlCol="0" fromWordArt="0" anchor="t" anchorCtr="0" forceAA="0" compatLnSpc="1">
            <a:spAutoFit/>
          </a:bodyPr>
          <a:lstStyle/>
          <a:p>
            <a:pPr>
              <a:lnSpc>
                <a:spcPct val="120000"/>
              </a:lnSpc>
            </a:pPr>
            <a:r>
              <a:rPr lang="zh-CN" altLang="en-US" sz="1350">
                <a:latin typeface="微软雅黑" panose="020B0503020204020204" charset="-122"/>
                <a:ea typeface="微软雅黑" panose="020B0503020204020204" charset="-122"/>
              </a:rPr>
              <a:t>如今手机端的应用大多使用 </a:t>
            </a:r>
            <a:r>
              <a:rPr lang="en-US" altLang="zh-CN" sz="1350">
                <a:latin typeface="微软雅黑" panose="020B0503020204020204" charset="-122"/>
                <a:ea typeface="微软雅黑" panose="020B0503020204020204" charset="-122"/>
              </a:rPr>
              <a:t>HTTPS </a:t>
            </a:r>
            <a:r>
              <a:rPr lang="zh-CN" altLang="en-US" sz="1350">
                <a:latin typeface="微软雅黑" panose="020B0503020204020204" charset="-122"/>
                <a:ea typeface="微软雅黑" panose="020B0503020204020204" charset="-122"/>
              </a:rPr>
              <a:t>进行数据的加密保护，我们需要获取中经过</a:t>
            </a:r>
            <a:r>
              <a:rPr lang="en-US" altLang="zh-CN" sz="1350">
                <a:latin typeface="微软雅黑" panose="020B0503020204020204" charset="-122"/>
                <a:ea typeface="微软雅黑" panose="020B0503020204020204" charset="-122"/>
              </a:rPr>
              <a:t>TLS</a:t>
            </a:r>
            <a:r>
              <a:rPr lang="zh-CN" altLang="en-US" sz="1350">
                <a:latin typeface="微软雅黑" panose="020B0503020204020204" charset="-122"/>
                <a:ea typeface="微软雅黑" panose="020B0503020204020204" charset="-122"/>
              </a:rPr>
              <a:t>加密数据内容的明文信息。</a:t>
            </a:r>
          </a:p>
        </p:txBody>
      </p:sp>
      <p:pic>
        <p:nvPicPr>
          <p:cNvPr id="12" name="图片 5" descr="手机屏幕的截图&#10;&#10;已自动生成说明"/>
          <p:cNvPicPr>
            <a:picLocks noChangeAspect="1"/>
          </p:cNvPicPr>
          <p:nvPr/>
        </p:nvPicPr>
        <p:blipFill>
          <a:blip r:embed="rId3"/>
          <a:stretch>
            <a:fillRect/>
          </a:stretch>
        </p:blipFill>
        <p:spPr>
          <a:xfrm>
            <a:off x="6559935" y="1652539"/>
            <a:ext cx="2408720" cy="876749"/>
          </a:xfrm>
          <a:prstGeom prst="rect">
            <a:avLst/>
          </a:prstGeom>
        </p:spPr>
      </p:pic>
      <p:sp>
        <p:nvSpPr>
          <p:cNvPr id="13" name="矩形: 圆角 8"/>
          <p:cNvSpPr/>
          <p:nvPr/>
        </p:nvSpPr>
        <p:spPr>
          <a:xfrm>
            <a:off x="965282" y="2314801"/>
            <a:ext cx="3926598" cy="466673"/>
          </a:xfrm>
          <a:prstGeom prst="round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1500">
                <a:solidFill>
                  <a:srgbClr val="19191A"/>
                </a:solidFill>
                <a:ea typeface="+mn-lt"/>
                <a:cs typeface="+mn-lt"/>
              </a:rPr>
              <a:t>操作系统内核</a:t>
            </a:r>
            <a:endParaRPr lang="zh-CN" altLang="en-US" sz="2700"/>
          </a:p>
        </p:txBody>
      </p:sp>
      <p:sp>
        <p:nvSpPr>
          <p:cNvPr id="14" name="箭头: 右 1"/>
          <p:cNvSpPr/>
          <p:nvPr/>
        </p:nvSpPr>
        <p:spPr>
          <a:xfrm rot="5400000">
            <a:off x="428027" y="3389581"/>
            <a:ext cx="1621614" cy="405398"/>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350"/>
          </a:p>
        </p:txBody>
      </p:sp>
      <p:sp>
        <p:nvSpPr>
          <p:cNvPr id="15" name="文本框 14"/>
          <p:cNvSpPr txBox="1"/>
          <p:nvPr/>
        </p:nvSpPr>
        <p:spPr>
          <a:xfrm>
            <a:off x="1319671" y="3010119"/>
            <a:ext cx="959741" cy="507831"/>
          </a:xfrm>
          <a:prstGeom prst="rect">
            <a:avLst/>
          </a:prstGeom>
          <a:noFill/>
        </p:spPr>
        <p:txBody>
          <a:bodyPr wrap="square">
            <a:spAutoFit/>
          </a:bodyPr>
          <a:lstStyle/>
          <a:p>
            <a:pPr algn="ctr"/>
            <a:r>
              <a:rPr lang="en-US" altLang="zh-CN" sz="1350" dirty="0" err="1"/>
              <a:t>eBPF</a:t>
            </a:r>
            <a:endParaRPr lang="en-US" altLang="zh-CN" sz="1350" dirty="0"/>
          </a:p>
          <a:p>
            <a:pPr algn="ctr"/>
            <a:r>
              <a:rPr lang="zh-CN" altLang="en-US" sz="1350" dirty="0"/>
              <a:t>函数挂载</a:t>
            </a:r>
          </a:p>
        </p:txBody>
      </p:sp>
      <p:sp>
        <p:nvSpPr>
          <p:cNvPr id="16" name="文本框 15"/>
          <p:cNvSpPr txBox="1"/>
          <p:nvPr/>
        </p:nvSpPr>
        <p:spPr>
          <a:xfrm>
            <a:off x="2200988" y="3020277"/>
            <a:ext cx="1137044" cy="507831"/>
          </a:xfrm>
          <a:prstGeom prst="rect">
            <a:avLst/>
          </a:prstGeom>
          <a:noFill/>
        </p:spPr>
        <p:txBody>
          <a:bodyPr wrap="square">
            <a:spAutoFit/>
          </a:bodyPr>
          <a:lstStyle/>
          <a:p>
            <a:pPr algn="ctr"/>
            <a:r>
              <a:rPr lang="zh-CN" altLang="en-US" sz="1350">
                <a:solidFill>
                  <a:srgbClr val="19191A"/>
                </a:solidFill>
                <a:ea typeface="+mn-lt"/>
                <a:cs typeface="+mn-lt"/>
              </a:rPr>
              <a:t>安全注入</a:t>
            </a:r>
            <a:endParaRPr lang="en-US" altLang="zh-CN" sz="1350">
              <a:solidFill>
                <a:srgbClr val="19191A"/>
              </a:solidFill>
              <a:ea typeface="+mn-lt"/>
              <a:cs typeface="+mn-lt"/>
            </a:endParaRPr>
          </a:p>
          <a:p>
            <a:pPr algn="ctr"/>
            <a:r>
              <a:rPr lang="en-US" altLang="zh-CN" sz="1350">
                <a:solidFill>
                  <a:srgbClr val="19191A"/>
                </a:solidFill>
                <a:ea typeface="+mn-lt"/>
                <a:cs typeface="+mn-lt"/>
              </a:rPr>
              <a:t>BPF</a:t>
            </a:r>
            <a:r>
              <a:rPr lang="zh-CN" altLang="en-US" sz="1350">
                <a:solidFill>
                  <a:srgbClr val="19191A"/>
                </a:solidFill>
                <a:ea typeface="+mn-lt"/>
                <a:cs typeface="+mn-lt"/>
              </a:rPr>
              <a:t>字节码</a:t>
            </a:r>
            <a:endParaRPr lang="zh-CN" altLang="en-US" sz="2400"/>
          </a:p>
        </p:txBody>
      </p:sp>
      <p:sp>
        <p:nvSpPr>
          <p:cNvPr id="17" name="文本框 16"/>
          <p:cNvSpPr txBox="1"/>
          <p:nvPr/>
        </p:nvSpPr>
        <p:spPr>
          <a:xfrm>
            <a:off x="987538" y="2420146"/>
            <a:ext cx="854275" cy="276999"/>
          </a:xfrm>
          <a:prstGeom prst="rect">
            <a:avLst/>
          </a:prstGeom>
          <a:noFill/>
        </p:spPr>
        <p:txBody>
          <a:bodyPr wrap="square">
            <a:spAutoFit/>
          </a:bodyPr>
          <a:lstStyle/>
          <a:p>
            <a:r>
              <a:rPr lang="zh-CN" altLang="en-US" sz="1200">
                <a:solidFill>
                  <a:srgbClr val="19191A"/>
                </a:solidFill>
                <a:ea typeface="+mn-lt"/>
                <a:cs typeface="+mn-lt"/>
              </a:rPr>
              <a:t>事件发生</a:t>
            </a:r>
            <a:endParaRPr lang="zh-CN" altLang="en-US" sz="1200"/>
          </a:p>
        </p:txBody>
      </p:sp>
      <p:cxnSp>
        <p:nvCxnSpPr>
          <p:cNvPr id="18" name="直接箭头连接符 17"/>
          <p:cNvCxnSpPr/>
          <p:nvPr/>
        </p:nvCxnSpPr>
        <p:spPr>
          <a:xfrm flipV="1">
            <a:off x="1368880" y="3781793"/>
            <a:ext cx="8321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414676" y="3796367"/>
            <a:ext cx="854275" cy="507831"/>
          </a:xfrm>
          <a:prstGeom prst="rect">
            <a:avLst/>
          </a:prstGeom>
          <a:noFill/>
        </p:spPr>
        <p:txBody>
          <a:bodyPr wrap="square">
            <a:spAutoFit/>
          </a:bodyPr>
          <a:lstStyle/>
          <a:p>
            <a:r>
              <a:rPr lang="zh-CN" altLang="en-US" sz="1350"/>
              <a:t>数据钩子</a:t>
            </a:r>
          </a:p>
        </p:txBody>
      </p:sp>
      <p:sp>
        <p:nvSpPr>
          <p:cNvPr id="20" name="文本框 19"/>
          <p:cNvSpPr txBox="1"/>
          <p:nvPr/>
        </p:nvSpPr>
        <p:spPr>
          <a:xfrm>
            <a:off x="2249561" y="3728838"/>
            <a:ext cx="1383225" cy="461665"/>
          </a:xfrm>
          <a:prstGeom prst="rect">
            <a:avLst/>
          </a:prstGeom>
          <a:noFill/>
        </p:spPr>
        <p:txBody>
          <a:bodyPr wrap="square">
            <a:spAutoFit/>
          </a:bodyPr>
          <a:lstStyle/>
          <a:p>
            <a:pPr algn="ctr"/>
            <a:r>
              <a:rPr lang="en-US" altLang="zh-CN" sz="1200"/>
              <a:t>TLS</a:t>
            </a:r>
            <a:r>
              <a:rPr lang="zh-CN" altLang="en-US" sz="1200"/>
              <a:t>协商过程</a:t>
            </a:r>
            <a:endParaRPr lang="en-US" altLang="zh-CN" sz="1200"/>
          </a:p>
          <a:p>
            <a:pPr algn="ctr"/>
            <a:r>
              <a:rPr lang="zh-CN" altLang="en-US" sz="1200"/>
              <a:t>密钥与明文信息</a:t>
            </a:r>
          </a:p>
        </p:txBody>
      </p:sp>
      <p:cxnSp>
        <p:nvCxnSpPr>
          <p:cNvPr id="21" name="直接箭头连接符 20"/>
          <p:cNvCxnSpPr/>
          <p:nvPr/>
        </p:nvCxnSpPr>
        <p:spPr>
          <a:xfrm flipH="1">
            <a:off x="1368880" y="4077084"/>
            <a:ext cx="8430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6" idx="1"/>
          </p:cNvCxnSpPr>
          <p:nvPr/>
        </p:nvCxnSpPr>
        <p:spPr>
          <a:xfrm flipH="1" flipV="1">
            <a:off x="1370099" y="3262651"/>
            <a:ext cx="830889" cy="11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30658" y="4470225"/>
            <a:ext cx="854275" cy="253916"/>
          </a:xfrm>
          <a:prstGeom prst="rect">
            <a:avLst/>
          </a:prstGeom>
          <a:noFill/>
        </p:spPr>
        <p:txBody>
          <a:bodyPr wrap="square">
            <a:spAutoFit/>
          </a:bodyPr>
          <a:lstStyle/>
          <a:p>
            <a:r>
              <a:rPr lang="zh-CN" altLang="en-US" sz="1050">
                <a:solidFill>
                  <a:srgbClr val="19191A"/>
                </a:solidFill>
                <a:ea typeface="+mn-lt"/>
                <a:cs typeface="+mn-lt"/>
              </a:rPr>
              <a:t>事件结束</a:t>
            </a:r>
            <a:endParaRPr lang="zh-CN" altLang="en-US" sz="1050"/>
          </a:p>
        </p:txBody>
      </p:sp>
      <p:sp>
        <p:nvSpPr>
          <p:cNvPr id="24" name="矩形: 圆角 43"/>
          <p:cNvSpPr/>
          <p:nvPr/>
        </p:nvSpPr>
        <p:spPr>
          <a:xfrm>
            <a:off x="2254658" y="3666271"/>
            <a:ext cx="1374402" cy="498371"/>
          </a:xfrm>
          <a:prstGeom prst="roundRect">
            <a:avLst/>
          </a:prstGeom>
          <a:noFill/>
          <a:ln w="571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圆角 46"/>
          <p:cNvSpPr/>
          <p:nvPr/>
        </p:nvSpPr>
        <p:spPr>
          <a:xfrm>
            <a:off x="4978076" y="2313004"/>
            <a:ext cx="1508132" cy="466673"/>
          </a:xfrm>
          <a:prstGeom prst="round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1500">
                <a:solidFill>
                  <a:srgbClr val="19191A"/>
                </a:solidFill>
                <a:ea typeface="+mn-lt"/>
                <a:cs typeface="+mn-lt"/>
              </a:rPr>
              <a:t>密盾</a:t>
            </a:r>
            <a:r>
              <a:rPr lang="en-US" altLang="zh-CN" sz="1500">
                <a:solidFill>
                  <a:srgbClr val="19191A"/>
                </a:solidFill>
                <a:ea typeface="+mn-lt"/>
                <a:cs typeface="+mn-lt"/>
              </a:rPr>
              <a:t>App</a:t>
            </a:r>
            <a:endParaRPr lang="zh-CN" altLang="en-US" sz="2700"/>
          </a:p>
        </p:txBody>
      </p:sp>
      <p:cxnSp>
        <p:nvCxnSpPr>
          <p:cNvPr id="26" name="直接箭头连接符 25"/>
          <p:cNvCxnSpPr/>
          <p:nvPr/>
        </p:nvCxnSpPr>
        <p:spPr>
          <a:xfrm flipV="1">
            <a:off x="3639756" y="3796368"/>
            <a:ext cx="6320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308731" y="3257221"/>
            <a:ext cx="1383225" cy="923330"/>
          </a:xfrm>
          <a:prstGeom prst="rect">
            <a:avLst/>
          </a:prstGeom>
          <a:noFill/>
        </p:spPr>
        <p:txBody>
          <a:bodyPr wrap="square">
            <a:spAutoFit/>
          </a:bodyPr>
          <a:lstStyle/>
          <a:p>
            <a:pPr algn="ctr"/>
            <a:r>
              <a:rPr lang="zh-CN" altLang="en-US" sz="1350" dirty="0"/>
              <a:t>密钥获取</a:t>
            </a:r>
            <a:endParaRPr lang="en-US" altLang="zh-CN" sz="1350" dirty="0"/>
          </a:p>
          <a:p>
            <a:pPr algn="ctr"/>
            <a:r>
              <a:rPr lang="zh-CN" altLang="en-US" sz="1350" dirty="0"/>
              <a:t>明文解析</a:t>
            </a:r>
            <a:endParaRPr lang="en-US" altLang="zh-CN" sz="1350" dirty="0"/>
          </a:p>
          <a:p>
            <a:pPr algn="ctr"/>
            <a:r>
              <a:rPr lang="zh-CN" altLang="en-US" sz="1350" dirty="0"/>
              <a:t>流分析</a:t>
            </a:r>
            <a:endParaRPr lang="en-US" altLang="zh-CN" sz="1350" dirty="0"/>
          </a:p>
          <a:p>
            <a:pPr algn="ctr"/>
            <a:r>
              <a:rPr lang="en-US" altLang="zh-CN" sz="1350" dirty="0"/>
              <a:t>….</a:t>
            </a:r>
            <a:endParaRPr lang="zh-CN" altLang="en-US" sz="1350" dirty="0"/>
          </a:p>
        </p:txBody>
      </p:sp>
      <p:sp>
        <p:nvSpPr>
          <p:cNvPr id="28" name="文本框 27"/>
          <p:cNvSpPr txBox="1"/>
          <p:nvPr/>
        </p:nvSpPr>
        <p:spPr>
          <a:xfrm>
            <a:off x="306178" y="4806130"/>
            <a:ext cx="5362238" cy="569515"/>
          </a:xfrm>
          <a:prstGeom prst="rect">
            <a:avLst/>
          </a:prstGeom>
          <a:noFill/>
        </p:spPr>
        <p:txBody>
          <a:bodyPr wrap="square">
            <a:spAutoFit/>
          </a:bodyPr>
          <a:lstStyle/>
          <a:p>
            <a:pPr>
              <a:lnSpc>
                <a:spcPct val="120000"/>
              </a:lnSpc>
            </a:pPr>
            <a:r>
              <a:rPr lang="en-US" altLang="zh-CN" sz="1350" dirty="0" err="1"/>
              <a:t>eBPF</a:t>
            </a:r>
            <a:r>
              <a:rPr lang="zh-CN" altLang="en-US" sz="1350" dirty="0"/>
              <a:t>是一种内核技术：它允许开发人员在不修改内核代码的情况下执行特定的功能。</a:t>
            </a:r>
          </a:p>
        </p:txBody>
      </p:sp>
      <p:sp>
        <p:nvSpPr>
          <p:cNvPr id="29" name="矩形: 圆角 59"/>
          <p:cNvSpPr/>
          <p:nvPr/>
        </p:nvSpPr>
        <p:spPr>
          <a:xfrm>
            <a:off x="5082104" y="2951241"/>
            <a:ext cx="474635" cy="1368463"/>
          </a:xfrm>
          <a:prstGeom prst="round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en-US" altLang="zh-CN" sz="1050">
                <a:solidFill>
                  <a:srgbClr val="19191A"/>
                </a:solidFill>
                <a:ea typeface="+mn-lt"/>
                <a:cs typeface="+mn-lt"/>
              </a:rPr>
              <a:t>BPF</a:t>
            </a:r>
            <a:r>
              <a:rPr lang="zh-CN" altLang="en-US" sz="1050">
                <a:solidFill>
                  <a:srgbClr val="19191A"/>
                </a:solidFill>
                <a:ea typeface="+mn-lt"/>
                <a:cs typeface="+mn-lt"/>
              </a:rPr>
              <a:t>用户空间程序</a:t>
            </a:r>
            <a:endParaRPr lang="zh-CN" altLang="en-US"/>
          </a:p>
        </p:txBody>
      </p:sp>
      <p:sp>
        <p:nvSpPr>
          <p:cNvPr id="30" name="矩形: 圆角 60"/>
          <p:cNvSpPr/>
          <p:nvPr/>
        </p:nvSpPr>
        <p:spPr>
          <a:xfrm>
            <a:off x="4336675" y="2955252"/>
            <a:ext cx="460762" cy="1368463"/>
          </a:xfrm>
          <a:prstGeom prst="round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en-US" altLang="zh-CN" sz="1050">
                <a:solidFill>
                  <a:srgbClr val="19191A"/>
                </a:solidFill>
                <a:ea typeface="+mn-lt"/>
                <a:cs typeface="+mn-lt"/>
              </a:rPr>
              <a:t>BPF</a:t>
            </a:r>
            <a:r>
              <a:rPr lang="zh-CN" altLang="en-US" sz="1050">
                <a:solidFill>
                  <a:srgbClr val="19191A"/>
                </a:solidFill>
                <a:ea typeface="+mn-lt"/>
                <a:cs typeface="+mn-lt"/>
              </a:rPr>
              <a:t>内核程序</a:t>
            </a:r>
          </a:p>
        </p:txBody>
      </p:sp>
      <p:cxnSp>
        <p:nvCxnSpPr>
          <p:cNvPr id="31" name="直接箭头连接符 30"/>
          <p:cNvCxnSpPr/>
          <p:nvPr/>
        </p:nvCxnSpPr>
        <p:spPr>
          <a:xfrm flipH="1" flipV="1">
            <a:off x="3278799" y="3260167"/>
            <a:ext cx="992963" cy="10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箭头: 左右 64"/>
          <p:cNvSpPr/>
          <p:nvPr/>
        </p:nvSpPr>
        <p:spPr>
          <a:xfrm>
            <a:off x="4812848" y="3511754"/>
            <a:ext cx="258027" cy="200693"/>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350"/>
          </a:p>
        </p:txBody>
      </p:sp>
      <p:pic>
        <p:nvPicPr>
          <p:cNvPr id="33" name="图片 32"/>
          <p:cNvPicPr/>
          <p:nvPr/>
        </p:nvPicPr>
        <p:blipFill>
          <a:blip r:embed="rId4" cstate="print">
            <a:extLst>
              <a:ext uri="{28A0092B-C50C-407E-A947-70E740481C1C}">
                <a14:useLocalDpi xmlns:a14="http://schemas.microsoft.com/office/drawing/2010/main" val="0"/>
              </a:ext>
            </a:extLst>
          </a:blip>
          <a:stretch>
            <a:fillRect/>
          </a:stretch>
        </p:blipFill>
        <p:spPr>
          <a:xfrm>
            <a:off x="6487501" y="4110603"/>
            <a:ext cx="2621003" cy="1334796"/>
          </a:xfrm>
          <a:prstGeom prst="rect">
            <a:avLst/>
          </a:prstGeom>
        </p:spPr>
      </p:pic>
      <p:sp>
        <p:nvSpPr>
          <p:cNvPr id="34" name="文本框 33"/>
          <p:cNvSpPr txBox="1"/>
          <p:nvPr/>
        </p:nvSpPr>
        <p:spPr>
          <a:xfrm>
            <a:off x="6486208" y="3815737"/>
            <a:ext cx="2621003" cy="507831"/>
          </a:xfrm>
          <a:prstGeom prst="rect">
            <a:avLst/>
          </a:prstGeom>
          <a:noFill/>
        </p:spPr>
        <p:txBody>
          <a:bodyPr wrap="square">
            <a:spAutoFit/>
          </a:bodyPr>
          <a:lstStyle/>
          <a:p>
            <a:r>
              <a:rPr lang="en-US" altLang="zh-CN" sz="1350" kern="100" dirty="0">
                <a:latin typeface="Times New Roman" panose="02020603050405020304" pitchFamily="18" charset="0"/>
                <a:ea typeface="宋体" pitchFamily="2" charset="-122"/>
              </a:rPr>
              <a:t>Linux</a:t>
            </a:r>
            <a:r>
              <a:rPr lang="zh-CN" altLang="zh-CN" sz="1350" kern="100" dirty="0">
                <a:latin typeface="Times New Roman" panose="02020603050405020304" pitchFamily="18" charset="0"/>
                <a:ea typeface="宋体" pitchFamily="2" charset="-122"/>
                <a:cs typeface="Times New Roman" panose="02020603050405020304" pitchFamily="18" charset="0"/>
              </a:rPr>
              <a:t>操作系统内核可挂载函数点</a:t>
            </a:r>
            <a:endParaRPr lang="zh-CN" altLang="en-US" sz="1350" dirty="0"/>
          </a:p>
        </p:txBody>
      </p:sp>
      <p:sp>
        <p:nvSpPr>
          <p:cNvPr id="35" name="矩形: 圆角 46"/>
          <p:cNvSpPr/>
          <p:nvPr/>
        </p:nvSpPr>
        <p:spPr>
          <a:xfrm>
            <a:off x="113220" y="2313004"/>
            <a:ext cx="631876" cy="466673"/>
          </a:xfrm>
          <a:prstGeom prst="round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1500" dirty="0">
                <a:solidFill>
                  <a:srgbClr val="19191A"/>
                </a:solidFill>
                <a:ea typeface="+mn-lt"/>
                <a:cs typeface="+mn-lt"/>
              </a:rPr>
              <a:t>应用</a:t>
            </a:r>
            <a:endParaRPr lang="zh-CN" altLang="en-US" sz="2700" dirty="0"/>
          </a:p>
        </p:txBody>
      </p:sp>
      <p:cxnSp>
        <p:nvCxnSpPr>
          <p:cNvPr id="36" name="直接箭头连接符 20"/>
          <p:cNvCxnSpPr>
            <a:stCxn id="35" idx="3"/>
            <a:endCxn id="17" idx="1"/>
          </p:cNvCxnSpPr>
          <p:nvPr/>
        </p:nvCxnSpPr>
        <p:spPr>
          <a:xfrm>
            <a:off x="745096" y="2546341"/>
            <a:ext cx="242442" cy="12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20"/>
          <p:cNvCxnSpPr>
            <a:stCxn id="23" idx="1"/>
          </p:cNvCxnSpPr>
          <p:nvPr/>
        </p:nvCxnSpPr>
        <p:spPr>
          <a:xfrm flipH="1" flipV="1">
            <a:off x="429158" y="4585641"/>
            <a:ext cx="501500" cy="11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20"/>
          <p:cNvCxnSpPr>
            <a:endCxn id="35" idx="2"/>
          </p:cNvCxnSpPr>
          <p:nvPr/>
        </p:nvCxnSpPr>
        <p:spPr>
          <a:xfrm flipH="1" flipV="1">
            <a:off x="429159" y="2779676"/>
            <a:ext cx="5992" cy="1817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叶宏泽演示研究所-2"/>
          <p:cNvSpPr txBox="1"/>
          <p:nvPr/>
        </p:nvSpPr>
        <p:spPr>
          <a:xfrm>
            <a:off x="813794" y="1080387"/>
            <a:ext cx="4026696" cy="369332"/>
          </a:xfrm>
          <a:prstGeom prst="rect">
            <a:avLst/>
          </a:prstGeom>
          <a:noFill/>
        </p:spPr>
        <p:txBody>
          <a:bodyPr wrap="square" rtlCol="0">
            <a:spAutoFit/>
          </a:bodyPr>
          <a:lstStyle/>
          <a:p>
            <a:r>
              <a:rPr lang="zh-CN" altLang="en-US" b="1" dirty="0">
                <a:solidFill>
                  <a:srgbClr val="002060"/>
                </a:solidFill>
                <a:latin typeface="微软雅黑" panose="020B0503020204020204" charset="-122"/>
                <a:ea typeface="微软雅黑" panose="020B0503020204020204" charset="-122"/>
              </a:rPr>
              <a:t>竞赛作品</a:t>
            </a:r>
          </a:p>
        </p:txBody>
      </p:sp>
      <p:sp>
        <p:nvSpPr>
          <p:cNvPr id="9" name="等腰三角形 8"/>
          <p:cNvSpPr/>
          <p:nvPr/>
        </p:nvSpPr>
        <p:spPr>
          <a:xfrm flipV="1">
            <a:off x="4850278" y="1558785"/>
            <a:ext cx="160410" cy="98584"/>
          </a:xfrm>
          <a:prstGeom prst="triangle">
            <a:avLst/>
          </a:prstGeom>
          <a:solidFill>
            <a:srgbClr val="094183"/>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sz="1350" kern="0">
              <a:solidFill>
                <a:srgbClr val="FFFFFF"/>
              </a:solidFill>
              <a:latin typeface="Calibri" panose="020F0502020204030204"/>
            </a:endParaRPr>
          </a:p>
        </p:txBody>
      </p:sp>
      <p:pic>
        <p:nvPicPr>
          <p:cNvPr id="39" name="Picture 2" descr="page47image73473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87838"/>
            <a:ext cx="9087792" cy="4769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叶宏泽演示研究所-2"/>
          <p:cNvSpPr txBox="1"/>
          <p:nvPr/>
        </p:nvSpPr>
        <p:spPr>
          <a:xfrm>
            <a:off x="813794" y="1080387"/>
            <a:ext cx="4026696" cy="369332"/>
          </a:xfrm>
          <a:prstGeom prst="rect">
            <a:avLst/>
          </a:prstGeom>
          <a:noFill/>
        </p:spPr>
        <p:txBody>
          <a:bodyPr wrap="square" rtlCol="0">
            <a:spAutoFit/>
          </a:bodyPr>
          <a:lstStyle/>
          <a:p>
            <a:r>
              <a:rPr lang="zh-CN" altLang="en-US" b="1" dirty="0">
                <a:solidFill>
                  <a:srgbClr val="002060"/>
                </a:solidFill>
                <a:latin typeface="微软雅黑" panose="020B0503020204020204" charset="-122"/>
                <a:ea typeface="微软雅黑" panose="020B0503020204020204" charset="-122"/>
              </a:rPr>
              <a:t>竞赛作品</a:t>
            </a:r>
          </a:p>
        </p:txBody>
      </p:sp>
      <p:sp>
        <p:nvSpPr>
          <p:cNvPr id="9" name="等腰三角形 8"/>
          <p:cNvSpPr/>
          <p:nvPr/>
        </p:nvSpPr>
        <p:spPr>
          <a:xfrm flipV="1">
            <a:off x="4850278" y="1558785"/>
            <a:ext cx="160410" cy="98584"/>
          </a:xfrm>
          <a:prstGeom prst="triangle">
            <a:avLst/>
          </a:prstGeom>
          <a:solidFill>
            <a:srgbClr val="094183"/>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sz="1350" kern="0">
              <a:solidFill>
                <a:srgbClr val="FFFFFF"/>
              </a:solidFill>
              <a:latin typeface="Calibri" panose="020F0502020204030204"/>
            </a:endParaRPr>
          </a:p>
        </p:txBody>
      </p:sp>
      <p:pic>
        <p:nvPicPr>
          <p:cNvPr id="3" name="图片 2"/>
          <p:cNvPicPr>
            <a:picLocks noChangeAspect="1"/>
          </p:cNvPicPr>
          <p:nvPr/>
        </p:nvPicPr>
        <p:blipFill>
          <a:blip r:embed="rId3"/>
          <a:stretch>
            <a:fillRect/>
          </a:stretch>
        </p:blipFill>
        <p:spPr>
          <a:xfrm>
            <a:off x="232796" y="1369136"/>
            <a:ext cx="8678408" cy="41197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12"/>
          </p:nvPr>
        </p:nvSpPr>
        <p:spPr>
          <a:noFill/>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fld id="{6D0A71A5-134E-F24A-8699-777DB09BC9AF}" type="slidenum">
              <a:rPr kumimoji="0" lang="en-US" altLang="zh-CN" sz="1200">
                <a:solidFill>
                  <a:srgbClr val="898989"/>
                </a:solidFill>
              </a:rPr>
              <a:t>106</a:t>
            </a:fld>
            <a:endParaRPr kumimoji="0" lang="en-US" altLang="zh-CN" sz="1200">
              <a:solidFill>
                <a:srgbClr val="898989"/>
              </a:solidFill>
            </a:endParaRPr>
          </a:p>
        </p:txBody>
      </p:sp>
      <p:sp>
        <p:nvSpPr>
          <p:cNvPr id="41986" name="Text Box 5"/>
          <p:cNvSpPr txBox="1">
            <a:spLocks noChangeArrowheads="1"/>
          </p:cNvSpPr>
          <p:nvPr/>
        </p:nvSpPr>
        <p:spPr bwMode="auto">
          <a:xfrm>
            <a:off x="900113" y="1628775"/>
            <a:ext cx="7058025" cy="2420343"/>
          </a:xfrm>
          <a:prstGeom prst="rect">
            <a:avLst/>
          </a:prstGeom>
          <a:noFill/>
          <a:ln>
            <a:noFill/>
          </a:ln>
        </p:spPr>
        <p:txBody>
          <a:bodyPr>
            <a:spAutoFit/>
          </a:bodyPr>
          <a:lstStyle>
            <a:lvl1pPr marL="342900" indent="-342900">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nSpc>
                <a:spcPct val="80000"/>
              </a:lnSpc>
              <a:spcBef>
                <a:spcPct val="50000"/>
              </a:spcBef>
              <a:buFont typeface="Wingdings" panose="05000000000000000000" charset="0"/>
              <a:buNone/>
            </a:pPr>
            <a:r>
              <a:rPr kumimoji="0" lang="en-US" altLang="zh-CN" sz="2800" dirty="0">
                <a:latin typeface="Calibri" panose="020F0502020204030204" charset="0"/>
              </a:rPr>
              <a:t>1</a:t>
            </a:r>
            <a:r>
              <a:rPr kumimoji="0" lang="zh-CN" altLang="en-US" sz="2800" dirty="0">
                <a:latin typeface="Calibri" panose="020F0502020204030204" charset="0"/>
              </a:rPr>
              <a:t>、研究机构</a:t>
            </a:r>
          </a:p>
          <a:p>
            <a:pPr>
              <a:lnSpc>
                <a:spcPct val="80000"/>
              </a:lnSpc>
              <a:spcBef>
                <a:spcPct val="50000"/>
              </a:spcBef>
              <a:buFont typeface="Wingdings" panose="05000000000000000000" charset="0"/>
              <a:buNone/>
            </a:pPr>
            <a:r>
              <a:rPr kumimoji="0" lang="en-US" altLang="zh-CN" sz="2800" dirty="0">
                <a:latin typeface="Calibri" panose="020F0502020204030204" charset="0"/>
              </a:rPr>
              <a:t>2</a:t>
            </a:r>
            <a:r>
              <a:rPr kumimoji="0" lang="zh-CN" altLang="en-US" sz="2800" dirty="0">
                <a:latin typeface="Calibri" panose="020F0502020204030204" charset="0"/>
              </a:rPr>
              <a:t>、主要研究方向</a:t>
            </a:r>
            <a:endParaRPr kumimoji="0" lang="en-US" altLang="zh-CN" sz="2800" dirty="0">
              <a:latin typeface="Calibri" panose="020F0502020204030204" charset="0"/>
            </a:endParaRPr>
          </a:p>
          <a:p>
            <a:pPr>
              <a:lnSpc>
                <a:spcPct val="80000"/>
              </a:lnSpc>
              <a:spcBef>
                <a:spcPct val="50000"/>
              </a:spcBef>
              <a:buFont typeface="Wingdings" panose="05000000000000000000" charset="0"/>
              <a:buNone/>
            </a:pPr>
            <a:r>
              <a:rPr kumimoji="0" lang="en-US" altLang="zh-CN" sz="2800" dirty="0">
                <a:latin typeface="Calibri" panose="020F0502020204030204" charset="0"/>
              </a:rPr>
              <a:t>3</a:t>
            </a:r>
            <a:r>
              <a:rPr kumimoji="0" lang="zh-CN" altLang="en-US" sz="2800" dirty="0">
                <a:latin typeface="Calibri" panose="020F0502020204030204" charset="0"/>
              </a:rPr>
              <a:t>、相关技术发展现状</a:t>
            </a:r>
            <a:endParaRPr kumimoji="0" lang="en-US" altLang="zh-CN" sz="2800" dirty="0">
              <a:latin typeface="Calibri" panose="020F0502020204030204" charset="0"/>
            </a:endParaRPr>
          </a:p>
          <a:p>
            <a:pPr>
              <a:lnSpc>
                <a:spcPct val="80000"/>
              </a:lnSpc>
              <a:spcBef>
                <a:spcPct val="50000"/>
              </a:spcBef>
              <a:buFont typeface="Wingdings" panose="05000000000000000000" charset="0"/>
              <a:buNone/>
            </a:pPr>
            <a:endParaRPr kumimoji="0" lang="zh-CN" altLang="en-US" sz="2800" dirty="0">
              <a:latin typeface="Calibri" panose="020F0502020204030204" charset="0"/>
            </a:endParaRPr>
          </a:p>
          <a:p>
            <a:pPr lvl="2">
              <a:lnSpc>
                <a:spcPct val="80000"/>
              </a:lnSpc>
            </a:pPr>
            <a:endParaRPr kumimoji="0" lang="zh-CN" altLang="en-US" dirty="0">
              <a:latin typeface="Calibri" panose="020F0502020204030204" charset="0"/>
            </a:endParaRPr>
          </a:p>
        </p:txBody>
      </p:sp>
      <p:sp>
        <p:nvSpPr>
          <p:cNvPr id="41987" name="Rectangle 5"/>
          <p:cNvSpPr>
            <a:spLocks noChangeArrowheads="1"/>
          </p:cNvSpPr>
          <p:nvPr/>
        </p:nvSpPr>
        <p:spPr bwMode="auto">
          <a:xfrm>
            <a:off x="1116013" y="2349500"/>
            <a:ext cx="6624637" cy="386080"/>
          </a:xfrm>
          <a:prstGeom prst="rect">
            <a:avLst/>
          </a:prstGeom>
          <a:noFill/>
          <a:ln>
            <a:noFill/>
          </a:ln>
          <a:effectLst>
            <a:prstShdw prst="shdw17" dist="17961" dir="2700000">
              <a:srgbClr val="999999">
                <a:alpha val="74997"/>
              </a:srgbClr>
            </a:prstShdw>
          </a:effectLst>
        </p:spPr>
        <p:txBody>
          <a:bodyPr>
            <a:spAutoFit/>
          </a:bodyPr>
          <a:lstStyle/>
          <a:p>
            <a:pPr>
              <a:lnSpc>
                <a:spcPct val="80000"/>
              </a:lnSpc>
              <a:buClr>
                <a:srgbClr val="0000FF"/>
              </a:buClr>
              <a:buFont typeface="Arial" panose="020B0604020202090204" pitchFamily="34" charset="0"/>
              <a:buChar char="•"/>
            </a:pPr>
            <a:endParaRPr lang="zh-CN" altLang="en-US" sz="2400" b="1">
              <a:latin typeface="Calibri" panose="020F0502020204030204" charset="0"/>
              <a:ea typeface="楷体_GB2312" charset="0"/>
              <a:cs typeface="楷体_GB2312" charset="0"/>
            </a:endParaRPr>
          </a:p>
        </p:txBody>
      </p:sp>
      <p:sp>
        <p:nvSpPr>
          <p:cNvPr id="41988" name="Rectangle 5"/>
          <p:cNvSpPr>
            <a:spLocks noChangeArrowheads="1"/>
          </p:cNvSpPr>
          <p:nvPr/>
        </p:nvSpPr>
        <p:spPr bwMode="auto">
          <a:xfrm>
            <a:off x="313690" y="-12382"/>
            <a:ext cx="8229600" cy="1143000"/>
          </a:xfrm>
          <a:prstGeom prst="rect">
            <a:avLst/>
          </a:prstGeom>
          <a:noFill/>
          <a:ln>
            <a:noFill/>
          </a:ln>
        </p:spPr>
        <p:txBody>
          <a:bodyPr anchor="ctr"/>
          <a:lstStyle/>
          <a:p>
            <a:r>
              <a:rPr lang="zh-CN" altLang="en-US" sz="3800">
                <a:solidFill>
                  <a:schemeClr val="tx2"/>
                </a:solidFill>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18431"/>
    </mc:Choice>
    <mc:Fallback xmlns="">
      <p:transition spd="slow" advTm="18431"/>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975" y="3670"/>
            <a:ext cx="8229600" cy="778098"/>
          </a:xfrm>
        </p:spPr>
        <p:txBody>
          <a:bodyPr>
            <a:normAutofit/>
          </a:bodyPr>
          <a:lstStyle/>
          <a:p>
            <a:pPr defTabSz="914400"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国际知名网络安全研究机构</a:t>
            </a:r>
          </a:p>
        </p:txBody>
      </p:sp>
      <p:sp>
        <p:nvSpPr>
          <p:cNvPr id="5" name="矩形 4"/>
          <p:cNvSpPr/>
          <p:nvPr/>
        </p:nvSpPr>
        <p:spPr>
          <a:xfrm>
            <a:off x="430559" y="1576039"/>
            <a:ext cx="4158569" cy="2553335"/>
          </a:xfrm>
          <a:prstGeom prst="rect">
            <a:avLst/>
          </a:prstGeom>
        </p:spPr>
        <p:txBody>
          <a:bodyPr wrap="square">
            <a:spAutoFit/>
          </a:bodyPr>
          <a:lstStyle/>
          <a:p>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简介：卡内基梅隆大学网络</a:t>
            </a: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安全实验室，成立于</a:t>
            </a:r>
            <a:r>
              <a:rPr lang="en-US" altLang="zh-CN" sz="1600" dirty="0">
                <a:latin typeface="华文楷体" panose="02010600040101010101" pitchFamily="2" charset="-122"/>
                <a:ea typeface="华文楷体" panose="02010600040101010101" pitchFamily="2" charset="-122"/>
              </a:rPr>
              <a:t>2003</a:t>
            </a:r>
            <a:r>
              <a:rPr lang="zh-CN" altLang="en-US" sz="1600" dirty="0">
                <a:latin typeface="华文楷体" panose="02010600040101010101" pitchFamily="2" charset="-122"/>
                <a:ea typeface="华文楷体" panose="02010600040101010101" pitchFamily="2" charset="-122"/>
              </a:rPr>
              <a:t>年拥有</a:t>
            </a:r>
            <a:r>
              <a:rPr lang="en-US" altLang="zh-CN" sz="1600" dirty="0">
                <a:latin typeface="华文楷体" panose="02010600040101010101" pitchFamily="2" charset="-122"/>
                <a:ea typeface="华文楷体" panose="02010600040101010101" pitchFamily="2" charset="-122"/>
              </a:rPr>
              <a:t>50</a:t>
            </a:r>
            <a:r>
              <a:rPr lang="zh-CN" altLang="en-US" sz="1600" dirty="0">
                <a:latin typeface="华文楷体" panose="02010600040101010101" pitchFamily="2" charset="-122"/>
                <a:ea typeface="华文楷体" panose="02010600040101010101" pitchFamily="2" charset="-122"/>
              </a:rPr>
              <a:t>名教师。主要研究方向：可信计算平台、设备下一代安全可靠网络、移动安全、网络空间安全、个人网络安全、可信的分布式外包服务系统、隐私保护。被指定为</a:t>
            </a:r>
            <a:r>
              <a:rPr lang="zh-CN" altLang="en-US" sz="1600" b="1" dirty="0">
                <a:latin typeface="华文楷体" panose="02010600040101010101" pitchFamily="2" charset="-122"/>
                <a:ea typeface="华文楷体" panose="02010600040101010101" pitchFamily="2" charset="-122"/>
              </a:rPr>
              <a:t>国家信息保障</a:t>
            </a:r>
            <a:r>
              <a:rPr lang="en-US" altLang="zh-CN" sz="1600" b="1" dirty="0">
                <a:latin typeface="华文楷体" panose="02010600040101010101" pitchFamily="2" charset="-122"/>
                <a:ea typeface="华文楷体" panose="02010600040101010101" pitchFamily="2" charset="-122"/>
              </a:rPr>
              <a:t>/</a:t>
            </a:r>
            <a:r>
              <a:rPr lang="zh-CN" altLang="en-US" sz="1600" b="1" dirty="0">
                <a:latin typeface="华文楷体" panose="02010600040101010101" pitchFamily="2" charset="-122"/>
                <a:ea typeface="华文楷体" panose="02010600040101010101" pitchFamily="2" charset="-122"/>
              </a:rPr>
              <a:t>网络防御教育研究</a:t>
            </a:r>
            <a:r>
              <a:rPr lang="en-US" altLang="zh-CN" sz="1600" b="1" dirty="0">
                <a:latin typeface="华文楷体" panose="02010600040101010101" pitchFamily="2" charset="-122"/>
                <a:ea typeface="华文楷体" panose="02010600040101010101" pitchFamily="2" charset="-122"/>
              </a:rPr>
              <a:t>(CAE-IA/CD)</a:t>
            </a:r>
            <a:r>
              <a:rPr lang="zh-CN" altLang="en-US" sz="1600" b="1" dirty="0">
                <a:latin typeface="华文楷体" panose="02010600040101010101" pitchFamily="2" charset="-122"/>
                <a:ea typeface="华文楷体" panose="02010600040101010101" pitchFamily="2" charset="-122"/>
              </a:rPr>
              <a:t>网络空间操作</a:t>
            </a:r>
            <a:r>
              <a:rPr lang="en-US" altLang="zh-CN" sz="1600" b="1" dirty="0">
                <a:latin typeface="华文楷体" panose="02010600040101010101" pitchFamily="2" charset="-122"/>
                <a:ea typeface="华文楷体" panose="02010600040101010101" pitchFamily="2" charset="-122"/>
              </a:rPr>
              <a:t>(CAE-Cyber Ops)</a:t>
            </a:r>
            <a:r>
              <a:rPr lang="zh-CN" altLang="en-US" sz="1600" b="1" dirty="0">
                <a:latin typeface="华文楷体" panose="02010600040101010101" pitchFamily="2" charset="-122"/>
                <a:ea typeface="华文楷体" panose="02010600040101010101" pitchFamily="2" charset="-122"/>
              </a:rPr>
              <a:t>学术中心、</a:t>
            </a:r>
            <a:r>
              <a:rPr lang="en-US" altLang="zh-CN" sz="1600" b="1" dirty="0">
                <a:latin typeface="华文楷体" panose="02010600040101010101" pitchFamily="2" charset="-122"/>
                <a:ea typeface="华文楷体" panose="02010600040101010101" pitchFamily="2" charset="-122"/>
              </a:rPr>
              <a:t>CERT </a:t>
            </a:r>
            <a:r>
              <a:rPr lang="zh-CN" altLang="en-US" sz="1600" b="1" dirty="0">
                <a:latin typeface="华文楷体" panose="02010600040101010101" pitchFamily="2" charset="-122"/>
                <a:ea typeface="华文楷体" panose="02010600040101010101" pitchFamily="2" charset="-122"/>
              </a:rPr>
              <a:t>协调中心（</a:t>
            </a:r>
            <a:r>
              <a:rPr lang="en-US" altLang="zh-CN" sz="1600" b="1" dirty="0">
                <a:latin typeface="华文楷体" panose="02010600040101010101" pitchFamily="2" charset="-122"/>
                <a:ea typeface="华文楷体" panose="02010600040101010101" pitchFamily="2" charset="-122"/>
              </a:rPr>
              <a:t>CERT/CC</a:t>
            </a:r>
            <a:r>
              <a:rPr lang="zh-CN" altLang="en-US" sz="1600" b="1" dirty="0">
                <a:latin typeface="华文楷体" panose="02010600040101010101" pitchFamily="2" charset="-122"/>
                <a:ea typeface="华文楷体" panose="02010600040101010101" pitchFamily="2" charset="-122"/>
              </a:rPr>
              <a:t>，互联网安全事件的报告中心）</a:t>
            </a:r>
            <a:r>
              <a:rPr lang="zh-CN" altLang="en-US" sz="1600" dirty="0">
                <a:latin typeface="华文楷体" panose="02010600040101010101" pitchFamily="2" charset="-122"/>
                <a:ea typeface="华文楷体" panose="02010600040101010101" pitchFamily="2" charset="-122"/>
              </a:rPr>
              <a:t>。</a:t>
            </a:r>
          </a:p>
        </p:txBody>
      </p:sp>
      <p:sp>
        <p:nvSpPr>
          <p:cNvPr id="3" name="矩形 2"/>
          <p:cNvSpPr/>
          <p:nvPr/>
        </p:nvSpPr>
        <p:spPr>
          <a:xfrm>
            <a:off x="430560" y="1024806"/>
            <a:ext cx="3644729" cy="461665"/>
          </a:xfrm>
          <a:prstGeom prst="rect">
            <a:avLst/>
          </a:prstGeom>
          <a:solidFill>
            <a:schemeClr val="bg1">
              <a:lumMod val="85000"/>
            </a:schemeClr>
          </a:solidFill>
        </p:spPr>
        <p:txBody>
          <a:bodyPr wrap="square">
            <a:spAutoFit/>
          </a:bodyPr>
          <a:lstStyle/>
          <a:p>
            <a:pPr marL="342900" indent="-342900">
              <a:buFont typeface="Wingdings" panose="05000000000000000000" pitchFamily="2" charset="2"/>
              <a:buChar char="n"/>
            </a:pPr>
            <a:r>
              <a:rPr lang="zh-CN" altLang="en-US" sz="2400" b="1" dirty="0">
                <a:latin typeface="华文楷体" panose="02010600040101010101" pitchFamily="2" charset="-122"/>
                <a:ea typeface="华文楷体" panose="02010600040101010101" pitchFamily="2" charset="-122"/>
              </a:rPr>
              <a:t>卡内基梅隆大学</a:t>
            </a:r>
            <a:r>
              <a:rPr lang="en-US" altLang="zh-CN" sz="2400" b="1" dirty="0" err="1">
                <a:latin typeface="华文楷体" panose="02010600040101010101" pitchFamily="2" charset="-122"/>
                <a:ea typeface="华文楷体" panose="02010600040101010101" pitchFamily="2" charset="-122"/>
              </a:rPr>
              <a:t>CyLab</a:t>
            </a:r>
            <a:endParaRPr lang="zh-CN" altLang="en-US" sz="2400" b="1" dirty="0">
              <a:latin typeface="华文楷体" panose="02010600040101010101" pitchFamily="2" charset="-122"/>
              <a:ea typeface="华文楷体" panose="02010600040101010101" pitchFamily="2" charset="-122"/>
            </a:endParaRPr>
          </a:p>
        </p:txBody>
      </p:sp>
      <p:pic>
        <p:nvPicPr>
          <p:cNvPr id="1026" name="Picture 2" descr="https://www.cylab.cmu.edu/images/logos/cylab-logo-v3-whit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198" y="1486762"/>
            <a:ext cx="1320687" cy="628899"/>
          </a:xfrm>
          <a:prstGeom prst="rect">
            <a:avLst/>
          </a:prstGeom>
          <a:noFill/>
        </p:spPr>
      </p:pic>
      <p:sp>
        <p:nvSpPr>
          <p:cNvPr id="16" name="AutoShape 8" descr="http://cylab.cmu.edu/images/news/Social-Nato-HQ.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4"/>
          <a:stretch>
            <a:fillRect/>
          </a:stretch>
        </p:blipFill>
        <p:spPr>
          <a:xfrm>
            <a:off x="4885727" y="1266354"/>
            <a:ext cx="1428571" cy="1488001"/>
          </a:xfrm>
          <a:prstGeom prst="rect">
            <a:avLst/>
          </a:prstGeom>
        </p:spPr>
      </p:pic>
      <p:pic>
        <p:nvPicPr>
          <p:cNvPr id="13" name="图片 12"/>
          <p:cNvPicPr>
            <a:picLocks noChangeAspect="1"/>
          </p:cNvPicPr>
          <p:nvPr/>
        </p:nvPicPr>
        <p:blipFill>
          <a:blip r:embed="rId5"/>
          <a:stretch>
            <a:fillRect/>
          </a:stretch>
        </p:blipFill>
        <p:spPr>
          <a:xfrm>
            <a:off x="6459583" y="1265361"/>
            <a:ext cx="2460371" cy="1488994"/>
          </a:xfrm>
          <a:prstGeom prst="rect">
            <a:avLst/>
          </a:prstGeom>
        </p:spPr>
      </p:pic>
      <p:sp>
        <p:nvSpPr>
          <p:cNvPr id="14" name="矩形 13"/>
          <p:cNvSpPr/>
          <p:nvPr/>
        </p:nvSpPr>
        <p:spPr>
          <a:xfrm>
            <a:off x="4797027" y="2967974"/>
            <a:ext cx="4227534" cy="1077218"/>
          </a:xfrm>
          <a:prstGeom prst="rect">
            <a:avLst/>
          </a:prstGeom>
        </p:spPr>
        <p:txBody>
          <a:bodyPr wrap="square">
            <a:spAutoFit/>
          </a:bodyPr>
          <a:lstStyle/>
          <a:p>
            <a:pPr algn="just"/>
            <a:r>
              <a:rPr lang="en-US" altLang="zh-CN" sz="1600" dirty="0">
                <a:latin typeface="华文楷体" panose="02010600040101010101" pitchFamily="2" charset="-122"/>
                <a:ea typeface="华文楷体" panose="02010600040101010101" pitchFamily="2" charset="-122"/>
              </a:rPr>
              <a:t>Jason Hong</a:t>
            </a:r>
            <a:r>
              <a:rPr lang="zh-CN" altLang="en-US" sz="1600" dirty="0">
                <a:latin typeface="华文楷体" panose="02010600040101010101" pitchFamily="2" charset="-122"/>
                <a:ea typeface="华文楷体" panose="02010600040101010101" pitchFamily="2" charset="-122"/>
              </a:rPr>
              <a:t>教授，主要研究方向：</a:t>
            </a:r>
            <a:r>
              <a:rPr lang="zh-CN" altLang="en-US" sz="1600" b="1" dirty="0">
                <a:latin typeface="华文楷体" panose="02010600040101010101" pitchFamily="2" charset="-122"/>
                <a:ea typeface="华文楷体" panose="02010600040101010101" pitchFamily="2" charset="-122"/>
              </a:rPr>
              <a:t>社会计算</a:t>
            </a:r>
            <a:r>
              <a:rPr lang="zh-CN" altLang="en-US" sz="1600" dirty="0">
                <a:latin typeface="华文楷体" panose="02010600040101010101" pitchFamily="2" charset="-122"/>
                <a:ea typeface="华文楷体" panose="02010600040101010101" pitchFamily="2" charset="-122"/>
              </a:rPr>
              <a:t>。</a:t>
            </a:r>
            <a:r>
              <a:rPr lang="zh-CN" altLang="en-US" sz="1600" b="1" dirty="0">
                <a:latin typeface="华文楷体" panose="02010600040101010101" pitchFamily="2" charset="-122"/>
                <a:ea typeface="华文楷体" panose="02010600040101010101" pitchFamily="2" charset="-122"/>
              </a:rPr>
              <a:t>论文累计引用次数</a:t>
            </a:r>
            <a:r>
              <a:rPr lang="en-US" altLang="zh-CN" sz="1600" b="1" dirty="0">
                <a:latin typeface="华文楷体" panose="02010600040101010101" pitchFamily="2" charset="-122"/>
                <a:ea typeface="华文楷体" panose="02010600040101010101" pitchFamily="2" charset="-122"/>
              </a:rPr>
              <a:t>15337</a:t>
            </a:r>
            <a:r>
              <a:rPr lang="zh-CN" altLang="en-US" sz="1600" b="1" dirty="0">
                <a:latin typeface="华文楷体" panose="02010600040101010101" pitchFamily="2" charset="-122"/>
                <a:ea typeface="华文楷体" panose="02010600040101010101" pitchFamily="2" charset="-122"/>
              </a:rPr>
              <a:t>次，</a:t>
            </a:r>
            <a:r>
              <a:rPr lang="en-US" altLang="zh-CN" sz="1600" b="1" dirty="0">
                <a:latin typeface="华文楷体" panose="02010600040101010101" pitchFamily="2" charset="-122"/>
                <a:ea typeface="华文楷体" panose="02010600040101010101" pitchFamily="2" charset="-122"/>
              </a:rPr>
              <a:t>H</a:t>
            </a:r>
            <a:r>
              <a:rPr lang="zh-CN" altLang="en-US" sz="1600" b="1" dirty="0">
                <a:latin typeface="华文楷体" panose="02010600040101010101" pitchFamily="2" charset="-122"/>
                <a:ea typeface="华文楷体" panose="02010600040101010101" pitchFamily="2" charset="-122"/>
              </a:rPr>
              <a:t>影响因子</a:t>
            </a:r>
            <a:r>
              <a:rPr lang="en-US" altLang="zh-CN" sz="1600" b="1" dirty="0">
                <a:latin typeface="华文楷体" panose="02010600040101010101" pitchFamily="2" charset="-122"/>
                <a:ea typeface="华文楷体" panose="02010600040101010101" pitchFamily="2" charset="-122"/>
              </a:rPr>
              <a:t>59</a:t>
            </a:r>
            <a:r>
              <a:rPr lang="zh-CN" altLang="en-US" sz="1600" b="1"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单篇最高引用</a:t>
            </a:r>
            <a:r>
              <a:rPr lang="en-US" altLang="zh-CN" sz="1600" dirty="0">
                <a:latin typeface="华文楷体" panose="02010600040101010101" pitchFamily="2" charset="-122"/>
                <a:ea typeface="华文楷体" panose="02010600040101010101" pitchFamily="2" charset="-122"/>
              </a:rPr>
              <a:t>1950</a:t>
            </a:r>
            <a:r>
              <a:rPr lang="zh-CN" altLang="en-US" sz="1600" dirty="0">
                <a:latin typeface="华文楷体" panose="02010600040101010101" pitchFamily="2" charset="-122"/>
                <a:ea typeface="华文楷体" panose="02010600040101010101" pitchFamily="2" charset="-122"/>
              </a:rPr>
              <a:t>次。专注于识别社交信息中的虚假新闻，信息。成果应用于</a:t>
            </a:r>
            <a:r>
              <a:rPr lang="en-US" altLang="zh-CN" sz="1600" dirty="0">
                <a:latin typeface="华文楷体" panose="02010600040101010101" pitchFamily="2" charset="-122"/>
                <a:ea typeface="华文楷体" panose="02010600040101010101" pitchFamily="2" charset="-122"/>
              </a:rPr>
              <a:t>2016</a:t>
            </a:r>
            <a:r>
              <a:rPr lang="zh-CN" altLang="en-US" sz="1600" dirty="0">
                <a:latin typeface="华文楷体" panose="02010600040101010101" pitchFamily="2" charset="-122"/>
                <a:ea typeface="华文楷体" panose="02010600040101010101" pitchFamily="2" charset="-122"/>
              </a:rPr>
              <a:t>奥运会。</a:t>
            </a:r>
            <a:endParaRPr lang="en-US" altLang="zh-CN" sz="16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6"/>
          <a:stretch>
            <a:fillRect/>
          </a:stretch>
        </p:blipFill>
        <p:spPr>
          <a:xfrm>
            <a:off x="4885727" y="4188444"/>
            <a:ext cx="1180031" cy="1154956"/>
          </a:xfrm>
          <a:prstGeom prst="rect">
            <a:avLst/>
          </a:prstGeom>
        </p:spPr>
      </p:pic>
      <p:pic>
        <p:nvPicPr>
          <p:cNvPr id="7" name="图片 6"/>
          <p:cNvPicPr>
            <a:picLocks noChangeAspect="1"/>
          </p:cNvPicPr>
          <p:nvPr/>
        </p:nvPicPr>
        <p:blipFill>
          <a:blip r:embed="rId7"/>
          <a:stretch>
            <a:fillRect/>
          </a:stretch>
        </p:blipFill>
        <p:spPr>
          <a:xfrm>
            <a:off x="4871097" y="5475882"/>
            <a:ext cx="1180030" cy="1102658"/>
          </a:xfrm>
          <a:prstGeom prst="rect">
            <a:avLst/>
          </a:prstGeom>
        </p:spPr>
      </p:pic>
      <p:sp>
        <p:nvSpPr>
          <p:cNvPr id="17" name="矩形 16"/>
          <p:cNvSpPr/>
          <p:nvPr/>
        </p:nvSpPr>
        <p:spPr>
          <a:xfrm>
            <a:off x="6116100" y="4179347"/>
            <a:ext cx="2908461" cy="1077218"/>
          </a:xfrm>
          <a:prstGeom prst="rect">
            <a:avLst/>
          </a:prstGeom>
        </p:spPr>
        <p:txBody>
          <a:bodyPr wrap="square">
            <a:spAutoFit/>
          </a:bodyPr>
          <a:lstStyle/>
          <a:p>
            <a:pPr algn="just"/>
            <a:r>
              <a:rPr lang="en-US" altLang="zh-CN" sz="1600" dirty="0">
                <a:latin typeface="华文楷体" panose="02010600040101010101" pitchFamily="2" charset="-122"/>
                <a:ea typeface="华文楷体" panose="02010600040101010101" pitchFamily="2" charset="-122"/>
              </a:rPr>
              <a:t>Lorrie Faith </a:t>
            </a:r>
            <a:r>
              <a:rPr lang="en-US" altLang="zh-CN" sz="1600" dirty="0" err="1">
                <a:latin typeface="华文楷体" panose="02010600040101010101" pitchFamily="2" charset="-122"/>
                <a:ea typeface="华文楷体" panose="02010600040101010101" pitchFamily="2" charset="-122"/>
              </a:rPr>
              <a:t>Cranor</a:t>
            </a:r>
            <a:r>
              <a:rPr lang="zh-CN" altLang="en-US" sz="1600" dirty="0">
                <a:latin typeface="华文楷体" panose="02010600040101010101" pitchFamily="2" charset="-122"/>
                <a:ea typeface="华文楷体" panose="02010600040101010101" pitchFamily="2" charset="-122"/>
              </a:rPr>
              <a:t>教授，主要研究方向：</a:t>
            </a:r>
            <a:r>
              <a:rPr lang="zh-CN" altLang="en-US" sz="1600" b="1" dirty="0">
                <a:latin typeface="华文楷体" panose="02010600040101010101" pitchFamily="2" charset="-122"/>
                <a:ea typeface="华文楷体" panose="02010600040101010101" pitchFamily="2" charset="-122"/>
              </a:rPr>
              <a:t>隐私安全</a:t>
            </a:r>
            <a:r>
              <a:rPr lang="zh-CN" altLang="en-US" sz="1600" dirty="0">
                <a:latin typeface="华文楷体" panose="02010600040101010101" pitchFamily="2" charset="-122"/>
                <a:ea typeface="华文楷体" panose="02010600040101010101" pitchFamily="2" charset="-122"/>
              </a:rPr>
              <a:t>。</a:t>
            </a:r>
            <a:r>
              <a:rPr lang="zh-CN" altLang="en-US" sz="1600" b="1" dirty="0">
                <a:latin typeface="华文楷体" panose="02010600040101010101" pitchFamily="2" charset="-122"/>
                <a:ea typeface="华文楷体" panose="02010600040101010101" pitchFamily="2" charset="-122"/>
              </a:rPr>
              <a:t>论文累计引用次数</a:t>
            </a:r>
            <a:r>
              <a:rPr lang="en-US" altLang="zh-CN" sz="1600" b="1" dirty="0">
                <a:latin typeface="华文楷体" panose="02010600040101010101" pitchFamily="2" charset="-122"/>
                <a:ea typeface="华文楷体" panose="02010600040101010101" pitchFamily="2" charset="-122"/>
              </a:rPr>
              <a:t>17582</a:t>
            </a:r>
            <a:r>
              <a:rPr lang="zh-CN" altLang="en-US" sz="1600" b="1" dirty="0">
                <a:latin typeface="华文楷体" panose="02010600040101010101" pitchFamily="2" charset="-122"/>
                <a:ea typeface="华文楷体" panose="02010600040101010101" pitchFamily="2" charset="-122"/>
              </a:rPr>
              <a:t>次，</a:t>
            </a:r>
            <a:r>
              <a:rPr lang="en-US" altLang="zh-CN" sz="1600" b="1" dirty="0">
                <a:latin typeface="华文楷体" panose="02010600040101010101" pitchFamily="2" charset="-122"/>
                <a:ea typeface="华文楷体" panose="02010600040101010101" pitchFamily="2" charset="-122"/>
              </a:rPr>
              <a:t>H</a:t>
            </a:r>
            <a:r>
              <a:rPr lang="zh-CN" altLang="en-US" sz="1600" b="1" dirty="0">
                <a:latin typeface="华文楷体" panose="02010600040101010101" pitchFamily="2" charset="-122"/>
                <a:ea typeface="华文楷体" panose="02010600040101010101" pitchFamily="2" charset="-122"/>
              </a:rPr>
              <a:t>影响因子</a:t>
            </a:r>
            <a:r>
              <a:rPr lang="en-US" altLang="zh-CN" sz="1600" b="1" dirty="0">
                <a:latin typeface="华文楷体" panose="02010600040101010101" pitchFamily="2" charset="-122"/>
                <a:ea typeface="华文楷体" panose="02010600040101010101" pitchFamily="2" charset="-122"/>
              </a:rPr>
              <a:t>72</a:t>
            </a:r>
            <a:r>
              <a:rPr lang="zh-CN" altLang="en-US" sz="1600" b="1"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单篇最高引用</a:t>
            </a:r>
            <a:r>
              <a:rPr lang="en-US" altLang="zh-CN" sz="1600" dirty="0">
                <a:latin typeface="华文楷体" panose="02010600040101010101" pitchFamily="2" charset="-122"/>
                <a:ea typeface="华文楷体" panose="02010600040101010101" pitchFamily="2" charset="-122"/>
              </a:rPr>
              <a:t>727</a:t>
            </a:r>
            <a:r>
              <a:rPr lang="zh-CN" altLang="en-US" sz="1600" dirty="0">
                <a:latin typeface="华文楷体" panose="02010600040101010101" pitchFamily="2" charset="-122"/>
                <a:ea typeface="华文楷体" panose="02010600040101010101" pitchFamily="2" charset="-122"/>
              </a:rPr>
              <a:t>次。</a:t>
            </a:r>
            <a:endParaRPr lang="en-US" altLang="zh-CN" sz="1600" dirty="0">
              <a:latin typeface="华文楷体" panose="02010600040101010101" pitchFamily="2" charset="-122"/>
              <a:ea typeface="华文楷体" panose="02010600040101010101" pitchFamily="2" charset="-122"/>
            </a:endParaRPr>
          </a:p>
        </p:txBody>
      </p:sp>
      <p:sp>
        <p:nvSpPr>
          <p:cNvPr id="19" name="矩形 18"/>
          <p:cNvSpPr/>
          <p:nvPr/>
        </p:nvSpPr>
        <p:spPr>
          <a:xfrm>
            <a:off x="6116100" y="5595949"/>
            <a:ext cx="2908461" cy="1077218"/>
          </a:xfrm>
          <a:prstGeom prst="rect">
            <a:avLst/>
          </a:prstGeom>
        </p:spPr>
        <p:txBody>
          <a:bodyPr wrap="square">
            <a:spAutoFit/>
          </a:bodyPr>
          <a:lstStyle/>
          <a:p>
            <a:pPr algn="just"/>
            <a:r>
              <a:rPr lang="en-US" altLang="zh-CN" sz="1600" dirty="0">
                <a:latin typeface="华文楷体" panose="02010600040101010101" pitchFamily="2" charset="-122"/>
                <a:ea typeface="华文楷体" panose="02010600040101010101" pitchFamily="2" charset="-122"/>
              </a:rPr>
              <a:t>Norman </a:t>
            </a:r>
            <a:r>
              <a:rPr lang="en-US" altLang="zh-CN" sz="1600" dirty="0" err="1">
                <a:latin typeface="华文楷体" panose="02010600040101010101" pitchFamily="2" charset="-122"/>
                <a:ea typeface="华文楷体" panose="02010600040101010101" pitchFamily="2" charset="-122"/>
              </a:rPr>
              <a:t>Sadeh</a:t>
            </a:r>
            <a:r>
              <a:rPr lang="zh-CN" altLang="en-US" sz="1600" dirty="0">
                <a:latin typeface="华文楷体" panose="02010600040101010101" pitchFamily="2" charset="-122"/>
                <a:ea typeface="华文楷体" panose="02010600040101010101" pitchFamily="2" charset="-122"/>
              </a:rPr>
              <a:t>教授，主要研究方向：</a:t>
            </a:r>
            <a:r>
              <a:rPr lang="zh-CN" altLang="en-US" sz="1600" b="1" dirty="0">
                <a:latin typeface="华文楷体" panose="02010600040101010101" pitchFamily="2" charset="-122"/>
                <a:ea typeface="华文楷体" panose="02010600040101010101" pitchFamily="2" charset="-122"/>
              </a:rPr>
              <a:t>移动安全</a:t>
            </a:r>
            <a:r>
              <a:rPr lang="zh-CN" altLang="en-US" sz="1600" dirty="0">
                <a:latin typeface="华文楷体" panose="02010600040101010101" pitchFamily="2" charset="-122"/>
                <a:ea typeface="华文楷体" panose="02010600040101010101" pitchFamily="2" charset="-122"/>
              </a:rPr>
              <a:t>。</a:t>
            </a:r>
            <a:r>
              <a:rPr lang="zh-CN" altLang="en-US" sz="1600" b="1" dirty="0">
                <a:latin typeface="华文楷体" panose="02010600040101010101" pitchFamily="2" charset="-122"/>
                <a:ea typeface="华文楷体" panose="02010600040101010101" pitchFamily="2" charset="-122"/>
              </a:rPr>
              <a:t>论文累计引用次数</a:t>
            </a:r>
            <a:r>
              <a:rPr lang="en-US" altLang="zh-CN" sz="1600" b="1" dirty="0">
                <a:latin typeface="华文楷体" panose="02010600040101010101" pitchFamily="2" charset="-122"/>
                <a:ea typeface="华文楷体" panose="02010600040101010101" pitchFamily="2" charset="-122"/>
              </a:rPr>
              <a:t>10222</a:t>
            </a:r>
            <a:r>
              <a:rPr lang="zh-CN" altLang="en-US" sz="1600" b="1" dirty="0">
                <a:latin typeface="华文楷体" panose="02010600040101010101" pitchFamily="2" charset="-122"/>
                <a:ea typeface="华文楷体" panose="02010600040101010101" pitchFamily="2" charset="-122"/>
              </a:rPr>
              <a:t>次，</a:t>
            </a:r>
            <a:r>
              <a:rPr lang="en-US" altLang="zh-CN" sz="1600" b="1" dirty="0">
                <a:latin typeface="华文楷体" panose="02010600040101010101" pitchFamily="2" charset="-122"/>
                <a:ea typeface="华文楷体" panose="02010600040101010101" pitchFamily="2" charset="-122"/>
              </a:rPr>
              <a:t>H</a:t>
            </a:r>
            <a:r>
              <a:rPr lang="zh-CN" altLang="en-US" sz="1600" b="1" dirty="0">
                <a:latin typeface="华文楷体" panose="02010600040101010101" pitchFamily="2" charset="-122"/>
                <a:ea typeface="华文楷体" panose="02010600040101010101" pitchFamily="2" charset="-122"/>
              </a:rPr>
              <a:t>影响因子</a:t>
            </a:r>
            <a:r>
              <a:rPr lang="en-US" altLang="zh-CN" sz="1600" b="1" dirty="0">
                <a:latin typeface="华文楷体" panose="02010600040101010101" pitchFamily="2" charset="-122"/>
                <a:ea typeface="华文楷体" panose="02010600040101010101" pitchFamily="2" charset="-122"/>
              </a:rPr>
              <a:t>50</a:t>
            </a:r>
            <a:r>
              <a:rPr lang="zh-CN" altLang="en-US" sz="1600" b="1"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单篇最高引用</a:t>
            </a:r>
            <a:r>
              <a:rPr lang="en-US" altLang="zh-CN" sz="1600" dirty="0">
                <a:latin typeface="华文楷体" panose="02010600040101010101" pitchFamily="2" charset="-122"/>
                <a:ea typeface="华文楷体" panose="02010600040101010101" pitchFamily="2" charset="-122"/>
              </a:rPr>
              <a:t>1018</a:t>
            </a:r>
            <a:r>
              <a:rPr lang="zh-CN" altLang="en-US" sz="1600" dirty="0">
                <a:latin typeface="华文楷体" panose="02010600040101010101" pitchFamily="2" charset="-122"/>
                <a:ea typeface="华文楷体" panose="02010600040101010101" pitchFamily="2" charset="-122"/>
              </a:rPr>
              <a:t>次。</a:t>
            </a:r>
            <a:endParaRPr lang="en-US" altLang="zh-CN" sz="1600"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8"/>
          <a:stretch>
            <a:fillRect/>
          </a:stretch>
        </p:blipFill>
        <p:spPr>
          <a:xfrm>
            <a:off x="478002" y="5450441"/>
            <a:ext cx="1084368" cy="1128098"/>
          </a:xfrm>
          <a:prstGeom prst="rect">
            <a:avLst/>
          </a:prstGeom>
        </p:spPr>
      </p:pic>
      <p:sp>
        <p:nvSpPr>
          <p:cNvPr id="21" name="矩形 20"/>
          <p:cNvSpPr/>
          <p:nvPr/>
        </p:nvSpPr>
        <p:spPr>
          <a:xfrm>
            <a:off x="1680668" y="4340079"/>
            <a:ext cx="2908461" cy="830997"/>
          </a:xfrm>
          <a:prstGeom prst="rect">
            <a:avLst/>
          </a:prstGeom>
        </p:spPr>
        <p:txBody>
          <a:bodyPr wrap="square">
            <a:spAutoFit/>
          </a:bodyPr>
          <a:lstStyle/>
          <a:p>
            <a:pPr algn="just"/>
            <a:r>
              <a:rPr lang="zh-CN" altLang="en-US" sz="1600" dirty="0">
                <a:latin typeface="华文楷体" panose="02010600040101010101" pitchFamily="2" charset="-122"/>
                <a:ea typeface="华文楷体" panose="02010600040101010101" pitchFamily="2" charset="-122"/>
              </a:rPr>
              <a:t>隐私安全项目组获得</a:t>
            </a:r>
            <a:r>
              <a:rPr lang="en-US" altLang="zh-CN" sz="1600" dirty="0">
                <a:latin typeface="华文楷体" panose="02010600040101010101" pitchFamily="2" charset="-122"/>
                <a:ea typeface="华文楷体" panose="02010600040101010101" pitchFamily="2" charset="-122"/>
              </a:rPr>
              <a:t>Bosch</a:t>
            </a:r>
            <a:r>
              <a:rPr lang="zh-CN" altLang="en-US" sz="1600" dirty="0">
                <a:latin typeface="华文楷体" panose="02010600040101010101" pitchFamily="2" charset="-122"/>
                <a:ea typeface="华文楷体" panose="02010600040101010101" pitchFamily="2" charset="-122"/>
              </a:rPr>
              <a:t>公司</a:t>
            </a:r>
            <a:r>
              <a:rPr lang="en-US" altLang="zh-CN" sz="1600" dirty="0">
                <a:latin typeface="华文楷体" panose="02010600040101010101" pitchFamily="2" charset="-122"/>
                <a:ea typeface="华文楷体" panose="02010600040101010101" pitchFamily="2" charset="-122"/>
              </a:rPr>
              <a:t>250</a:t>
            </a:r>
            <a:r>
              <a:rPr lang="zh-CN" altLang="en-US" sz="1600" dirty="0">
                <a:latin typeface="华文楷体" panose="02010600040101010101" pitchFamily="2" charset="-122"/>
                <a:ea typeface="华文楷体" panose="02010600040101010101" pitchFamily="2" charset="-122"/>
              </a:rPr>
              <a:t>万美元资助，用于建立</a:t>
            </a:r>
            <a:r>
              <a:rPr lang="en-US" altLang="zh-CN" sz="1600" b="1" dirty="0">
                <a:latin typeface="华文楷体" panose="02010600040101010101" pitchFamily="2" charset="-122"/>
                <a:ea typeface="华文楷体" panose="02010600040101010101" pitchFamily="2" charset="-122"/>
              </a:rPr>
              <a:t>Bosch</a:t>
            </a:r>
            <a:r>
              <a:rPr lang="zh-CN" altLang="en-US" sz="1600" b="1" dirty="0">
                <a:latin typeface="华文楷体" panose="02010600040101010101" pitchFamily="2" charset="-122"/>
                <a:ea typeface="华文楷体" panose="02010600040101010101" pitchFamily="2" charset="-122"/>
              </a:rPr>
              <a:t>企业合作安全实验中心</a:t>
            </a:r>
            <a:endParaRPr lang="en-US" altLang="zh-CN" sz="1600" b="1" dirty="0">
              <a:latin typeface="华文楷体" panose="02010600040101010101" pitchFamily="2" charset="-122"/>
              <a:ea typeface="华文楷体" panose="02010600040101010101" pitchFamily="2" charset="-122"/>
            </a:endParaRPr>
          </a:p>
        </p:txBody>
      </p:sp>
      <p:pic>
        <p:nvPicPr>
          <p:cNvPr id="24" name="图片 23"/>
          <p:cNvPicPr>
            <a:picLocks noChangeAspect="1"/>
          </p:cNvPicPr>
          <p:nvPr/>
        </p:nvPicPr>
        <p:blipFill>
          <a:blip r:embed="rId9"/>
          <a:stretch>
            <a:fillRect/>
          </a:stretch>
        </p:blipFill>
        <p:spPr>
          <a:xfrm>
            <a:off x="498746" y="4232958"/>
            <a:ext cx="1063624" cy="1045237"/>
          </a:xfrm>
          <a:prstGeom prst="rect">
            <a:avLst/>
          </a:prstGeom>
        </p:spPr>
      </p:pic>
      <p:sp>
        <p:nvSpPr>
          <p:cNvPr id="26" name="矩形 25"/>
          <p:cNvSpPr/>
          <p:nvPr/>
        </p:nvSpPr>
        <p:spPr>
          <a:xfrm>
            <a:off x="1726039" y="5475881"/>
            <a:ext cx="2863090" cy="1077218"/>
          </a:xfrm>
          <a:prstGeom prst="rect">
            <a:avLst/>
          </a:prstGeom>
        </p:spPr>
        <p:txBody>
          <a:bodyPr wrap="square">
            <a:spAutoFit/>
          </a:bodyPr>
          <a:lstStyle/>
          <a:p>
            <a:pPr algn="just"/>
            <a:r>
              <a:rPr lang="en-US" altLang="zh-CN" sz="1600" dirty="0">
                <a:latin typeface="华文楷体" panose="02010600040101010101" pitchFamily="2" charset="-122"/>
                <a:ea typeface="华文楷体" panose="02010600040101010101" pitchFamily="2" charset="-122"/>
              </a:rPr>
              <a:t>Soo-</a:t>
            </a:r>
            <a:r>
              <a:rPr lang="en-US" altLang="zh-CN" sz="1600" dirty="0" err="1">
                <a:latin typeface="华文楷体" panose="02010600040101010101" pitchFamily="2" charset="-122"/>
                <a:ea typeface="华文楷体" panose="02010600040101010101" pitchFamily="2" charset="-122"/>
              </a:rPr>
              <a:t>Jin</a:t>
            </a:r>
            <a:r>
              <a:rPr lang="en-US" altLang="zh-CN" sz="1600" dirty="0">
                <a:latin typeface="华文楷体" panose="02010600040101010101" pitchFamily="2" charset="-122"/>
                <a:ea typeface="华文楷体" panose="02010600040101010101" pitchFamily="2" charset="-122"/>
              </a:rPr>
              <a:t> Moon</a:t>
            </a:r>
            <a:r>
              <a:rPr lang="zh-CN" altLang="en-US" sz="1600" dirty="0">
                <a:latin typeface="华文楷体" panose="02010600040101010101" pitchFamily="2" charset="-122"/>
                <a:ea typeface="华文楷体" panose="02010600040101010101" pitchFamily="2" charset="-122"/>
              </a:rPr>
              <a:t>，博士生</a:t>
            </a:r>
            <a:endParaRPr lang="en-US" altLang="zh-CN" sz="1600" dirty="0">
              <a:latin typeface="华文楷体" panose="02010600040101010101" pitchFamily="2" charset="-122"/>
              <a:ea typeface="华文楷体" panose="02010600040101010101" pitchFamily="2" charset="-122"/>
            </a:endParaRPr>
          </a:p>
          <a:p>
            <a:pPr algn="just"/>
            <a:r>
              <a:rPr lang="en-US" altLang="zh-CN" sz="1600" dirty="0">
                <a:latin typeface="华文楷体" panose="02010600040101010101" pitchFamily="2" charset="-122"/>
                <a:ea typeface="华文楷体" panose="02010600040101010101" pitchFamily="2" charset="-122"/>
              </a:rPr>
              <a:t>2016</a:t>
            </a:r>
            <a:r>
              <a:rPr lang="zh-CN" altLang="en-US" sz="1600" dirty="0">
                <a:latin typeface="华文楷体" panose="02010600040101010101" pitchFamily="2" charset="-122"/>
                <a:ea typeface="华文楷体" panose="02010600040101010101" pitchFamily="2" charset="-122"/>
              </a:rPr>
              <a:t>年获得美国国家安全局</a:t>
            </a:r>
            <a:r>
              <a:rPr lang="en-US" altLang="zh-CN" sz="1600" dirty="0">
                <a:latin typeface="华文楷体" panose="02010600040101010101" pitchFamily="2" charset="-122"/>
                <a:ea typeface="华文楷体" panose="02010600040101010101" pitchFamily="2" charset="-122"/>
              </a:rPr>
              <a:t>(NSA)</a:t>
            </a:r>
            <a:r>
              <a:rPr lang="zh-CN" altLang="en-US" sz="1600" dirty="0">
                <a:latin typeface="华文楷体" panose="02010600040101010101" pitchFamily="2" charset="-122"/>
                <a:ea typeface="华文楷体" panose="02010600040101010101" pitchFamily="2" charset="-122"/>
              </a:rPr>
              <a:t>最佳科技安全论文奖</a:t>
            </a:r>
            <a:endParaRPr lang="en-US" altLang="zh-CN" sz="1600" dirty="0">
              <a:latin typeface="华文楷体" panose="02010600040101010101" pitchFamily="2" charset="-122"/>
              <a:ea typeface="华文楷体" panose="02010600040101010101" pitchFamily="2" charset="-122"/>
            </a:endParaRPr>
          </a:p>
          <a:p>
            <a:pPr algn="just"/>
            <a:r>
              <a:rPr lang="en-US" altLang="zh-CN" sz="1600" dirty="0">
                <a:latin typeface="华文楷体" panose="02010600040101010101" pitchFamily="2" charset="-122"/>
                <a:ea typeface="华文楷体" panose="02010600040101010101" pitchFamily="2" charset="-122"/>
              </a:rPr>
              <a:t>2015</a:t>
            </a:r>
            <a:r>
              <a:rPr lang="zh-CN" altLang="en-US" sz="1600" dirty="0">
                <a:latin typeface="华文楷体" panose="02010600040101010101" pitchFamily="2" charset="-122"/>
                <a:ea typeface="华文楷体" panose="02010600040101010101" pitchFamily="2" charset="-122"/>
              </a:rPr>
              <a:t>年</a:t>
            </a:r>
            <a:r>
              <a:rPr lang="en-GB" altLang="zh-CN" sz="1600" dirty="0">
                <a:latin typeface="华文楷体" panose="02010600040101010101" pitchFamily="2" charset="-122"/>
                <a:ea typeface="华文楷体" panose="02010600040101010101" pitchFamily="2" charset="-122"/>
              </a:rPr>
              <a:t>CSFW</a:t>
            </a:r>
            <a:r>
              <a:rPr lang="zh-CN" altLang="en-US" sz="1600" dirty="0">
                <a:latin typeface="华文楷体" panose="02010600040101010101" pitchFamily="2" charset="-122"/>
                <a:ea typeface="华文楷体" panose="02010600040101010101" pitchFamily="2" charset="-122"/>
              </a:rPr>
              <a:t>会议最佳论文奖</a:t>
            </a:r>
            <a:endParaRPr lang="en-US" altLang="zh-CN" sz="1600"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advTm="38047">
        <p:fade/>
      </p:transition>
    </mc:Choice>
    <mc:Fallback xmlns="">
      <p:transition advTm="38047">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8294" y="1519594"/>
            <a:ext cx="4028706" cy="2061210"/>
          </a:xfrm>
          <a:prstGeom prst="rect">
            <a:avLst/>
          </a:prstGeom>
        </p:spPr>
        <p:txBody>
          <a:bodyPr wrap="square">
            <a:spAutoFit/>
          </a:bodyPr>
          <a:lstStyle/>
          <a:p>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佐治亚理工学院网络</a:t>
            </a: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安全实验室，成立于</a:t>
            </a:r>
            <a:r>
              <a:rPr lang="en-US" altLang="zh-CN" sz="1600" dirty="0">
                <a:latin typeface="华文楷体" panose="02010600040101010101" pitchFamily="2" charset="-122"/>
                <a:ea typeface="华文楷体" panose="02010600040101010101" pitchFamily="2" charset="-122"/>
              </a:rPr>
              <a:t>2003</a:t>
            </a:r>
            <a:r>
              <a:rPr lang="zh-CN" altLang="en-US" sz="1600" dirty="0">
                <a:latin typeface="华文楷体" panose="02010600040101010101" pitchFamily="2" charset="-122"/>
                <a:ea typeface="华文楷体" panose="02010600040101010101" pitchFamily="2" charset="-122"/>
              </a:rPr>
              <a:t>年拥有</a:t>
            </a:r>
            <a:r>
              <a:rPr lang="en-US" altLang="zh-CN" sz="1600" dirty="0">
                <a:latin typeface="华文楷体" panose="02010600040101010101" pitchFamily="2" charset="-122"/>
                <a:ea typeface="华文楷体" panose="02010600040101010101" pitchFamily="2" charset="-122"/>
              </a:rPr>
              <a:t>50</a:t>
            </a:r>
            <a:r>
              <a:rPr lang="zh-CN" altLang="en-US" sz="1600" dirty="0">
                <a:latin typeface="华文楷体" panose="02010600040101010101" pitchFamily="2" charset="-122"/>
                <a:ea typeface="华文楷体" panose="02010600040101010101" pitchFamily="2" charset="-122"/>
              </a:rPr>
              <a:t>名教师。拥有</a:t>
            </a:r>
            <a:r>
              <a:rPr lang="zh-CN" altLang="en-US" sz="1600" b="1" dirty="0">
                <a:latin typeface="华文楷体" panose="02010600040101010101" pitchFamily="2" charset="-122"/>
                <a:ea typeface="华文楷体" panose="02010600040101010101" pitchFamily="2" charset="-122"/>
              </a:rPr>
              <a:t>网络技术和国家安全实验室</a:t>
            </a:r>
            <a:r>
              <a:rPr lang="zh-CN" altLang="en-US" sz="1600" dirty="0">
                <a:latin typeface="华文楷体" panose="02010600040101010101" pitchFamily="2" charset="-122"/>
                <a:ea typeface="华文楷体" panose="02010600040101010101" pitchFamily="2" charset="-122"/>
              </a:rPr>
              <a:t>以及</a:t>
            </a:r>
            <a:r>
              <a:rPr lang="en-US" altLang="zh-CN" sz="1600" b="1" dirty="0">
                <a:latin typeface="华文楷体" panose="02010600040101010101" pitchFamily="2" charset="-122"/>
                <a:ea typeface="华文楷体" panose="02010600040101010101" pitchFamily="2" charset="-122"/>
              </a:rPr>
              <a:t>GT</a:t>
            </a:r>
            <a:r>
              <a:rPr lang="zh-CN" altLang="en-US" sz="1600" b="1" dirty="0">
                <a:latin typeface="华文楷体" panose="02010600040101010101" pitchFamily="2" charset="-122"/>
                <a:ea typeface="华文楷体" panose="02010600040101010101" pitchFamily="2" charset="-122"/>
              </a:rPr>
              <a:t>信息安全中心</a:t>
            </a:r>
            <a:r>
              <a:rPr lang="zh-CN" altLang="en-US" sz="1600" dirty="0">
                <a:latin typeface="华文楷体" panose="02010600040101010101" pitchFamily="2" charset="-122"/>
                <a:ea typeface="华文楷体" panose="02010600040101010101" pitchFamily="2" charset="-122"/>
              </a:rPr>
              <a:t>，支持逆向工程、漏洞检测，恶意软件分析，弹性网络系统工程以及安 全分析等方面的研究工作。此外，学校每年还会举办佐治亚理工学院网络安全峰会。</a:t>
            </a:r>
          </a:p>
        </p:txBody>
      </p:sp>
      <p:sp>
        <p:nvSpPr>
          <p:cNvPr id="3" name="矩形 2"/>
          <p:cNvSpPr/>
          <p:nvPr/>
        </p:nvSpPr>
        <p:spPr>
          <a:xfrm>
            <a:off x="430560" y="1024806"/>
            <a:ext cx="4862394" cy="461665"/>
          </a:xfrm>
          <a:prstGeom prst="rect">
            <a:avLst/>
          </a:prstGeom>
          <a:solidFill>
            <a:schemeClr val="bg1">
              <a:lumMod val="85000"/>
            </a:schemeClr>
          </a:solidFill>
        </p:spPr>
        <p:txBody>
          <a:bodyPr wrap="square">
            <a:spAutoFit/>
          </a:bodyPr>
          <a:lstStyle/>
          <a:p>
            <a:pPr marL="342900" indent="-342900">
              <a:buFont typeface="Wingdings" panose="05000000000000000000" pitchFamily="2" charset="2"/>
              <a:buChar char="n"/>
            </a:pPr>
            <a:r>
              <a:rPr lang="zh-CN" altLang="en-US" sz="2400" b="1" dirty="0">
                <a:latin typeface="华文楷体" panose="02010600040101010101" pitchFamily="2" charset="-122"/>
                <a:ea typeface="华文楷体" panose="02010600040101010101" pitchFamily="2" charset="-122"/>
              </a:rPr>
              <a:t>佐治亚理工学院网络安全实验室</a:t>
            </a:r>
          </a:p>
        </p:txBody>
      </p:sp>
      <p:sp>
        <p:nvSpPr>
          <p:cNvPr id="16" name="AutoShape 8" descr="http://cylab.cmu.edu/images/news/Social-Nato-HQ.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 name="Picture 2" descr="https://www.nsslabs.com/default/includes/themes/MuraBootstrap3/assets/images/home/nss_labs_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0072" y="1487146"/>
            <a:ext cx="1320687" cy="502541"/>
          </a:xfrm>
          <a:prstGeom prst="rect">
            <a:avLst/>
          </a:prstGeom>
          <a:noFill/>
        </p:spPr>
      </p:pic>
      <p:pic>
        <p:nvPicPr>
          <p:cNvPr id="4" name="图片 3"/>
          <p:cNvPicPr>
            <a:picLocks noChangeAspect="1"/>
          </p:cNvPicPr>
          <p:nvPr/>
        </p:nvPicPr>
        <p:blipFill>
          <a:blip r:embed="rId4"/>
          <a:stretch>
            <a:fillRect/>
          </a:stretch>
        </p:blipFill>
        <p:spPr>
          <a:xfrm>
            <a:off x="5228948" y="4017970"/>
            <a:ext cx="3393846" cy="2038303"/>
          </a:xfrm>
          <a:prstGeom prst="rect">
            <a:avLst/>
          </a:prstGeom>
        </p:spPr>
      </p:pic>
      <p:sp>
        <p:nvSpPr>
          <p:cNvPr id="9" name="矩形 8"/>
          <p:cNvSpPr/>
          <p:nvPr/>
        </p:nvSpPr>
        <p:spPr>
          <a:xfrm>
            <a:off x="5628079" y="6096573"/>
            <a:ext cx="2595582" cy="584775"/>
          </a:xfrm>
          <a:prstGeom prst="rect">
            <a:avLst/>
          </a:prstGeom>
        </p:spPr>
        <p:txBody>
          <a:bodyPr wrap="none">
            <a:spAutoFit/>
          </a:bodyPr>
          <a:lstStyle/>
          <a:p>
            <a:pPr algn="ctr"/>
            <a:r>
              <a:rPr lang="zh-CN" altLang="en-US" sz="1600" dirty="0">
                <a:latin typeface="华文楷体" panose="02010600040101010101" pitchFamily="2" charset="-122"/>
                <a:ea typeface="华文楷体" panose="02010600040101010101" pitchFamily="2" charset="-122"/>
              </a:rPr>
              <a:t>追踪网络攻击项目</a:t>
            </a:r>
            <a:endParaRPr lang="en-US" altLang="zh-CN" sz="1600" dirty="0">
              <a:latin typeface="华文楷体" panose="02010600040101010101" pitchFamily="2" charset="-122"/>
              <a:ea typeface="华文楷体" panose="02010600040101010101" pitchFamily="2" charset="-122"/>
            </a:endParaRPr>
          </a:p>
          <a:p>
            <a:pPr algn="ctr"/>
            <a:r>
              <a:rPr lang="en-US" altLang="zh-CN" sz="1600" dirty="0">
                <a:latin typeface="华文楷体" panose="02010600040101010101" pitchFamily="2" charset="-122"/>
                <a:ea typeface="华文楷体" panose="02010600040101010101" pitchFamily="2" charset="-122"/>
              </a:rPr>
              <a:t>2016</a:t>
            </a:r>
            <a:r>
              <a:rPr lang="zh-CN" altLang="en-US" sz="1600" dirty="0">
                <a:latin typeface="华文楷体" panose="02010600040101010101" pitchFamily="2" charset="-122"/>
                <a:ea typeface="华文楷体" panose="02010600040101010101" pitchFamily="2" charset="-122"/>
              </a:rPr>
              <a:t>年得到</a:t>
            </a:r>
            <a:r>
              <a:rPr lang="en-US" altLang="zh-CN" sz="1600" dirty="0">
                <a:latin typeface="华文楷体" panose="02010600040101010101" pitchFamily="2" charset="-122"/>
                <a:ea typeface="华文楷体" panose="02010600040101010101" pitchFamily="2" charset="-122"/>
              </a:rPr>
              <a:t>1730</a:t>
            </a:r>
            <a:r>
              <a:rPr lang="zh-CN" altLang="en-US" sz="1600" dirty="0">
                <a:latin typeface="华文楷体" panose="02010600040101010101" pitchFamily="2" charset="-122"/>
                <a:ea typeface="华文楷体" panose="02010600040101010101" pitchFamily="2" charset="-122"/>
              </a:rPr>
              <a:t>万美元资助</a:t>
            </a:r>
            <a:endParaRPr lang="en-US" altLang="zh-CN" sz="1600" dirty="0">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5"/>
          <a:stretch>
            <a:fillRect/>
          </a:stretch>
        </p:blipFill>
        <p:spPr>
          <a:xfrm>
            <a:off x="5228948" y="1543072"/>
            <a:ext cx="3393846" cy="1879601"/>
          </a:xfrm>
          <a:prstGeom prst="rect">
            <a:avLst/>
          </a:prstGeom>
        </p:spPr>
      </p:pic>
      <p:sp>
        <p:nvSpPr>
          <p:cNvPr id="11" name="矩形 10"/>
          <p:cNvSpPr/>
          <p:nvPr/>
        </p:nvSpPr>
        <p:spPr>
          <a:xfrm>
            <a:off x="5624874" y="3395239"/>
            <a:ext cx="2601994" cy="584775"/>
          </a:xfrm>
          <a:prstGeom prst="rect">
            <a:avLst/>
          </a:prstGeom>
        </p:spPr>
        <p:txBody>
          <a:bodyPr wrap="none">
            <a:spAutoFit/>
          </a:bodyPr>
          <a:lstStyle/>
          <a:p>
            <a:pPr algn="ctr"/>
            <a:r>
              <a:rPr lang="zh-CN" altLang="en-US" sz="1600" dirty="0">
                <a:latin typeface="华文楷体" panose="02010600040101010101" pitchFamily="2" charset="-122"/>
                <a:ea typeface="华文楷体" panose="02010600040101010101" pitchFamily="2" charset="-122"/>
              </a:rPr>
              <a:t>物联网安全防护项目</a:t>
            </a:r>
            <a:endParaRPr lang="en-US" altLang="zh-CN" sz="1600" dirty="0">
              <a:latin typeface="华文楷体" panose="02010600040101010101" pitchFamily="2" charset="-122"/>
              <a:ea typeface="华文楷体" panose="02010600040101010101" pitchFamily="2" charset="-122"/>
            </a:endParaRPr>
          </a:p>
          <a:p>
            <a:pPr algn="ctr"/>
            <a:r>
              <a:rPr lang="en-US" altLang="zh-CN" sz="1600" dirty="0">
                <a:latin typeface="华文楷体" panose="02010600040101010101" pitchFamily="2" charset="-122"/>
                <a:ea typeface="华文楷体" panose="02010600040101010101" pitchFamily="2" charset="-122"/>
              </a:rPr>
              <a:t>2016</a:t>
            </a:r>
            <a:r>
              <a:rPr lang="zh-CN" altLang="en-US" sz="1600" dirty="0">
                <a:latin typeface="华文楷体" panose="02010600040101010101" pitchFamily="2" charset="-122"/>
                <a:ea typeface="华文楷体" panose="02010600040101010101" pitchFamily="2" charset="-122"/>
              </a:rPr>
              <a:t>年得到 </a:t>
            </a:r>
            <a:r>
              <a:rPr lang="en-US" altLang="zh-CN" sz="1600" dirty="0">
                <a:latin typeface="华文楷体" panose="02010600040101010101" pitchFamily="2" charset="-122"/>
                <a:ea typeface="华文楷体" panose="02010600040101010101" pitchFamily="2" charset="-122"/>
              </a:rPr>
              <a:t>940 </a:t>
            </a:r>
            <a:r>
              <a:rPr lang="zh-CN" altLang="en-US" sz="1600" dirty="0">
                <a:latin typeface="华文楷体" panose="02010600040101010101" pitchFamily="2" charset="-122"/>
                <a:ea typeface="华文楷体" panose="02010600040101010101" pitchFamily="2" charset="-122"/>
              </a:rPr>
              <a:t>万美元资助</a:t>
            </a:r>
            <a:endParaRPr lang="en-US" altLang="zh-CN" sz="16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6"/>
          <a:stretch>
            <a:fillRect/>
          </a:stretch>
        </p:blipFill>
        <p:spPr>
          <a:xfrm>
            <a:off x="528109" y="3675875"/>
            <a:ext cx="1171429" cy="1438095"/>
          </a:xfrm>
          <a:prstGeom prst="rect">
            <a:avLst/>
          </a:prstGeom>
        </p:spPr>
      </p:pic>
      <p:sp>
        <p:nvSpPr>
          <p:cNvPr id="13" name="矩形 12"/>
          <p:cNvSpPr/>
          <p:nvPr/>
        </p:nvSpPr>
        <p:spPr>
          <a:xfrm>
            <a:off x="1799208" y="3610092"/>
            <a:ext cx="2908461" cy="1569660"/>
          </a:xfrm>
          <a:prstGeom prst="rect">
            <a:avLst/>
          </a:prstGeom>
        </p:spPr>
        <p:txBody>
          <a:bodyPr wrap="square">
            <a:spAutoFit/>
          </a:bodyPr>
          <a:lstStyle/>
          <a:p>
            <a:pPr algn="just"/>
            <a:r>
              <a:rPr lang="en-US" altLang="zh-CN" sz="1600" dirty="0">
                <a:latin typeface="华文楷体" panose="02010600040101010101" pitchFamily="2" charset="-122"/>
                <a:ea typeface="华文楷体" panose="02010600040101010101" pitchFamily="2" charset="-122"/>
              </a:rPr>
              <a:t>Wenke Lee</a:t>
            </a:r>
            <a:r>
              <a:rPr lang="zh-CN" altLang="en-US" sz="1600" dirty="0">
                <a:latin typeface="华文楷体" panose="02010600040101010101" pitchFamily="2" charset="-122"/>
                <a:ea typeface="华文楷体" panose="02010600040101010101" pitchFamily="2" charset="-122"/>
              </a:rPr>
              <a:t>教授，主要研究方向：</a:t>
            </a:r>
            <a:r>
              <a:rPr lang="zh-CN" altLang="en-US" sz="1600" b="1" dirty="0">
                <a:latin typeface="华文楷体" panose="02010600040101010101" pitchFamily="2" charset="-122"/>
                <a:ea typeface="华文楷体" panose="02010600040101010101" pitchFamily="2" charset="-122"/>
              </a:rPr>
              <a:t>数据挖掘和安全理论</a:t>
            </a:r>
            <a:r>
              <a:rPr lang="zh-CN" altLang="en-US" sz="1600" dirty="0">
                <a:latin typeface="华文楷体" panose="02010600040101010101" pitchFamily="2" charset="-122"/>
                <a:ea typeface="华文楷体" panose="02010600040101010101" pitchFamily="2" charset="-122"/>
              </a:rPr>
              <a:t>。</a:t>
            </a:r>
            <a:r>
              <a:rPr lang="zh-CN" altLang="en-US" sz="1600" b="1" dirty="0">
                <a:latin typeface="华文楷体" panose="02010600040101010101" pitchFamily="2" charset="-122"/>
                <a:ea typeface="华文楷体" panose="02010600040101010101" pitchFamily="2" charset="-122"/>
              </a:rPr>
              <a:t>论文累计引用次数</a:t>
            </a:r>
            <a:r>
              <a:rPr lang="en-US" altLang="zh-CN" sz="1600" b="1" dirty="0">
                <a:latin typeface="华文楷体" panose="02010600040101010101" pitchFamily="2" charset="-122"/>
                <a:ea typeface="华文楷体" panose="02010600040101010101" pitchFamily="2" charset="-122"/>
              </a:rPr>
              <a:t>26398</a:t>
            </a:r>
            <a:r>
              <a:rPr lang="zh-CN" altLang="en-US" sz="1600" b="1" dirty="0">
                <a:latin typeface="华文楷体" panose="02010600040101010101" pitchFamily="2" charset="-122"/>
                <a:ea typeface="华文楷体" panose="02010600040101010101" pitchFamily="2" charset="-122"/>
              </a:rPr>
              <a:t>次，</a:t>
            </a:r>
            <a:r>
              <a:rPr lang="en-US" altLang="zh-CN" sz="1600" b="1" dirty="0">
                <a:latin typeface="华文楷体" panose="02010600040101010101" pitchFamily="2" charset="-122"/>
                <a:ea typeface="华文楷体" panose="02010600040101010101" pitchFamily="2" charset="-122"/>
              </a:rPr>
              <a:t>H</a:t>
            </a:r>
            <a:r>
              <a:rPr lang="zh-CN" altLang="en-US" sz="1600" b="1" dirty="0">
                <a:latin typeface="华文楷体" panose="02010600040101010101" pitchFamily="2" charset="-122"/>
                <a:ea typeface="华文楷体" panose="02010600040101010101" pitchFamily="2" charset="-122"/>
              </a:rPr>
              <a:t>影响因子</a:t>
            </a:r>
            <a:r>
              <a:rPr lang="en-US" altLang="zh-CN" sz="1600" b="1" dirty="0">
                <a:latin typeface="华文楷体" panose="02010600040101010101" pitchFamily="2" charset="-122"/>
                <a:ea typeface="华文楷体" panose="02010600040101010101" pitchFamily="2" charset="-122"/>
              </a:rPr>
              <a:t>74</a:t>
            </a:r>
            <a:r>
              <a:rPr lang="zh-CN" altLang="en-US" sz="1600" b="1"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单篇最高引用</a:t>
            </a:r>
            <a:r>
              <a:rPr lang="en-US" altLang="zh-CN" sz="1600" dirty="0">
                <a:latin typeface="华文楷体" panose="02010600040101010101" pitchFamily="2" charset="-122"/>
                <a:ea typeface="华文楷体" panose="02010600040101010101" pitchFamily="2" charset="-122"/>
              </a:rPr>
              <a:t>1533</a:t>
            </a:r>
            <a:r>
              <a:rPr lang="zh-CN" altLang="en-US" sz="1600" dirty="0">
                <a:latin typeface="华文楷体" panose="02010600040101010101" pitchFamily="2" charset="-122"/>
                <a:ea typeface="华文楷体" panose="02010600040101010101" pitchFamily="2" charset="-122"/>
              </a:rPr>
              <a:t>次。</a:t>
            </a:r>
            <a:endParaRPr lang="en-US" altLang="zh-CN" sz="1600" dirty="0">
              <a:latin typeface="华文楷体" panose="02010600040101010101" pitchFamily="2" charset="-122"/>
              <a:ea typeface="华文楷体" panose="02010600040101010101" pitchFamily="2" charset="-122"/>
            </a:endParaRPr>
          </a:p>
          <a:p>
            <a:pPr algn="just"/>
            <a:r>
              <a:rPr lang="zh-CN" altLang="en-US" sz="1600" dirty="0">
                <a:latin typeface="华文楷体" panose="02010600040101010101" pitchFamily="2" charset="-122"/>
                <a:ea typeface="华文楷体" panose="02010600040101010101" pitchFamily="2" charset="-122"/>
              </a:rPr>
              <a:t>数据安全传输项目获得</a:t>
            </a:r>
            <a:r>
              <a:rPr lang="en-US" altLang="zh-CN" sz="1600" dirty="0">
                <a:latin typeface="华文楷体" panose="02010600040101010101" pitchFamily="2" charset="-122"/>
                <a:ea typeface="华文楷体" panose="02010600040101010101" pitchFamily="2" charset="-122"/>
              </a:rPr>
              <a:t>420</a:t>
            </a:r>
            <a:r>
              <a:rPr lang="zh-CN" altLang="en-US" sz="1600" dirty="0">
                <a:latin typeface="华文楷体" panose="02010600040101010101" pitchFamily="2" charset="-122"/>
                <a:ea typeface="华文楷体" panose="02010600040101010101" pitchFamily="2" charset="-122"/>
              </a:rPr>
              <a:t>万美元资助。</a:t>
            </a:r>
          </a:p>
        </p:txBody>
      </p:sp>
      <p:pic>
        <p:nvPicPr>
          <p:cNvPr id="8" name="图片 7"/>
          <p:cNvPicPr>
            <a:picLocks noChangeAspect="1"/>
          </p:cNvPicPr>
          <p:nvPr/>
        </p:nvPicPr>
        <p:blipFill>
          <a:blip r:embed="rId7"/>
          <a:stretch>
            <a:fillRect/>
          </a:stretch>
        </p:blipFill>
        <p:spPr>
          <a:xfrm>
            <a:off x="528109" y="5317620"/>
            <a:ext cx="1171429" cy="1353047"/>
          </a:xfrm>
          <a:prstGeom prst="rect">
            <a:avLst/>
          </a:prstGeom>
        </p:spPr>
      </p:pic>
      <p:sp>
        <p:nvSpPr>
          <p:cNvPr id="15" name="矩形 14"/>
          <p:cNvSpPr/>
          <p:nvPr/>
        </p:nvSpPr>
        <p:spPr>
          <a:xfrm>
            <a:off x="1799209" y="5332423"/>
            <a:ext cx="2908461" cy="1323439"/>
          </a:xfrm>
          <a:prstGeom prst="rect">
            <a:avLst/>
          </a:prstGeom>
        </p:spPr>
        <p:txBody>
          <a:bodyPr wrap="square">
            <a:spAutoFit/>
          </a:bodyPr>
          <a:lstStyle/>
          <a:p>
            <a:pPr algn="just"/>
            <a:r>
              <a:rPr lang="en-US" altLang="zh-CN" sz="1600" dirty="0">
                <a:latin typeface="华文楷体" panose="02010600040101010101" pitchFamily="2" charset="-122"/>
                <a:ea typeface="华文楷体" panose="02010600040101010101" pitchFamily="2" charset="-122"/>
              </a:rPr>
              <a:t>Gregory D. </a:t>
            </a:r>
            <a:r>
              <a:rPr lang="en-US" altLang="zh-CN" sz="1600" dirty="0" err="1">
                <a:latin typeface="华文楷体" panose="02010600040101010101" pitchFamily="2" charset="-122"/>
                <a:ea typeface="华文楷体" panose="02010600040101010101" pitchFamily="2" charset="-122"/>
              </a:rPr>
              <a:t>Abowd</a:t>
            </a:r>
            <a:r>
              <a:rPr lang="zh-CN" altLang="en-US" sz="1600" dirty="0">
                <a:latin typeface="华文楷体" panose="02010600040101010101" pitchFamily="2" charset="-122"/>
                <a:ea typeface="华文楷体" panose="02010600040101010101" pitchFamily="2" charset="-122"/>
              </a:rPr>
              <a:t>教授，主要研究方向：人机交互和移动安全。</a:t>
            </a:r>
            <a:r>
              <a:rPr lang="zh-CN" altLang="en-US" sz="1600" b="1" dirty="0">
                <a:latin typeface="华文楷体" panose="02010600040101010101" pitchFamily="2" charset="-122"/>
                <a:ea typeface="华文楷体" panose="02010600040101010101" pitchFamily="2" charset="-122"/>
              </a:rPr>
              <a:t>论文累计引用次数</a:t>
            </a:r>
            <a:r>
              <a:rPr lang="en-US" altLang="zh-CN" sz="1600" b="1" dirty="0">
                <a:latin typeface="华文楷体" panose="02010600040101010101" pitchFamily="2" charset="-122"/>
                <a:ea typeface="华文楷体" panose="02010600040101010101" pitchFamily="2" charset="-122"/>
              </a:rPr>
              <a:t>39020</a:t>
            </a:r>
            <a:r>
              <a:rPr lang="zh-CN" altLang="en-US" sz="1600" b="1" dirty="0">
                <a:latin typeface="华文楷体" panose="02010600040101010101" pitchFamily="2" charset="-122"/>
                <a:ea typeface="华文楷体" panose="02010600040101010101" pitchFamily="2" charset="-122"/>
              </a:rPr>
              <a:t>次，</a:t>
            </a:r>
            <a:r>
              <a:rPr lang="en-US" altLang="zh-CN" sz="1600" b="1" dirty="0">
                <a:latin typeface="华文楷体" panose="02010600040101010101" pitchFamily="2" charset="-122"/>
                <a:ea typeface="华文楷体" panose="02010600040101010101" pitchFamily="2" charset="-122"/>
              </a:rPr>
              <a:t>H</a:t>
            </a:r>
            <a:r>
              <a:rPr lang="zh-CN" altLang="en-US" sz="1600" b="1" dirty="0">
                <a:latin typeface="华文楷体" panose="02010600040101010101" pitchFamily="2" charset="-122"/>
                <a:ea typeface="华文楷体" panose="02010600040101010101" pitchFamily="2" charset="-122"/>
              </a:rPr>
              <a:t>影响因子</a:t>
            </a:r>
            <a:r>
              <a:rPr lang="en-US" altLang="zh-CN" sz="1600" b="1" dirty="0">
                <a:latin typeface="华文楷体" panose="02010600040101010101" pitchFamily="2" charset="-122"/>
                <a:ea typeface="华文楷体" panose="02010600040101010101" pitchFamily="2" charset="-122"/>
              </a:rPr>
              <a:t>71</a:t>
            </a:r>
            <a:r>
              <a:rPr lang="zh-CN" altLang="en-US" sz="1600" b="1"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单篇最高引用</a:t>
            </a:r>
            <a:r>
              <a:rPr lang="en-US" altLang="zh-CN" sz="1600" dirty="0">
                <a:latin typeface="华文楷体" panose="02010600040101010101" pitchFamily="2" charset="-122"/>
                <a:ea typeface="华文楷体" panose="02010600040101010101" pitchFamily="2" charset="-122"/>
              </a:rPr>
              <a:t>5572</a:t>
            </a:r>
            <a:r>
              <a:rPr lang="zh-CN" altLang="en-US" sz="1600" dirty="0">
                <a:latin typeface="华文楷体" panose="02010600040101010101" pitchFamily="2" charset="-122"/>
                <a:ea typeface="华文楷体" panose="02010600040101010101" pitchFamily="2" charset="-122"/>
              </a:rPr>
              <a:t>次。</a:t>
            </a:r>
          </a:p>
        </p:txBody>
      </p:sp>
      <p:sp>
        <p:nvSpPr>
          <p:cNvPr id="17" name="标题 1"/>
          <p:cNvSpPr txBox="1"/>
          <p:nvPr/>
        </p:nvSpPr>
        <p:spPr>
          <a:xfrm>
            <a:off x="307975" y="146199"/>
            <a:ext cx="8229600"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国际知名网络安全研究机构</a:t>
            </a:r>
          </a:p>
        </p:txBody>
      </p:sp>
    </p:spTree>
  </p:cSld>
  <p:clrMapOvr>
    <a:masterClrMapping/>
  </p:clrMapOvr>
  <mc:AlternateContent xmlns:mc="http://schemas.openxmlformats.org/markup-compatibility/2006" xmlns:p14="http://schemas.microsoft.com/office/powerpoint/2010/main">
    <mc:Choice Requires="p14">
      <p:transition p14:dur="250" advTm="30694">
        <p:fade/>
      </p:transition>
    </mc:Choice>
    <mc:Fallback xmlns="">
      <p:transition advTm="30694">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0560" y="1609906"/>
            <a:ext cx="4028706" cy="1814830"/>
          </a:xfrm>
          <a:prstGeom prst="rect">
            <a:avLst/>
          </a:prstGeom>
        </p:spPr>
        <p:txBody>
          <a:bodyPr wrap="square">
            <a:spAutoFit/>
          </a:bodyPr>
          <a:lstStyle/>
          <a:p>
            <a:pPr algn="just"/>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马里兰大学网络安全</a:t>
            </a: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中心于</a:t>
            </a:r>
            <a:r>
              <a:rPr lang="en-US" altLang="zh-CN" sz="1600" dirty="0">
                <a:latin typeface="华文楷体" panose="02010600040101010101" pitchFamily="2" charset="-122"/>
                <a:ea typeface="华文楷体" panose="02010600040101010101" pitchFamily="2" charset="-122"/>
              </a:rPr>
              <a:t>2010</a:t>
            </a:r>
            <a:r>
              <a:rPr lang="zh-CN" altLang="en-US" sz="1600" dirty="0">
                <a:latin typeface="华文楷体" panose="02010600040101010101" pitchFamily="2" charset="-122"/>
                <a:ea typeface="华文楷体" panose="02010600040101010101" pitchFamily="2" charset="-122"/>
              </a:rPr>
              <a:t>年成立，拥有全</a:t>
            </a: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有全职和兼职教师共计</a:t>
            </a:r>
            <a:r>
              <a:rPr lang="en-US" altLang="zh-CN" sz="1600" dirty="0">
                <a:latin typeface="华文楷体" panose="02010600040101010101" pitchFamily="2" charset="-122"/>
                <a:ea typeface="华文楷体" panose="02010600040101010101" pitchFamily="2" charset="-122"/>
              </a:rPr>
              <a:t>40</a:t>
            </a:r>
            <a:r>
              <a:rPr lang="zh-CN" altLang="en-US" sz="1600" dirty="0">
                <a:latin typeface="华文楷体" panose="02010600040101010101" pitchFamily="2" charset="-122"/>
                <a:ea typeface="华文楷体" panose="02010600040101010101" pitchFamily="2" charset="-122"/>
              </a:rPr>
              <a:t>名。仅</a:t>
            </a:r>
            <a:r>
              <a:rPr lang="en-US" altLang="zh-CN" sz="1600" b="1" dirty="0">
                <a:latin typeface="华文楷体" panose="02010600040101010101" pitchFamily="2" charset="-122"/>
                <a:ea typeface="华文楷体" panose="02010600040101010101" pitchFamily="2" charset="-122"/>
              </a:rPr>
              <a:t>2016</a:t>
            </a:r>
            <a:r>
              <a:rPr lang="zh-CN" altLang="en-US" sz="1600" b="1" dirty="0">
                <a:latin typeface="华文楷体" panose="02010600040101010101" pitchFamily="2" charset="-122"/>
                <a:ea typeface="华文楷体" panose="02010600040101010101" pitchFamily="2" charset="-122"/>
              </a:rPr>
              <a:t>年，在计算机安全领域顶级会议</a:t>
            </a:r>
            <a:r>
              <a:rPr lang="en-US" altLang="zh-CN" sz="1600" b="1" dirty="0">
                <a:latin typeface="华文楷体" panose="02010600040101010101" pitchFamily="2" charset="-122"/>
                <a:ea typeface="华文楷体" panose="02010600040101010101" pitchFamily="2" charset="-122"/>
              </a:rPr>
              <a:t>CCS</a:t>
            </a:r>
            <a:r>
              <a:rPr lang="zh-CN" altLang="en-US" sz="1600" b="1" dirty="0">
                <a:latin typeface="华文楷体" panose="02010600040101010101" pitchFamily="2" charset="-122"/>
                <a:ea typeface="华文楷体" panose="02010600040101010101" pitchFamily="2" charset="-122"/>
              </a:rPr>
              <a:t>被录取</a:t>
            </a:r>
            <a:r>
              <a:rPr lang="en-US" altLang="zh-CN" sz="1600" b="1" dirty="0">
                <a:latin typeface="华文楷体" panose="02010600040101010101" pitchFamily="2" charset="-122"/>
                <a:ea typeface="华文楷体" panose="02010600040101010101" pitchFamily="2" charset="-122"/>
              </a:rPr>
              <a:t>9</a:t>
            </a:r>
            <a:r>
              <a:rPr lang="zh-CN" altLang="en-US" sz="1600" b="1" dirty="0">
                <a:latin typeface="华文楷体" panose="02010600040101010101" pitchFamily="2" charset="-122"/>
                <a:ea typeface="华文楷体" panose="02010600040101010101" pitchFamily="2" charset="-122"/>
              </a:rPr>
              <a:t>篇论文。</a:t>
            </a:r>
            <a:r>
              <a:rPr lang="zh-CN" altLang="en-US" sz="1600" dirty="0">
                <a:latin typeface="华文楷体" panose="02010600040101010101" pitchFamily="2" charset="-122"/>
                <a:ea typeface="华文楷体" panose="02010600040101010101" pitchFamily="2" charset="-122"/>
              </a:rPr>
              <a:t>中心研究方向密码学，软件代码安全，系统安全，网络安全，网络空间行为安全，网络金融安全。</a:t>
            </a:r>
          </a:p>
        </p:txBody>
      </p:sp>
      <p:sp>
        <p:nvSpPr>
          <p:cNvPr id="3" name="矩形 2"/>
          <p:cNvSpPr/>
          <p:nvPr/>
        </p:nvSpPr>
        <p:spPr>
          <a:xfrm>
            <a:off x="430560" y="1024806"/>
            <a:ext cx="3916457" cy="461665"/>
          </a:xfrm>
          <a:prstGeom prst="rect">
            <a:avLst/>
          </a:prstGeom>
          <a:solidFill>
            <a:schemeClr val="bg1">
              <a:lumMod val="85000"/>
            </a:schemeClr>
          </a:solidFill>
        </p:spPr>
        <p:txBody>
          <a:bodyPr wrap="none">
            <a:spAutoFit/>
          </a:bodyPr>
          <a:lstStyle/>
          <a:p>
            <a:pPr marL="342900" indent="-342900">
              <a:buFont typeface="Wingdings" panose="05000000000000000000" pitchFamily="2" charset="2"/>
              <a:buChar char="n"/>
            </a:pPr>
            <a:r>
              <a:rPr lang="zh-CN" altLang="en-US" sz="2400" b="1" dirty="0">
                <a:latin typeface="华文楷体" panose="02010600040101010101" pitchFamily="2" charset="-122"/>
                <a:ea typeface="华文楷体" panose="02010600040101010101" pitchFamily="2" charset="-122"/>
              </a:rPr>
              <a:t>马里兰大学网络安全中心</a:t>
            </a:r>
          </a:p>
        </p:txBody>
      </p:sp>
      <p:sp>
        <p:nvSpPr>
          <p:cNvPr id="16" name="AutoShape 8" descr="http://cylab.cmu.edu/images/news/Social-Nato-HQ.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a:stretch>
            <a:fillRect/>
          </a:stretch>
        </p:blipFill>
        <p:spPr>
          <a:xfrm>
            <a:off x="460375" y="1643543"/>
            <a:ext cx="1343373" cy="700876"/>
          </a:xfrm>
          <a:prstGeom prst="rect">
            <a:avLst/>
          </a:prstGeom>
        </p:spPr>
      </p:pic>
      <p:pic>
        <p:nvPicPr>
          <p:cNvPr id="4" name="图片 3"/>
          <p:cNvPicPr>
            <a:picLocks noChangeAspect="1"/>
          </p:cNvPicPr>
          <p:nvPr/>
        </p:nvPicPr>
        <p:blipFill>
          <a:blip r:embed="rId4"/>
          <a:stretch>
            <a:fillRect/>
          </a:stretch>
        </p:blipFill>
        <p:spPr>
          <a:xfrm>
            <a:off x="460375" y="3723338"/>
            <a:ext cx="1343373" cy="1536567"/>
          </a:xfrm>
          <a:prstGeom prst="rect">
            <a:avLst/>
          </a:prstGeom>
        </p:spPr>
      </p:pic>
      <p:sp>
        <p:nvSpPr>
          <p:cNvPr id="9" name="矩形 8"/>
          <p:cNvSpPr/>
          <p:nvPr/>
        </p:nvSpPr>
        <p:spPr>
          <a:xfrm>
            <a:off x="1803748" y="3609624"/>
            <a:ext cx="2884161" cy="1815882"/>
          </a:xfrm>
          <a:prstGeom prst="rect">
            <a:avLst/>
          </a:prstGeom>
        </p:spPr>
        <p:txBody>
          <a:bodyPr wrap="square">
            <a:spAutoFit/>
          </a:bodyPr>
          <a:lstStyle/>
          <a:p>
            <a:pPr algn="just"/>
            <a:r>
              <a:rPr lang="en-US" altLang="zh-CN" sz="1600" dirty="0">
                <a:latin typeface="华文楷体" panose="02010600040101010101" pitchFamily="2" charset="-122"/>
                <a:ea typeface="华文楷体" panose="02010600040101010101" pitchFamily="2" charset="-122"/>
              </a:rPr>
              <a:t>K</a:t>
            </a:r>
            <a:r>
              <a:rPr lang="en-GB" altLang="zh-CN" sz="1600" dirty="0" err="1">
                <a:latin typeface="华文楷体" panose="02010600040101010101" pitchFamily="2" charset="-122"/>
                <a:ea typeface="华文楷体" panose="02010600040101010101" pitchFamily="2" charset="-122"/>
              </a:rPr>
              <a:t>eith</a:t>
            </a:r>
            <a:r>
              <a:rPr lang="en-GB" altLang="zh-CN" sz="1600" dirty="0">
                <a:latin typeface="华文楷体" panose="02010600040101010101" pitchFamily="2" charset="-122"/>
                <a:ea typeface="华文楷体" panose="02010600040101010101" pitchFamily="2" charset="-122"/>
              </a:rPr>
              <a:t> </a:t>
            </a:r>
            <a:r>
              <a:rPr lang="en-GB" altLang="zh-CN" sz="1600" dirty="0" err="1">
                <a:latin typeface="华文楷体" panose="02010600040101010101" pitchFamily="2" charset="-122"/>
                <a:ea typeface="华文楷体" panose="02010600040101010101" pitchFamily="2" charset="-122"/>
              </a:rPr>
              <a:t>Marzullo</a:t>
            </a:r>
            <a:r>
              <a:rPr lang="zh-CN" altLang="en-US" sz="1600" dirty="0">
                <a:latin typeface="华文楷体" panose="02010600040101010101" pitchFamily="2" charset="-122"/>
                <a:ea typeface="华文楷体" panose="02010600040101010101" pitchFamily="2" charset="-122"/>
              </a:rPr>
              <a:t>教授，马里兰大学信息学院院长，</a:t>
            </a:r>
            <a:r>
              <a:rPr lang="en-US" altLang="zh-CN" sz="1600" dirty="0">
                <a:latin typeface="华文楷体" panose="02010600040101010101" pitchFamily="2" charset="-122"/>
                <a:ea typeface="华文楷体" panose="02010600040101010101" pitchFamily="2" charset="-122"/>
              </a:rPr>
              <a:t> </a:t>
            </a:r>
            <a:r>
              <a:rPr lang="en-US" altLang="zh-CN" sz="1600" b="1" dirty="0">
                <a:latin typeface="华文楷体" panose="02010600040101010101" pitchFamily="2" charset="-122"/>
                <a:ea typeface="华文楷体" panose="02010600040101010101" pitchFamily="2" charset="-122"/>
              </a:rPr>
              <a:t>ACM Fellow</a:t>
            </a:r>
            <a:r>
              <a:rPr lang="zh-CN" altLang="en-US" sz="1600" dirty="0">
                <a:latin typeface="华文楷体" panose="02010600040101010101" pitchFamily="2" charset="-122"/>
                <a:ea typeface="华文楷体" panose="02010600040101010101" pitchFamily="2" charset="-122"/>
              </a:rPr>
              <a:t>。曾在计算机和信息科学与工程（</a:t>
            </a:r>
            <a:r>
              <a:rPr lang="en-US" altLang="zh-CN" sz="1600" dirty="0">
                <a:latin typeface="华文楷体" panose="02010600040101010101" pitchFamily="2" charset="-122"/>
                <a:ea typeface="华文楷体" panose="02010600040101010101" pitchFamily="2" charset="-122"/>
              </a:rPr>
              <a:t>CISE</a:t>
            </a:r>
            <a:r>
              <a:rPr lang="zh-CN" altLang="en-US" sz="1600" dirty="0">
                <a:latin typeface="华文楷体" panose="02010600040101010101" pitchFamily="2" charset="-122"/>
                <a:ea typeface="华文楷体" panose="02010600040101010101" pitchFamily="2" charset="-122"/>
              </a:rPr>
              <a:t>）理事会担任计算机和网络系统（</a:t>
            </a:r>
            <a:r>
              <a:rPr lang="en-US" altLang="zh-CN" sz="1600" dirty="0">
                <a:latin typeface="华文楷体" panose="02010600040101010101" pitchFamily="2" charset="-122"/>
                <a:ea typeface="华文楷体" panose="02010600040101010101" pitchFamily="2" charset="-122"/>
              </a:rPr>
              <a:t>CNS</a:t>
            </a:r>
            <a:r>
              <a:rPr lang="zh-CN" altLang="en-US" sz="1600" dirty="0">
                <a:latin typeface="华文楷体" panose="02010600040101010101" pitchFamily="2" charset="-122"/>
                <a:ea typeface="华文楷体" panose="02010600040101010101" pitchFamily="2" charset="-122"/>
              </a:rPr>
              <a:t>）部门的司长。他还担任过</a:t>
            </a:r>
            <a:r>
              <a:rPr lang="en-US" altLang="zh-CN" sz="1600" dirty="0">
                <a:latin typeface="华文楷体" panose="02010600040101010101" pitchFamily="2" charset="-122"/>
                <a:ea typeface="华文楷体" panose="02010600040101010101" pitchFamily="2" charset="-122"/>
              </a:rPr>
              <a:t>NITRD</a:t>
            </a:r>
            <a:r>
              <a:rPr lang="zh-CN" altLang="en-US" sz="1600" dirty="0">
                <a:latin typeface="华文楷体" panose="02010600040101010101" pitchFamily="2" charset="-122"/>
                <a:ea typeface="华文楷体" panose="02010600040101010101" pitchFamily="2" charset="-122"/>
              </a:rPr>
              <a:t>网络安全和联席主席网络物理系统的研发</a:t>
            </a:r>
          </a:p>
        </p:txBody>
      </p:sp>
      <p:pic>
        <p:nvPicPr>
          <p:cNvPr id="6" name="图片 5"/>
          <p:cNvPicPr>
            <a:picLocks noChangeAspect="1"/>
          </p:cNvPicPr>
          <p:nvPr/>
        </p:nvPicPr>
        <p:blipFill>
          <a:blip r:embed="rId5"/>
          <a:stretch>
            <a:fillRect/>
          </a:stretch>
        </p:blipFill>
        <p:spPr>
          <a:xfrm>
            <a:off x="4906048" y="1227209"/>
            <a:ext cx="1124728" cy="1323795"/>
          </a:xfrm>
          <a:prstGeom prst="rect">
            <a:avLst/>
          </a:prstGeom>
        </p:spPr>
      </p:pic>
      <p:sp>
        <p:nvSpPr>
          <p:cNvPr id="10" name="矩形 9"/>
          <p:cNvSpPr/>
          <p:nvPr/>
        </p:nvSpPr>
        <p:spPr>
          <a:xfrm>
            <a:off x="6190168" y="1255638"/>
            <a:ext cx="2908461" cy="1323439"/>
          </a:xfrm>
          <a:prstGeom prst="rect">
            <a:avLst/>
          </a:prstGeom>
        </p:spPr>
        <p:txBody>
          <a:bodyPr wrap="square">
            <a:spAutoFit/>
          </a:bodyPr>
          <a:lstStyle/>
          <a:p>
            <a:pPr algn="just"/>
            <a:r>
              <a:rPr lang="en-US" altLang="zh-CN" sz="1600" dirty="0">
                <a:latin typeface="华文楷体" panose="02010600040101010101" pitchFamily="2" charset="-122"/>
                <a:ea typeface="华文楷体" panose="02010600040101010101" pitchFamily="2" charset="-122"/>
              </a:rPr>
              <a:t>Jonathan Katz</a:t>
            </a:r>
            <a:r>
              <a:rPr lang="zh-CN" altLang="en-US" sz="1600" dirty="0">
                <a:latin typeface="华文楷体" panose="02010600040101010101" pitchFamily="2" charset="-122"/>
                <a:ea typeface="华文楷体" panose="02010600040101010101" pitchFamily="2" charset="-122"/>
              </a:rPr>
              <a:t>教授，主要研究方向：</a:t>
            </a:r>
            <a:r>
              <a:rPr lang="zh-CN" altLang="en-US" sz="1600" b="1" dirty="0">
                <a:latin typeface="华文楷体" panose="02010600040101010101" pitchFamily="2" charset="-122"/>
                <a:ea typeface="华文楷体" panose="02010600040101010101" pitchFamily="2" charset="-122"/>
              </a:rPr>
              <a:t>网络空间安全、计算机安全理论</a:t>
            </a:r>
            <a:r>
              <a:rPr lang="zh-CN" altLang="en-US" sz="1600" dirty="0">
                <a:latin typeface="华文楷体" panose="02010600040101010101" pitchFamily="2" charset="-122"/>
                <a:ea typeface="华文楷体" panose="02010600040101010101" pitchFamily="2" charset="-122"/>
              </a:rPr>
              <a:t>。</a:t>
            </a:r>
            <a:r>
              <a:rPr lang="zh-CN" altLang="en-US" sz="1600" b="1" dirty="0">
                <a:latin typeface="华文楷体" panose="02010600040101010101" pitchFamily="2" charset="-122"/>
                <a:ea typeface="华文楷体" panose="02010600040101010101" pitchFamily="2" charset="-122"/>
              </a:rPr>
              <a:t>论文累计引用次数</a:t>
            </a:r>
            <a:r>
              <a:rPr lang="en-US" altLang="zh-CN" sz="1600" b="1" dirty="0">
                <a:latin typeface="华文楷体" panose="02010600040101010101" pitchFamily="2" charset="-122"/>
                <a:ea typeface="华文楷体" panose="02010600040101010101" pitchFamily="2" charset="-122"/>
              </a:rPr>
              <a:t>16540</a:t>
            </a:r>
            <a:r>
              <a:rPr lang="zh-CN" altLang="en-US" sz="1600" b="1" dirty="0">
                <a:latin typeface="华文楷体" panose="02010600040101010101" pitchFamily="2" charset="-122"/>
                <a:ea typeface="华文楷体" panose="02010600040101010101" pitchFamily="2" charset="-122"/>
              </a:rPr>
              <a:t>次，</a:t>
            </a:r>
            <a:r>
              <a:rPr lang="en-US" altLang="zh-CN" sz="1600" b="1" dirty="0">
                <a:latin typeface="华文楷体" panose="02010600040101010101" pitchFamily="2" charset="-122"/>
                <a:ea typeface="华文楷体" panose="02010600040101010101" pitchFamily="2" charset="-122"/>
              </a:rPr>
              <a:t>H</a:t>
            </a:r>
            <a:r>
              <a:rPr lang="zh-CN" altLang="en-US" sz="1600" b="1" dirty="0">
                <a:latin typeface="华文楷体" panose="02010600040101010101" pitchFamily="2" charset="-122"/>
                <a:ea typeface="华文楷体" panose="02010600040101010101" pitchFamily="2" charset="-122"/>
              </a:rPr>
              <a:t>影响因子</a:t>
            </a:r>
            <a:r>
              <a:rPr lang="en-US" altLang="zh-CN" sz="1600" b="1" dirty="0">
                <a:latin typeface="华文楷体" panose="02010600040101010101" pitchFamily="2" charset="-122"/>
                <a:ea typeface="华文楷体" panose="02010600040101010101" pitchFamily="2" charset="-122"/>
              </a:rPr>
              <a:t>61</a:t>
            </a:r>
            <a:r>
              <a:rPr lang="zh-CN" altLang="en-US" sz="1600" b="1"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单篇最高引用</a:t>
            </a:r>
            <a:r>
              <a:rPr lang="en-US" altLang="zh-CN" sz="1600" dirty="0">
                <a:latin typeface="华文楷体" panose="02010600040101010101" pitchFamily="2" charset="-122"/>
                <a:ea typeface="华文楷体" panose="02010600040101010101" pitchFamily="2" charset="-122"/>
              </a:rPr>
              <a:t>2021</a:t>
            </a:r>
            <a:r>
              <a:rPr lang="zh-CN" altLang="en-US" sz="1600" dirty="0">
                <a:latin typeface="华文楷体" panose="02010600040101010101" pitchFamily="2" charset="-122"/>
                <a:ea typeface="华文楷体" panose="02010600040101010101" pitchFamily="2" charset="-122"/>
              </a:rPr>
              <a:t>次。</a:t>
            </a:r>
            <a:endParaRPr lang="en-US" altLang="zh-CN" sz="16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6"/>
          <a:stretch>
            <a:fillRect/>
          </a:stretch>
        </p:blipFill>
        <p:spPr>
          <a:xfrm>
            <a:off x="4906049" y="4682332"/>
            <a:ext cx="4079908" cy="1063442"/>
          </a:xfrm>
          <a:prstGeom prst="rect">
            <a:avLst/>
          </a:prstGeom>
        </p:spPr>
      </p:pic>
      <p:sp>
        <p:nvSpPr>
          <p:cNvPr id="12" name="矩形 11"/>
          <p:cNvSpPr/>
          <p:nvPr/>
        </p:nvSpPr>
        <p:spPr>
          <a:xfrm>
            <a:off x="4906048" y="5920247"/>
            <a:ext cx="4192097" cy="584775"/>
          </a:xfrm>
          <a:prstGeom prst="rect">
            <a:avLst/>
          </a:prstGeom>
        </p:spPr>
        <p:txBody>
          <a:bodyPr wrap="square">
            <a:spAutoFit/>
          </a:bodyPr>
          <a:lstStyle/>
          <a:p>
            <a:pPr algn="ctr"/>
            <a:r>
              <a:rPr lang="en-US" altLang="zh-CN" sz="1600" dirty="0">
                <a:latin typeface="华文楷体" panose="02010600040101010101" pitchFamily="2" charset="-122"/>
                <a:ea typeface="华文楷体" panose="02010600040101010101" pitchFamily="2" charset="-122"/>
              </a:rPr>
              <a:t>Martin O’Malley</a:t>
            </a:r>
            <a:r>
              <a:rPr lang="zh-CN" altLang="en-US" sz="1600" dirty="0">
                <a:latin typeface="华文楷体" panose="02010600040101010101" pitchFamily="2" charset="-122"/>
                <a:ea typeface="华文楷体" panose="02010600040101010101" pitchFamily="2" charset="-122"/>
              </a:rPr>
              <a:t>教授获得</a:t>
            </a:r>
            <a:r>
              <a:rPr lang="en-US" altLang="zh-CN" sz="1600" dirty="0">
                <a:latin typeface="华文楷体" panose="02010600040101010101" pitchFamily="2" charset="-122"/>
                <a:ea typeface="华文楷体" panose="02010600040101010101" pitchFamily="2" charset="-122"/>
              </a:rPr>
              <a:t>2014</a:t>
            </a:r>
            <a:r>
              <a:rPr lang="zh-CN" altLang="en-US" sz="1600" dirty="0">
                <a:latin typeface="华文楷体" panose="02010600040101010101" pitchFamily="2" charset="-122"/>
                <a:ea typeface="华文楷体" panose="02010600040101010101" pitchFamily="2" charset="-122"/>
              </a:rPr>
              <a:t>年著名杀毒软件迈克菲网络空间领先创新奖</a:t>
            </a:r>
            <a:endParaRPr lang="en-US" altLang="zh-CN" sz="1600" dirty="0">
              <a:latin typeface="华文楷体" panose="02010600040101010101" pitchFamily="2" charset="-122"/>
              <a:ea typeface="华文楷体" panose="02010600040101010101" pitchFamily="2" charset="-122"/>
            </a:endParaRPr>
          </a:p>
        </p:txBody>
      </p:sp>
      <p:pic>
        <p:nvPicPr>
          <p:cNvPr id="13" name="图片 12"/>
          <p:cNvPicPr>
            <a:picLocks noChangeAspect="1"/>
          </p:cNvPicPr>
          <p:nvPr/>
        </p:nvPicPr>
        <p:blipFill>
          <a:blip r:embed="rId7"/>
          <a:stretch>
            <a:fillRect/>
          </a:stretch>
        </p:blipFill>
        <p:spPr>
          <a:xfrm>
            <a:off x="4906048" y="2902589"/>
            <a:ext cx="1125234" cy="1481176"/>
          </a:xfrm>
          <a:prstGeom prst="rect">
            <a:avLst/>
          </a:prstGeom>
        </p:spPr>
      </p:pic>
      <p:sp>
        <p:nvSpPr>
          <p:cNvPr id="14" name="矩形 13"/>
          <p:cNvSpPr/>
          <p:nvPr/>
        </p:nvSpPr>
        <p:spPr>
          <a:xfrm>
            <a:off x="6189684" y="3028268"/>
            <a:ext cx="2908461" cy="1077218"/>
          </a:xfrm>
          <a:prstGeom prst="rect">
            <a:avLst/>
          </a:prstGeom>
        </p:spPr>
        <p:txBody>
          <a:bodyPr wrap="square">
            <a:spAutoFit/>
          </a:bodyPr>
          <a:lstStyle/>
          <a:p>
            <a:pPr algn="just"/>
            <a:r>
              <a:rPr lang="en-US" altLang="zh-CN" sz="1600" dirty="0">
                <a:latin typeface="华文楷体" panose="02010600040101010101" pitchFamily="2" charset="-122"/>
                <a:ea typeface="华文楷体" panose="02010600040101010101" pitchFamily="2" charset="-122"/>
              </a:rPr>
              <a:t>Mohammad </a:t>
            </a:r>
            <a:r>
              <a:rPr lang="en-US" altLang="zh-CN" sz="1600" dirty="0" err="1">
                <a:latin typeface="华文楷体" panose="02010600040101010101" pitchFamily="2" charset="-122"/>
                <a:ea typeface="华文楷体" panose="02010600040101010101" pitchFamily="2" charset="-122"/>
              </a:rPr>
              <a:t>Tehrandpoor</a:t>
            </a:r>
            <a:r>
              <a:rPr lang="zh-CN" altLang="en-US" sz="1600" dirty="0">
                <a:latin typeface="华文楷体" panose="02010600040101010101" pitchFamily="2" charset="-122"/>
                <a:ea typeface="华文楷体" panose="02010600040101010101" pitchFamily="2" charset="-122"/>
              </a:rPr>
              <a:t>教授，联合马里兰大学和佛罗里达大学承担的</a:t>
            </a:r>
            <a:r>
              <a:rPr lang="zh-CN" altLang="en-US" sz="1600" b="1" dirty="0">
                <a:latin typeface="华文楷体" panose="02010600040101010101" pitchFamily="2" charset="-122"/>
                <a:ea typeface="华文楷体" panose="02010600040101010101" pitchFamily="2" charset="-122"/>
              </a:rPr>
              <a:t>计算机硬件安全项目</a:t>
            </a:r>
            <a:r>
              <a:rPr lang="en-US" altLang="zh-CN" sz="1600" dirty="0">
                <a:latin typeface="华文楷体" panose="02010600040101010101" pitchFamily="2" charset="-122"/>
                <a:ea typeface="华文楷体" panose="02010600040101010101" pitchFamily="2" charset="-122"/>
              </a:rPr>
              <a:t>2016</a:t>
            </a:r>
            <a:r>
              <a:rPr lang="zh-CN" altLang="en-US" sz="1600" dirty="0">
                <a:latin typeface="华文楷体" panose="02010600040101010101" pitchFamily="2" charset="-122"/>
                <a:ea typeface="华文楷体" panose="02010600040101010101" pitchFamily="2" charset="-122"/>
              </a:rPr>
              <a:t>年获得 </a:t>
            </a:r>
            <a:r>
              <a:rPr lang="en-US" altLang="zh-CN" sz="1600" b="1" dirty="0">
                <a:latin typeface="华文楷体" panose="02010600040101010101" pitchFamily="2" charset="-122"/>
                <a:ea typeface="华文楷体" panose="02010600040101010101" pitchFamily="2" charset="-122"/>
              </a:rPr>
              <a:t>750</a:t>
            </a:r>
            <a:r>
              <a:rPr lang="zh-CN" altLang="en-US" sz="1600" b="1" dirty="0">
                <a:latin typeface="华文楷体" panose="02010600040101010101" pitchFamily="2" charset="-122"/>
                <a:ea typeface="华文楷体" panose="02010600040101010101" pitchFamily="2" charset="-122"/>
              </a:rPr>
              <a:t>万美元</a:t>
            </a:r>
            <a:r>
              <a:rPr lang="zh-CN" altLang="en-US" sz="1600" dirty="0">
                <a:latin typeface="华文楷体" panose="02010600040101010101" pitchFamily="2" charset="-122"/>
                <a:ea typeface="华文楷体" panose="02010600040101010101" pitchFamily="2" charset="-122"/>
              </a:rPr>
              <a:t>资助。</a:t>
            </a:r>
          </a:p>
        </p:txBody>
      </p:sp>
      <p:sp>
        <p:nvSpPr>
          <p:cNvPr id="11" name="矩形 10"/>
          <p:cNvSpPr/>
          <p:nvPr/>
        </p:nvSpPr>
        <p:spPr>
          <a:xfrm>
            <a:off x="430560" y="5330835"/>
            <a:ext cx="4257349" cy="1077218"/>
          </a:xfrm>
          <a:prstGeom prst="rect">
            <a:avLst/>
          </a:prstGeom>
        </p:spPr>
        <p:txBody>
          <a:bodyPr wrap="square">
            <a:spAutoFit/>
          </a:bodyPr>
          <a:lstStyle/>
          <a:p>
            <a:pPr algn="just"/>
            <a:r>
              <a:rPr lang="zh-CN" altLang="en-US" sz="1600" dirty="0">
                <a:latin typeface="华文楷体" panose="02010600040101010101" pitchFamily="2" charset="-122"/>
                <a:ea typeface="华文楷体" panose="02010600040101010101" pitchFamily="2" charset="-122"/>
              </a:rPr>
              <a:t>高级督导组。 他开发了</a:t>
            </a:r>
            <a:r>
              <a:rPr lang="en-US" altLang="zh-CN" sz="1600" dirty="0">
                <a:latin typeface="华文楷体" panose="02010600040101010101" pitchFamily="2" charset="-122"/>
                <a:ea typeface="华文楷体" panose="02010600040101010101" pitchFamily="2" charset="-122"/>
              </a:rPr>
              <a:t>Xerox</a:t>
            </a:r>
            <a:r>
              <a:rPr lang="zh-CN" altLang="en-US" sz="1600" dirty="0">
                <a:latin typeface="华文楷体" panose="02010600040101010101" pitchFamily="2" charset="-122"/>
                <a:ea typeface="华文楷体" panose="02010600040101010101" pitchFamily="2" charset="-122"/>
              </a:rPr>
              <a:t>研究互联网时钟同步协议，第一个实用的容错协议，保持广泛分布的时钟彼此同步。他的研究兴趣在</a:t>
            </a:r>
            <a:r>
              <a:rPr lang="zh-CN" altLang="en-US" sz="1600" b="1" dirty="0">
                <a:latin typeface="华文楷体" panose="02010600040101010101" pitchFamily="2" charset="-122"/>
                <a:ea typeface="华文楷体" panose="02010600040101010101" pitchFamily="2" charset="-122"/>
              </a:rPr>
              <a:t>分布式计算，容错计算，网络安全和隐私</a:t>
            </a:r>
            <a:r>
              <a:rPr lang="zh-CN" altLang="en-US" sz="1600" dirty="0">
                <a:latin typeface="华文楷体" panose="02010600040101010101" pitchFamily="2" charset="-122"/>
                <a:ea typeface="华文楷体" panose="02010600040101010101" pitchFamily="2" charset="-122"/>
              </a:rPr>
              <a:t>。</a:t>
            </a:r>
            <a:endParaRPr lang="zh-CN" altLang="en-US" sz="1600" dirty="0"/>
          </a:p>
        </p:txBody>
      </p:sp>
      <p:sp>
        <p:nvSpPr>
          <p:cNvPr id="20" name="标题 1"/>
          <p:cNvSpPr txBox="1"/>
          <p:nvPr/>
        </p:nvSpPr>
        <p:spPr>
          <a:xfrm>
            <a:off x="307975" y="145840"/>
            <a:ext cx="8229600"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国际知名网络安全研究机构</a:t>
            </a:r>
          </a:p>
        </p:txBody>
      </p:sp>
    </p:spTree>
  </p:cSld>
  <p:clrMapOvr>
    <a:masterClrMapping/>
  </p:clrMapOvr>
  <mc:AlternateContent xmlns:mc="http://schemas.openxmlformats.org/markup-compatibility/2006" xmlns:p14="http://schemas.microsoft.com/office/powerpoint/2010/main">
    <mc:Choice Requires="p14">
      <p:transition p14:dur="250" advTm="28873">
        <p:fade/>
      </p:transition>
    </mc:Choice>
    <mc:Fallback xmlns="">
      <p:transition advTm="28873">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4440"/>
            <a:ext cx="9144000" cy="1099645"/>
          </a:xfrm>
          <a:prstGeom prst="rect">
            <a:avLst/>
          </a:prstGeom>
          <a:gradFill flip="none" rotWithShape="1">
            <a:gsLst>
              <a:gs pos="0">
                <a:srgbClr val="0070C0"/>
              </a:gs>
              <a:gs pos="100000">
                <a:srgbClr val="00206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4"/>
          <p:cNvSpPr/>
          <p:nvPr/>
        </p:nvSpPr>
        <p:spPr>
          <a:xfrm>
            <a:off x="218440" y="1344930"/>
            <a:ext cx="8706485" cy="1697990"/>
          </a:xfrm>
          <a:prstGeom prst="roundRect">
            <a:avLst>
              <a:gd name="adj" fmla="val 4121"/>
            </a:avLst>
          </a:prstGeom>
          <a:solidFill>
            <a:schemeClr val="bg1"/>
          </a:solidFill>
          <a:ln w="6350">
            <a:solidFill>
              <a:srgbClr val="0070C0"/>
            </a:solidFill>
            <a:prstDash val="sysDot"/>
          </a:ln>
          <a:effectLst>
            <a:outerShdw blurRad="50800" dist="38100" dir="2700000" algn="tl" rotWithShape="0">
              <a:prstClr val="black">
                <a:alpha val="12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p>
        </p:txBody>
      </p:sp>
      <p:sp>
        <p:nvSpPr>
          <p:cNvPr id="7" name="文本框 6"/>
          <p:cNvSpPr txBox="1"/>
          <p:nvPr/>
        </p:nvSpPr>
        <p:spPr>
          <a:xfrm>
            <a:off x="228838" y="1344910"/>
            <a:ext cx="8706564" cy="1337945"/>
          </a:xfrm>
          <a:prstGeom prst="rect">
            <a:avLst/>
          </a:prstGeom>
          <a:noFill/>
        </p:spPr>
        <p:txBody>
          <a:bodyPr wrap="square">
            <a:spAutoFit/>
          </a:bodyPr>
          <a:lstStyle/>
          <a:p>
            <a:pPr marL="257175" indent="-257175">
              <a:lnSpc>
                <a:spcPct val="150000"/>
              </a:lnSpc>
              <a:buFont typeface="Wingdings" panose="05000000000000000000" pitchFamily="2" charset="2"/>
              <a:buChar char="Ø"/>
            </a:pPr>
            <a:r>
              <a:rPr lang="zh-CN" altLang="en-US" b="1" dirty="0">
                <a:solidFill>
                  <a:srgbClr val="000066"/>
                </a:solidFill>
                <a:latin typeface="微软雅黑" panose="020B0503020204020204" charset="-122"/>
                <a:ea typeface="微软雅黑" panose="020B0503020204020204" charset="-122"/>
              </a:rPr>
              <a:t>网络空间已成为与陆海空天并列的第五疆域，</a:t>
            </a:r>
            <a:r>
              <a:rPr lang="zh-CN" altLang="en-US" b="1" dirty="0">
                <a:solidFill>
                  <a:srgbClr val="C00000"/>
                </a:solidFill>
                <a:latin typeface="微软雅黑" panose="020B0503020204020204" charset="-122"/>
                <a:ea typeface="微软雅黑" panose="020B0503020204020204" charset="-122"/>
              </a:rPr>
              <a:t>网络安全是国家安全的重要组成部分</a:t>
            </a:r>
          </a:p>
          <a:p>
            <a:pPr marL="257175" indent="-257175">
              <a:lnSpc>
                <a:spcPct val="150000"/>
              </a:lnSpc>
              <a:buFont typeface="Wingdings" panose="05000000000000000000" pitchFamily="2" charset="2"/>
              <a:buChar char="Ø"/>
            </a:pPr>
            <a:r>
              <a:rPr lang="zh-CN" altLang="en-US" b="1" dirty="0">
                <a:solidFill>
                  <a:srgbClr val="000066"/>
                </a:solidFill>
                <a:latin typeface="微软雅黑" panose="020B0503020204020204" charset="-122"/>
                <a:ea typeface="微软雅黑" panose="020B0503020204020204" charset="-122"/>
              </a:rPr>
              <a:t>网络空间竞争日益激烈，</a:t>
            </a:r>
            <a:r>
              <a:rPr lang="zh-CN" altLang="en-US" b="1" dirty="0">
                <a:solidFill>
                  <a:srgbClr val="C00000"/>
                </a:solidFill>
                <a:latin typeface="微软雅黑" panose="020B0503020204020204" charset="-122"/>
                <a:ea typeface="微软雅黑" panose="020B0503020204020204" charset="-122"/>
              </a:rPr>
              <a:t>互联网已成为国家政治、军事和经济利益角逐的主战场</a:t>
            </a:r>
          </a:p>
          <a:p>
            <a:pPr marL="257175" indent="-257175">
              <a:lnSpc>
                <a:spcPct val="150000"/>
              </a:lnSpc>
              <a:buFont typeface="Wingdings" panose="05000000000000000000" pitchFamily="2" charset="2"/>
              <a:buChar char="Ø"/>
            </a:pPr>
            <a:r>
              <a:rPr lang="zh-CN" altLang="en-US" b="1" dirty="0">
                <a:solidFill>
                  <a:srgbClr val="000066"/>
                </a:solidFill>
                <a:latin typeface="微软雅黑" panose="020B0503020204020204" charset="-122"/>
                <a:ea typeface="微软雅黑" panose="020B0503020204020204" charset="-122"/>
              </a:rPr>
              <a:t>网络战、舆论战、情报战不断升级，</a:t>
            </a:r>
            <a:r>
              <a:rPr lang="zh-CN" altLang="en-US" b="1" dirty="0">
                <a:solidFill>
                  <a:srgbClr val="C00000"/>
                </a:solidFill>
                <a:latin typeface="微软雅黑" panose="020B0503020204020204" charset="-122"/>
                <a:ea typeface="微软雅黑" panose="020B0503020204020204" charset="-122"/>
              </a:rPr>
              <a:t>背后是网络空间主权的争夺、核心技术的竞争</a:t>
            </a:r>
          </a:p>
        </p:txBody>
      </p:sp>
      <p:sp>
        <p:nvSpPr>
          <p:cNvPr id="6" name="任意多边形: 形状 5"/>
          <p:cNvSpPr/>
          <p:nvPr/>
        </p:nvSpPr>
        <p:spPr>
          <a:xfrm>
            <a:off x="480848" y="2182609"/>
            <a:ext cx="8213835" cy="0"/>
          </a:xfrm>
          <a:custGeom>
            <a:avLst/>
            <a:gdLst>
              <a:gd name="connsiteX0" fmla="*/ 0 w 8213835"/>
              <a:gd name="connsiteY0" fmla="*/ 0 h 0"/>
              <a:gd name="connsiteX1" fmla="*/ 8213835 w 8213835"/>
              <a:gd name="connsiteY1" fmla="*/ 0 h 0"/>
            </a:gdLst>
            <a:ahLst/>
            <a:cxnLst>
              <a:cxn ang="0">
                <a:pos x="connsiteX0" y="connsiteY0"/>
              </a:cxn>
              <a:cxn ang="0">
                <a:pos x="connsiteX1" y="connsiteY1"/>
              </a:cxn>
            </a:cxnLst>
            <a:rect l="l" t="t" r="r" b="b"/>
            <a:pathLst>
              <a:path w="8213835">
                <a:moveTo>
                  <a:pt x="0" y="0"/>
                </a:moveTo>
                <a:lnTo>
                  <a:pt x="8213835" y="0"/>
                </a:lnTo>
              </a:path>
            </a:pathLst>
          </a:cu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480848" y="2587647"/>
            <a:ext cx="8213835" cy="0"/>
          </a:xfrm>
          <a:custGeom>
            <a:avLst/>
            <a:gdLst>
              <a:gd name="connsiteX0" fmla="*/ 0 w 8213835"/>
              <a:gd name="connsiteY0" fmla="*/ 0 h 0"/>
              <a:gd name="connsiteX1" fmla="*/ 8213835 w 8213835"/>
              <a:gd name="connsiteY1" fmla="*/ 0 h 0"/>
            </a:gdLst>
            <a:ahLst/>
            <a:cxnLst>
              <a:cxn ang="0">
                <a:pos x="connsiteX0" y="connsiteY0"/>
              </a:cxn>
              <a:cxn ang="0">
                <a:pos x="connsiteX1" y="connsiteY1"/>
              </a:cxn>
            </a:cxnLst>
            <a:rect l="l" t="t" r="r" b="b"/>
            <a:pathLst>
              <a:path w="8213835">
                <a:moveTo>
                  <a:pt x="0" y="0"/>
                </a:moveTo>
                <a:lnTo>
                  <a:pt x="8213835" y="0"/>
                </a:lnTo>
              </a:path>
            </a:pathLst>
          </a:cu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2898" y="3419175"/>
            <a:ext cx="3422421" cy="1872251"/>
          </a:xfrm>
          <a:prstGeom prst="rect">
            <a:avLst/>
          </a:prstGeom>
          <a:solidFill>
            <a:srgbClr val="C00000"/>
          </a:solidFill>
          <a:ln w="9525">
            <a:noFill/>
            <a:prstDash val="dashDot"/>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7" name="矩形 16"/>
          <p:cNvSpPr/>
          <p:nvPr/>
        </p:nvSpPr>
        <p:spPr>
          <a:xfrm>
            <a:off x="3770684" y="3419175"/>
            <a:ext cx="2313941" cy="1872251"/>
          </a:xfrm>
          <a:prstGeom prst="rect">
            <a:avLst/>
          </a:prstGeom>
          <a:solidFill>
            <a:srgbClr val="C00000"/>
          </a:solidFill>
          <a:ln w="9525">
            <a:noFill/>
            <a:prstDash val="dashDot"/>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dirty="0">
              <a:sym typeface="+mn-ea"/>
            </a:endParaRPr>
          </a:p>
        </p:txBody>
      </p:sp>
      <p:sp>
        <p:nvSpPr>
          <p:cNvPr id="18" name="矩形 17"/>
          <p:cNvSpPr/>
          <p:nvPr/>
        </p:nvSpPr>
        <p:spPr>
          <a:xfrm>
            <a:off x="6245882" y="3419175"/>
            <a:ext cx="2651420" cy="1872251"/>
          </a:xfrm>
          <a:prstGeom prst="rect">
            <a:avLst/>
          </a:prstGeom>
          <a:solidFill>
            <a:srgbClr val="C00000"/>
          </a:solidFill>
          <a:ln w="9525">
            <a:noFill/>
            <a:prstDash val="dashDot"/>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dirty="0">
              <a:sym typeface="+mn-ea"/>
            </a:endParaRPr>
          </a:p>
        </p:txBody>
      </p:sp>
      <p:sp>
        <p:nvSpPr>
          <p:cNvPr id="19" name="文本框 44"/>
          <p:cNvSpPr txBox="1"/>
          <p:nvPr/>
        </p:nvSpPr>
        <p:spPr>
          <a:xfrm>
            <a:off x="6325088" y="4929306"/>
            <a:ext cx="2493010" cy="275590"/>
          </a:xfrm>
          <a:prstGeom prst="rect">
            <a:avLst/>
          </a:prstGeom>
          <a:noFill/>
          <a:ln cmpd="sng">
            <a:noFill/>
            <a:prstDash val="solid"/>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charset="0"/>
              </a:rPr>
              <a:t>剑桥分析公司被指干扰选举</a:t>
            </a:r>
          </a:p>
        </p:txBody>
      </p:sp>
      <p:sp>
        <p:nvSpPr>
          <p:cNvPr id="20" name="文本框 44"/>
          <p:cNvSpPr txBox="1"/>
          <p:nvPr/>
        </p:nvSpPr>
        <p:spPr>
          <a:xfrm>
            <a:off x="3736255" y="4929306"/>
            <a:ext cx="2382797" cy="275590"/>
          </a:xfrm>
          <a:prstGeom prst="rect">
            <a:avLst/>
          </a:prstGeom>
          <a:noFill/>
          <a:ln cmpd="sng">
            <a:noFill/>
            <a:prstDash val="solid"/>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charset="0"/>
              </a:rPr>
              <a:t>某些</a:t>
            </a:r>
            <a:r>
              <a:rPr lang="en-US" altLang="zh-CN" sz="1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charset="0"/>
              </a:rPr>
              <a:t>NGO</a:t>
            </a:r>
            <a:r>
              <a:rPr lang="zh-CN" altLang="en-US" sz="1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charset="0"/>
              </a:rPr>
              <a:t>组织成为反华幕后黑手</a:t>
            </a:r>
          </a:p>
        </p:txBody>
      </p:sp>
      <p:sp>
        <p:nvSpPr>
          <p:cNvPr id="21" name="文本框 44"/>
          <p:cNvSpPr txBox="1"/>
          <p:nvPr/>
        </p:nvSpPr>
        <p:spPr>
          <a:xfrm>
            <a:off x="364516" y="4929306"/>
            <a:ext cx="3099187" cy="275590"/>
          </a:xfrm>
          <a:prstGeom prst="rect">
            <a:avLst/>
          </a:prstGeom>
          <a:noFill/>
          <a:ln cmpd="sng">
            <a:noFill/>
            <a:prstDash val="solid"/>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charset="0"/>
              </a:rPr>
              <a:t>美国政府实施星风计划秘密监控全球</a:t>
            </a:r>
          </a:p>
        </p:txBody>
      </p:sp>
      <p:pic>
        <p:nvPicPr>
          <p:cNvPr id="23" name="图片 22" descr="Screen Shot 2016-09-20 at 3.03.11 PM.png"/>
          <p:cNvPicPr>
            <a:picLocks noChangeAspect="1"/>
          </p:cNvPicPr>
          <p:nvPr/>
        </p:nvPicPr>
        <p:blipFill rotWithShape="1">
          <a:blip r:embed="rId3">
            <a:extLst>
              <a:ext uri="{28A0092B-C50C-407E-A947-70E740481C1C}">
                <a14:useLocalDpi xmlns:a14="http://schemas.microsoft.com/office/drawing/2010/main" val="0"/>
              </a:ext>
            </a:extLst>
          </a:blip>
          <a:srcRect l="34427" t="32997" r="714" b="29614"/>
          <a:stretch>
            <a:fillRect/>
          </a:stretch>
        </p:blipFill>
        <p:spPr bwMode="auto">
          <a:xfrm>
            <a:off x="269182" y="3461404"/>
            <a:ext cx="3289854" cy="1363728"/>
          </a:xfrm>
          <a:prstGeom prst="rect">
            <a:avLst/>
          </a:prstGeom>
          <a:noFill/>
          <a:ln>
            <a:noFill/>
          </a:ln>
        </p:spPr>
      </p:pic>
      <p:pic>
        <p:nvPicPr>
          <p:cNvPr id="24" name="图片 23"/>
          <p:cNvPicPr>
            <a:picLocks noChangeAspect="1"/>
          </p:cNvPicPr>
          <p:nvPr/>
        </p:nvPicPr>
        <p:blipFill rotWithShape="1">
          <a:blip r:embed="rId4"/>
          <a:srcRect l="15116" r="42024" b="41993"/>
          <a:stretch>
            <a:fillRect/>
          </a:stretch>
        </p:blipFill>
        <p:spPr>
          <a:xfrm>
            <a:off x="3836550" y="3474844"/>
            <a:ext cx="2191407" cy="1363728"/>
          </a:xfrm>
          <a:prstGeom prst="rect">
            <a:avLst/>
          </a:prstGeom>
          <a:solidFill>
            <a:srgbClr val="C00000"/>
          </a:solidFill>
          <a:ln w="9525">
            <a:noFill/>
            <a:prstDash val="dashDot"/>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9360" y="3461404"/>
            <a:ext cx="2529840" cy="1363728"/>
          </a:xfrm>
          <a:prstGeom prst="rect">
            <a:avLst/>
          </a:prstGeom>
        </p:spPr>
      </p:pic>
      <p:sp>
        <p:nvSpPr>
          <p:cNvPr id="29" name="Rectangle 2"/>
          <p:cNvSpPr>
            <a:spLocks noChangeArrowheads="1"/>
          </p:cNvSpPr>
          <p:nvPr/>
        </p:nvSpPr>
        <p:spPr bwMode="auto">
          <a:xfrm>
            <a:off x="323935" y="404475"/>
            <a:ext cx="6760502" cy="408384"/>
          </a:xfrm>
          <a:prstGeom prst="rect">
            <a:avLst/>
          </a:prstGeom>
          <a:noFill/>
          <a:ln w="9525">
            <a:noFill/>
            <a:miter lim="800000"/>
          </a:ln>
        </p:spPr>
        <p:txBody>
          <a:bodyPr anchor="b"/>
          <a:lstStyle/>
          <a:p>
            <a:pPr algn="l" fontAlgn="auto">
              <a:lnSpc>
                <a:spcPct val="90000"/>
              </a:lnSpc>
              <a:buClrTx/>
              <a:buFont typeface="Wingdings" panose="05000000000000000000" pitchFamily="2" charset="2"/>
            </a:pPr>
            <a:r>
              <a:rPr lang="zh-CN" altLang="en-US" sz="3300">
                <a:latin typeface="+mj-lt"/>
                <a:ea typeface="+mj-ea"/>
                <a:cs typeface="+mj-cs"/>
                <a:sym typeface="Calibri" panose="020F0502020204030204" charset="0"/>
              </a:rPr>
              <a:t>网络空间安全</a:t>
            </a:r>
            <a:r>
              <a:rPr lang="zh-CN" altLang="en-US" sz="2400" b="1" dirty="0">
                <a:solidFill>
                  <a:srgbClr val="003399"/>
                </a:solidFill>
                <a:latin typeface="微软雅黑" panose="020B0503020204020204" charset="-122"/>
                <a:ea typeface="微软雅黑" panose="020B0503020204020204" charset="-122"/>
                <a:cs typeface="华文中宋" panose="02010600040101010101" pitchFamily="2" charset="-122"/>
                <a:sym typeface="Calibri" panose="020F0502020204030204" charset="0"/>
              </a:rPr>
              <a:t> </a:t>
            </a:r>
            <a:endParaRPr lang="zh-CN" altLang="en-US" sz="2400" b="1" dirty="0">
              <a:solidFill>
                <a:srgbClr val="A50021"/>
              </a:solidFill>
              <a:latin typeface="微软雅黑" panose="020B0503020204020204" charset="-122"/>
              <a:ea typeface="微软雅黑" panose="020B0503020204020204" charset="-122"/>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83300" y="1628382"/>
            <a:ext cx="2590644" cy="1077218"/>
          </a:xfrm>
          <a:prstGeom prst="rect">
            <a:avLst/>
          </a:prstGeom>
        </p:spPr>
        <p:txBody>
          <a:bodyPr wrap="square">
            <a:spAutoFit/>
          </a:bodyPr>
          <a:lstStyle/>
          <a:p>
            <a:pPr algn="just"/>
            <a:r>
              <a:rPr lang="zh-CN" altLang="en-US" sz="1600" dirty="0">
                <a:latin typeface="华文楷体" panose="02010600040101010101" pitchFamily="2" charset="-122"/>
                <a:ea typeface="华文楷体" panose="02010600040101010101" pitchFamily="2" charset="-122"/>
              </a:rPr>
              <a:t>简介：剑桥大学计算机系成立于</a:t>
            </a:r>
            <a:r>
              <a:rPr lang="en-US" altLang="zh-CN" sz="1600" dirty="0">
                <a:latin typeface="华文楷体" panose="02010600040101010101" pitchFamily="2" charset="-122"/>
                <a:ea typeface="华文楷体" panose="02010600040101010101" pitchFamily="2" charset="-122"/>
              </a:rPr>
              <a:t>1938</a:t>
            </a:r>
            <a:r>
              <a:rPr lang="zh-CN" altLang="en-US" sz="1600" dirty="0">
                <a:latin typeface="华文楷体" panose="02010600040101010101" pitchFamily="2" charset="-122"/>
                <a:ea typeface="华文楷体" panose="02010600040101010101" pitchFamily="2" charset="-122"/>
              </a:rPr>
              <a:t>年。其网络安全专业在中英网</a:t>
            </a:r>
            <a:r>
              <a:rPr lang="zh-CN" altLang="en-US" sz="1600" b="1" dirty="0">
                <a:latin typeface="华文楷体" panose="02010600040101010101" pitchFamily="2" charset="-122"/>
                <a:ea typeface="华文楷体" panose="02010600040101010101" pitchFamily="2" charset="-122"/>
              </a:rPr>
              <a:t>英国网络安全专业排名中名列第一</a:t>
            </a:r>
            <a:r>
              <a:rPr lang="zh-CN" altLang="en-US" sz="1600" dirty="0">
                <a:latin typeface="华文楷体" panose="02010600040101010101" pitchFamily="2" charset="-122"/>
                <a:ea typeface="华文楷体" panose="02010600040101010101" pitchFamily="2" charset="-122"/>
              </a:rPr>
              <a:t>。</a:t>
            </a:r>
          </a:p>
        </p:txBody>
      </p:sp>
      <p:sp>
        <p:nvSpPr>
          <p:cNvPr id="3" name="矩形 2"/>
          <p:cNvSpPr/>
          <p:nvPr/>
        </p:nvSpPr>
        <p:spPr>
          <a:xfrm>
            <a:off x="430559" y="1024806"/>
            <a:ext cx="3998891" cy="461665"/>
          </a:xfrm>
          <a:prstGeom prst="rect">
            <a:avLst/>
          </a:prstGeom>
          <a:solidFill>
            <a:schemeClr val="bg1">
              <a:lumMod val="85000"/>
            </a:schemeClr>
          </a:solidFill>
        </p:spPr>
        <p:txBody>
          <a:bodyPr wrap="square">
            <a:spAutoFit/>
          </a:bodyPr>
          <a:lstStyle/>
          <a:p>
            <a:pPr marL="342900" indent="-342900">
              <a:buFont typeface="Wingdings" panose="05000000000000000000" pitchFamily="2" charset="2"/>
              <a:buChar char="n"/>
            </a:pPr>
            <a:r>
              <a:rPr lang="zh-CN" altLang="en-US" sz="2400" b="1" dirty="0">
                <a:latin typeface="华文楷体" panose="02010600040101010101" pitchFamily="2" charset="-122"/>
                <a:ea typeface="华文楷体" panose="02010600040101010101" pitchFamily="2" charset="-122"/>
              </a:rPr>
              <a:t>剑桥大学网络安全实验室</a:t>
            </a:r>
          </a:p>
        </p:txBody>
      </p:sp>
      <p:sp>
        <p:nvSpPr>
          <p:cNvPr id="16" name="AutoShape 8" descr="http://cylab.cmu.edu/images/news/Social-Nato-HQ.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 name="图片 6"/>
          <p:cNvPicPr>
            <a:picLocks noChangeAspect="1"/>
          </p:cNvPicPr>
          <p:nvPr/>
        </p:nvPicPr>
        <p:blipFill>
          <a:blip r:embed="rId3"/>
          <a:stretch>
            <a:fillRect/>
          </a:stretch>
        </p:blipFill>
        <p:spPr>
          <a:xfrm>
            <a:off x="543500" y="1750803"/>
            <a:ext cx="1132951" cy="795510"/>
          </a:xfrm>
          <a:prstGeom prst="rect">
            <a:avLst/>
          </a:prstGeom>
        </p:spPr>
      </p:pic>
      <p:pic>
        <p:nvPicPr>
          <p:cNvPr id="4" name="图片 3"/>
          <p:cNvPicPr>
            <a:picLocks noChangeAspect="1"/>
          </p:cNvPicPr>
          <p:nvPr/>
        </p:nvPicPr>
        <p:blipFill>
          <a:blip r:embed="rId4"/>
          <a:stretch>
            <a:fillRect/>
          </a:stretch>
        </p:blipFill>
        <p:spPr>
          <a:xfrm>
            <a:off x="4806794" y="1333067"/>
            <a:ext cx="1276190" cy="1428571"/>
          </a:xfrm>
          <a:prstGeom prst="rect">
            <a:avLst/>
          </a:prstGeom>
        </p:spPr>
      </p:pic>
      <p:sp>
        <p:nvSpPr>
          <p:cNvPr id="9" name="矩形 8"/>
          <p:cNvSpPr/>
          <p:nvPr/>
        </p:nvSpPr>
        <p:spPr>
          <a:xfrm>
            <a:off x="6235539" y="1508743"/>
            <a:ext cx="2908461" cy="1077218"/>
          </a:xfrm>
          <a:prstGeom prst="rect">
            <a:avLst/>
          </a:prstGeom>
        </p:spPr>
        <p:txBody>
          <a:bodyPr wrap="square">
            <a:spAutoFit/>
          </a:bodyPr>
          <a:lstStyle/>
          <a:p>
            <a:r>
              <a:rPr lang="en-US" altLang="zh-CN" sz="1600" dirty="0">
                <a:latin typeface="华文楷体" panose="02010600040101010101" pitchFamily="2" charset="-122"/>
                <a:ea typeface="华文楷体" panose="02010600040101010101" pitchFamily="2" charset="-122"/>
              </a:rPr>
              <a:t>Ross Anderson</a:t>
            </a:r>
            <a:r>
              <a:rPr lang="zh-CN" altLang="en-US" sz="1600" dirty="0">
                <a:latin typeface="华文楷体" panose="02010600040101010101" pitchFamily="2" charset="-122"/>
                <a:ea typeface="华文楷体" panose="02010600040101010101" pitchFamily="2" charset="-122"/>
              </a:rPr>
              <a:t>教授，主要研究方向：密码安全。</a:t>
            </a:r>
            <a:r>
              <a:rPr lang="zh-CN" altLang="en-US" sz="1600" b="1" dirty="0">
                <a:latin typeface="华文楷体" panose="02010600040101010101" pitchFamily="2" charset="-122"/>
                <a:ea typeface="华文楷体" panose="02010600040101010101" pitchFamily="2" charset="-122"/>
              </a:rPr>
              <a:t>论文累计引用次数</a:t>
            </a:r>
            <a:r>
              <a:rPr lang="en-US" altLang="zh-CN" sz="1600" b="1" dirty="0">
                <a:latin typeface="华文楷体" panose="02010600040101010101" pitchFamily="2" charset="-122"/>
                <a:ea typeface="华文楷体" panose="02010600040101010101" pitchFamily="2" charset="-122"/>
              </a:rPr>
              <a:t>31759</a:t>
            </a:r>
            <a:r>
              <a:rPr lang="zh-CN" altLang="en-US" sz="1600" b="1" dirty="0">
                <a:latin typeface="华文楷体" panose="02010600040101010101" pitchFamily="2" charset="-122"/>
                <a:ea typeface="华文楷体" panose="02010600040101010101" pitchFamily="2" charset="-122"/>
              </a:rPr>
              <a:t>次，</a:t>
            </a:r>
            <a:r>
              <a:rPr lang="en-US" altLang="zh-CN" sz="1600" b="1" dirty="0">
                <a:latin typeface="华文楷体" panose="02010600040101010101" pitchFamily="2" charset="-122"/>
                <a:ea typeface="华文楷体" panose="02010600040101010101" pitchFamily="2" charset="-122"/>
              </a:rPr>
              <a:t>H</a:t>
            </a:r>
            <a:r>
              <a:rPr lang="zh-CN" altLang="en-US" sz="1600" b="1" dirty="0">
                <a:latin typeface="华文楷体" panose="02010600040101010101" pitchFamily="2" charset="-122"/>
                <a:ea typeface="华文楷体" panose="02010600040101010101" pitchFamily="2" charset="-122"/>
              </a:rPr>
              <a:t>影响因子</a:t>
            </a:r>
            <a:r>
              <a:rPr lang="en-US" altLang="zh-CN" sz="1600" b="1" dirty="0">
                <a:latin typeface="华文楷体" panose="02010600040101010101" pitchFamily="2" charset="-122"/>
                <a:ea typeface="华文楷体" panose="02010600040101010101" pitchFamily="2" charset="-122"/>
              </a:rPr>
              <a:t>79</a:t>
            </a:r>
            <a:r>
              <a:rPr lang="zh-CN" altLang="en-US" sz="1600" b="1"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单篇最高引用</a:t>
            </a:r>
            <a:r>
              <a:rPr lang="en-US" altLang="zh-CN" sz="1600" dirty="0">
                <a:latin typeface="华文楷体" panose="02010600040101010101" pitchFamily="2" charset="-122"/>
                <a:ea typeface="华文楷体" panose="02010600040101010101" pitchFamily="2" charset="-122"/>
              </a:rPr>
              <a:t>167</a:t>
            </a:r>
            <a:r>
              <a:rPr lang="zh-CN" altLang="en-US" sz="1600" dirty="0">
                <a:latin typeface="华文楷体" panose="02010600040101010101" pitchFamily="2" charset="-122"/>
                <a:ea typeface="华文楷体" panose="02010600040101010101" pitchFamily="2" charset="-122"/>
              </a:rPr>
              <a:t>次。</a:t>
            </a:r>
          </a:p>
        </p:txBody>
      </p:sp>
      <p:pic>
        <p:nvPicPr>
          <p:cNvPr id="6" name="图片 5"/>
          <p:cNvPicPr>
            <a:picLocks noChangeAspect="1"/>
          </p:cNvPicPr>
          <p:nvPr/>
        </p:nvPicPr>
        <p:blipFill>
          <a:blip r:embed="rId5"/>
          <a:stretch>
            <a:fillRect/>
          </a:stretch>
        </p:blipFill>
        <p:spPr>
          <a:xfrm>
            <a:off x="4806794" y="3192758"/>
            <a:ext cx="1276190" cy="1516173"/>
          </a:xfrm>
          <a:prstGeom prst="rect">
            <a:avLst/>
          </a:prstGeom>
        </p:spPr>
      </p:pic>
      <p:sp>
        <p:nvSpPr>
          <p:cNvPr id="11" name="矩形 10"/>
          <p:cNvSpPr/>
          <p:nvPr/>
        </p:nvSpPr>
        <p:spPr>
          <a:xfrm>
            <a:off x="6235538" y="3368076"/>
            <a:ext cx="2908461" cy="1077218"/>
          </a:xfrm>
          <a:prstGeom prst="rect">
            <a:avLst/>
          </a:prstGeom>
        </p:spPr>
        <p:txBody>
          <a:bodyPr wrap="square">
            <a:spAutoFit/>
          </a:bodyPr>
          <a:lstStyle/>
          <a:p>
            <a:r>
              <a:rPr lang="en-US" altLang="zh-CN" sz="1600" dirty="0">
                <a:latin typeface="华文楷体" panose="02010600040101010101" pitchFamily="2" charset="-122"/>
                <a:ea typeface="华文楷体" panose="02010600040101010101" pitchFamily="2" charset="-122"/>
              </a:rPr>
              <a:t>Markus Kuhn</a:t>
            </a:r>
            <a:r>
              <a:rPr lang="zh-CN" altLang="en-US" sz="1600" dirty="0">
                <a:latin typeface="华文楷体" panose="02010600040101010101" pitchFamily="2" charset="-122"/>
                <a:ea typeface="华文楷体" panose="02010600040101010101" pitchFamily="2" charset="-122"/>
              </a:rPr>
              <a:t>教授，主要研究方向：位置隐私。</a:t>
            </a:r>
            <a:r>
              <a:rPr lang="zh-CN" altLang="en-US" sz="1600" b="1" dirty="0">
                <a:latin typeface="华文楷体" panose="02010600040101010101" pitchFamily="2" charset="-122"/>
                <a:ea typeface="华文楷体" panose="02010600040101010101" pitchFamily="2" charset="-122"/>
              </a:rPr>
              <a:t>论文累计引用次数</a:t>
            </a:r>
            <a:r>
              <a:rPr lang="en-US" altLang="zh-CN" sz="1600" b="1" dirty="0">
                <a:latin typeface="华文楷体" panose="02010600040101010101" pitchFamily="2" charset="-122"/>
                <a:ea typeface="华文楷体" panose="02010600040101010101" pitchFamily="2" charset="-122"/>
              </a:rPr>
              <a:t>10113</a:t>
            </a:r>
            <a:r>
              <a:rPr lang="zh-CN" altLang="en-US" sz="1600" b="1" dirty="0">
                <a:latin typeface="华文楷体" panose="02010600040101010101" pitchFamily="2" charset="-122"/>
                <a:ea typeface="华文楷体" panose="02010600040101010101" pitchFamily="2" charset="-122"/>
              </a:rPr>
              <a:t>次，</a:t>
            </a:r>
            <a:r>
              <a:rPr lang="en-US" altLang="zh-CN" sz="1600" b="1" dirty="0">
                <a:latin typeface="华文楷体" panose="02010600040101010101" pitchFamily="2" charset="-122"/>
                <a:ea typeface="华文楷体" panose="02010600040101010101" pitchFamily="2" charset="-122"/>
              </a:rPr>
              <a:t>H</a:t>
            </a:r>
            <a:r>
              <a:rPr lang="zh-CN" altLang="en-US" sz="1600" b="1" dirty="0">
                <a:latin typeface="华文楷体" panose="02010600040101010101" pitchFamily="2" charset="-122"/>
                <a:ea typeface="华文楷体" panose="02010600040101010101" pitchFamily="2" charset="-122"/>
              </a:rPr>
              <a:t>影响因子</a:t>
            </a:r>
            <a:r>
              <a:rPr lang="en-US" altLang="zh-CN" sz="1600" b="1" dirty="0">
                <a:latin typeface="华文楷体" panose="02010600040101010101" pitchFamily="2" charset="-122"/>
                <a:ea typeface="华文楷体" panose="02010600040101010101" pitchFamily="2" charset="-122"/>
              </a:rPr>
              <a:t>25</a:t>
            </a:r>
            <a:r>
              <a:rPr lang="zh-CN" altLang="en-US" sz="1600" dirty="0">
                <a:latin typeface="华文楷体" panose="02010600040101010101" pitchFamily="2" charset="-122"/>
                <a:ea typeface="华文楷体" panose="02010600040101010101" pitchFamily="2" charset="-122"/>
              </a:rPr>
              <a:t>。单篇最高引用</a:t>
            </a:r>
            <a:r>
              <a:rPr lang="en-US" altLang="zh-CN" sz="1600" dirty="0">
                <a:latin typeface="华文楷体" panose="02010600040101010101" pitchFamily="2" charset="-122"/>
                <a:ea typeface="华文楷体" panose="02010600040101010101" pitchFamily="2" charset="-122"/>
              </a:rPr>
              <a:t>3066</a:t>
            </a:r>
            <a:r>
              <a:rPr lang="zh-CN" altLang="en-US" sz="1600" dirty="0">
                <a:latin typeface="华文楷体" panose="02010600040101010101" pitchFamily="2" charset="-122"/>
                <a:ea typeface="华文楷体" panose="02010600040101010101" pitchFamily="2" charset="-122"/>
              </a:rPr>
              <a:t>次。</a:t>
            </a:r>
            <a:endParaRPr lang="en-US" altLang="zh-CN" sz="1600" dirty="0">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6"/>
          <a:stretch>
            <a:fillRect/>
          </a:stretch>
        </p:blipFill>
        <p:spPr>
          <a:xfrm>
            <a:off x="4806794" y="5140052"/>
            <a:ext cx="1276191" cy="1338680"/>
          </a:xfrm>
          <a:prstGeom prst="rect">
            <a:avLst/>
          </a:prstGeom>
        </p:spPr>
      </p:pic>
      <p:sp>
        <p:nvSpPr>
          <p:cNvPr id="13" name="矩形 12"/>
          <p:cNvSpPr/>
          <p:nvPr/>
        </p:nvSpPr>
        <p:spPr>
          <a:xfrm>
            <a:off x="6235537" y="5147672"/>
            <a:ext cx="2908461" cy="1323439"/>
          </a:xfrm>
          <a:prstGeom prst="rect">
            <a:avLst/>
          </a:prstGeom>
        </p:spPr>
        <p:txBody>
          <a:bodyPr wrap="square">
            <a:spAutoFit/>
          </a:bodyPr>
          <a:lstStyle/>
          <a:p>
            <a:r>
              <a:rPr lang="en-US" altLang="zh-CN" sz="1600" dirty="0">
                <a:latin typeface="华文楷体" panose="02010600040101010101" pitchFamily="2" charset="-122"/>
                <a:ea typeface="华文楷体" panose="02010600040101010101" pitchFamily="2" charset="-122"/>
              </a:rPr>
              <a:t>Lawrence C. Paulson</a:t>
            </a:r>
            <a:r>
              <a:rPr lang="zh-CN" altLang="en-US" sz="1600" dirty="0">
                <a:latin typeface="华文楷体" panose="02010600040101010101" pitchFamily="2" charset="-122"/>
                <a:ea typeface="华文楷体" panose="02010600040101010101" pitchFamily="2" charset="-122"/>
              </a:rPr>
              <a:t>教授，</a:t>
            </a:r>
            <a:r>
              <a:rPr lang="en-US" altLang="zh-CN" sz="1600" dirty="0">
                <a:latin typeface="华文楷体" panose="02010600040101010101" pitchFamily="2" charset="-122"/>
                <a:ea typeface="华文楷体" panose="02010600040101010101" pitchFamily="2" charset="-122"/>
              </a:rPr>
              <a:t>ACM Fellow </a:t>
            </a:r>
            <a:r>
              <a:rPr lang="zh-CN" altLang="en-US" sz="1600" dirty="0">
                <a:latin typeface="华文楷体" panose="02010600040101010101" pitchFamily="2" charset="-122"/>
                <a:ea typeface="华文楷体" panose="02010600040101010101" pitchFamily="2" charset="-122"/>
              </a:rPr>
              <a:t>主要研究方向：自动理论证明。</a:t>
            </a:r>
            <a:r>
              <a:rPr lang="zh-CN" altLang="en-US" sz="1600" b="1" dirty="0">
                <a:latin typeface="华文楷体" panose="02010600040101010101" pitchFamily="2" charset="-122"/>
                <a:ea typeface="华文楷体" panose="02010600040101010101" pitchFamily="2" charset="-122"/>
              </a:rPr>
              <a:t>论文累计引用次数</a:t>
            </a:r>
            <a:r>
              <a:rPr lang="en-US" altLang="zh-CN" sz="1600" b="1" dirty="0">
                <a:latin typeface="华文楷体" panose="02010600040101010101" pitchFamily="2" charset="-122"/>
                <a:ea typeface="华文楷体" panose="02010600040101010101" pitchFamily="2" charset="-122"/>
              </a:rPr>
              <a:t>14781</a:t>
            </a:r>
            <a:r>
              <a:rPr lang="zh-CN" altLang="en-US" sz="1600" b="1" dirty="0">
                <a:latin typeface="华文楷体" panose="02010600040101010101" pitchFamily="2" charset="-122"/>
                <a:ea typeface="华文楷体" panose="02010600040101010101" pitchFamily="2" charset="-122"/>
              </a:rPr>
              <a:t>次，</a:t>
            </a:r>
            <a:r>
              <a:rPr lang="en-US" altLang="zh-CN" sz="1600" b="1" dirty="0">
                <a:latin typeface="华文楷体" panose="02010600040101010101" pitchFamily="2" charset="-122"/>
                <a:ea typeface="华文楷体" panose="02010600040101010101" pitchFamily="2" charset="-122"/>
              </a:rPr>
              <a:t>H</a:t>
            </a:r>
            <a:r>
              <a:rPr lang="zh-CN" altLang="en-US" sz="1600" b="1" dirty="0">
                <a:latin typeface="华文楷体" panose="02010600040101010101" pitchFamily="2" charset="-122"/>
                <a:ea typeface="华文楷体" panose="02010600040101010101" pitchFamily="2" charset="-122"/>
              </a:rPr>
              <a:t>影响因子</a:t>
            </a:r>
            <a:r>
              <a:rPr lang="en-US" altLang="zh-CN" sz="1600" b="1" dirty="0">
                <a:latin typeface="华文楷体" panose="02010600040101010101" pitchFamily="2" charset="-122"/>
                <a:ea typeface="华文楷体" panose="02010600040101010101" pitchFamily="2" charset="-122"/>
              </a:rPr>
              <a:t>50</a:t>
            </a:r>
            <a:r>
              <a:rPr lang="zh-CN" altLang="en-US" sz="1600" b="1"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单篇最高引用</a:t>
            </a:r>
            <a:r>
              <a:rPr lang="en-US" altLang="zh-CN" sz="1600" dirty="0">
                <a:latin typeface="华文楷体" panose="02010600040101010101" pitchFamily="2" charset="-122"/>
                <a:ea typeface="华文楷体" panose="02010600040101010101" pitchFamily="2" charset="-122"/>
              </a:rPr>
              <a:t>2611</a:t>
            </a:r>
            <a:r>
              <a:rPr lang="zh-CN" altLang="en-US" sz="1600" dirty="0">
                <a:latin typeface="华文楷体" panose="02010600040101010101" pitchFamily="2" charset="-122"/>
                <a:ea typeface="华文楷体" panose="02010600040101010101" pitchFamily="2" charset="-122"/>
              </a:rPr>
              <a:t>次。</a:t>
            </a:r>
          </a:p>
        </p:txBody>
      </p:sp>
      <p:sp>
        <p:nvSpPr>
          <p:cNvPr id="8" name="矩形 7"/>
          <p:cNvSpPr/>
          <p:nvPr/>
        </p:nvSpPr>
        <p:spPr>
          <a:xfrm>
            <a:off x="1607918" y="4437995"/>
            <a:ext cx="2492990" cy="369332"/>
          </a:xfrm>
          <a:prstGeom prst="rect">
            <a:avLst/>
          </a:prstGeom>
        </p:spPr>
        <p:txBody>
          <a:bodyPr wrap="none">
            <a:spAutoFit/>
          </a:bodyPr>
          <a:lstStyle/>
          <a:p>
            <a:r>
              <a:rPr lang="zh-CN" altLang="en-US" dirty="0"/>
              <a:t>应用程序的安全性分析</a:t>
            </a:r>
          </a:p>
        </p:txBody>
      </p:sp>
      <p:pic>
        <p:nvPicPr>
          <p:cNvPr id="12" name="图片 11"/>
          <p:cNvPicPr>
            <a:picLocks noChangeAspect="1"/>
          </p:cNvPicPr>
          <p:nvPr/>
        </p:nvPicPr>
        <p:blipFill>
          <a:blip r:embed="rId7"/>
          <a:stretch>
            <a:fillRect/>
          </a:stretch>
        </p:blipFill>
        <p:spPr>
          <a:xfrm>
            <a:off x="268204" y="3954880"/>
            <a:ext cx="3962450" cy="1792846"/>
          </a:xfrm>
          <a:prstGeom prst="rect">
            <a:avLst/>
          </a:prstGeom>
        </p:spPr>
      </p:pic>
      <p:sp>
        <p:nvSpPr>
          <p:cNvPr id="15" name="矩形 14"/>
          <p:cNvSpPr/>
          <p:nvPr/>
        </p:nvSpPr>
        <p:spPr>
          <a:xfrm>
            <a:off x="430560" y="5654143"/>
            <a:ext cx="3998891" cy="1077218"/>
          </a:xfrm>
          <a:prstGeom prst="rect">
            <a:avLst/>
          </a:prstGeom>
        </p:spPr>
        <p:txBody>
          <a:bodyPr wrap="square">
            <a:spAutoFit/>
          </a:bodyPr>
          <a:lstStyle/>
          <a:p>
            <a:r>
              <a:rPr lang="en-US" altLang="zh-CN" sz="1600" dirty="0" err="1">
                <a:latin typeface="华文楷体" panose="02010600040101010101" pitchFamily="2" charset="-122"/>
                <a:ea typeface="华文楷体" panose="02010600040101010101" pitchFamily="2" charset="-122"/>
              </a:rPr>
              <a:t>Khilan</a:t>
            </a:r>
            <a:r>
              <a:rPr lang="en-US" altLang="zh-CN" sz="1600" dirty="0">
                <a:latin typeface="华文楷体" panose="02010600040101010101" pitchFamily="2" charset="-122"/>
                <a:ea typeface="华文楷体" panose="02010600040101010101" pitchFamily="2" charset="-122"/>
              </a:rPr>
              <a:t> </a:t>
            </a:r>
            <a:r>
              <a:rPr lang="en-US" altLang="zh-CN" sz="1600" dirty="0" err="1">
                <a:latin typeface="华文楷体" panose="02010600040101010101" pitchFamily="2" charset="-122"/>
                <a:ea typeface="华文楷体" panose="02010600040101010101" pitchFamily="2" charset="-122"/>
              </a:rPr>
              <a:t>Gudka</a:t>
            </a:r>
            <a:r>
              <a:rPr lang="zh-CN" altLang="en-US" sz="1600" dirty="0">
                <a:latin typeface="华文楷体" panose="02010600040101010101" pitchFamily="2" charset="-122"/>
                <a:ea typeface="华文楷体" panose="02010600040101010101" pitchFamily="2" charset="-122"/>
              </a:rPr>
              <a:t>教授团队的应用程序安全分析项目获得</a:t>
            </a:r>
            <a:r>
              <a:rPr lang="en-US" altLang="zh-CN" sz="1600" dirty="0">
                <a:latin typeface="华文楷体" panose="02010600040101010101" pitchFamily="2" charset="-122"/>
                <a:ea typeface="华文楷体" panose="02010600040101010101" pitchFamily="2" charset="-122"/>
              </a:rPr>
              <a:t>Google</a:t>
            </a:r>
            <a:r>
              <a:rPr lang="zh-CN" altLang="en-US" sz="1600" dirty="0">
                <a:latin typeface="华文楷体" panose="02010600040101010101" pitchFamily="2" charset="-122"/>
                <a:ea typeface="华文楷体" panose="02010600040101010101" pitchFamily="2" charset="-122"/>
              </a:rPr>
              <a:t>和</a:t>
            </a:r>
            <a:r>
              <a:rPr lang="en-US" altLang="zh-CN" sz="1600" dirty="0">
                <a:latin typeface="华文楷体" panose="02010600040101010101" pitchFamily="2" charset="-122"/>
                <a:ea typeface="华文楷体" panose="02010600040101010101" pitchFamily="2" charset="-122"/>
              </a:rPr>
              <a:t>DARPA</a:t>
            </a:r>
            <a:r>
              <a:rPr lang="zh-CN" altLang="en-US" sz="1600" dirty="0">
                <a:latin typeface="华文楷体" panose="02010600040101010101" pitchFamily="2" charset="-122"/>
                <a:ea typeface="华文楷体" panose="02010600040101010101" pitchFamily="2" charset="-122"/>
              </a:rPr>
              <a:t>资助</a:t>
            </a:r>
            <a:r>
              <a:rPr lang="en-US" altLang="zh-CN" sz="1600" dirty="0">
                <a:latin typeface="华文楷体" panose="02010600040101010101" pitchFamily="2" charset="-122"/>
                <a:ea typeface="华文楷体" panose="02010600040101010101" pitchFamily="2" charset="-122"/>
              </a:rPr>
              <a:t>140</a:t>
            </a:r>
            <a:r>
              <a:rPr lang="zh-CN" altLang="en-US" sz="1600" dirty="0">
                <a:latin typeface="华文楷体" panose="02010600040101010101" pitchFamily="2" charset="-122"/>
                <a:ea typeface="华文楷体" panose="02010600040101010101" pitchFamily="2" charset="-122"/>
              </a:rPr>
              <a:t>万美元。</a:t>
            </a:r>
            <a:endParaRPr lang="en-US" altLang="zh-CN" sz="1600" dirty="0">
              <a:latin typeface="华文楷体" panose="02010600040101010101" pitchFamily="2" charset="-122"/>
              <a:ea typeface="华文楷体" panose="02010600040101010101" pitchFamily="2" charset="-122"/>
            </a:endParaRPr>
          </a:p>
          <a:p>
            <a:pPr algn="just"/>
            <a:r>
              <a:rPr lang="zh-CN" altLang="en-US" sz="1600" dirty="0">
                <a:latin typeface="华文楷体" panose="02010600040101010101" pitchFamily="2" charset="-122"/>
                <a:ea typeface="华文楷体" panose="02010600040101010101" pitchFamily="2" charset="-122"/>
              </a:rPr>
              <a:t>研究论文发表在</a:t>
            </a:r>
            <a:r>
              <a:rPr lang="en-US" altLang="zh-CN" sz="1600" dirty="0">
                <a:latin typeface="华文楷体" panose="02010600040101010101" pitchFamily="2" charset="-122"/>
                <a:ea typeface="华文楷体" panose="02010600040101010101" pitchFamily="2" charset="-122"/>
              </a:rPr>
              <a:t>2015</a:t>
            </a:r>
            <a:r>
              <a:rPr lang="zh-CN" altLang="en-US" sz="1600" dirty="0">
                <a:latin typeface="华文楷体" panose="02010600040101010101" pitchFamily="2" charset="-122"/>
                <a:ea typeface="华文楷体" panose="02010600040101010101" pitchFamily="2" charset="-122"/>
              </a:rPr>
              <a:t>年计算机安全领域顶级会议</a:t>
            </a:r>
            <a:r>
              <a:rPr lang="en-US" altLang="zh-CN" sz="1600" dirty="0">
                <a:latin typeface="华文楷体" panose="02010600040101010101" pitchFamily="2" charset="-122"/>
                <a:ea typeface="华文楷体" panose="02010600040101010101" pitchFamily="2" charset="-122"/>
              </a:rPr>
              <a:t>CCS</a:t>
            </a:r>
            <a:r>
              <a:rPr lang="zh-CN" altLang="en-US" sz="1600" dirty="0">
                <a:latin typeface="华文楷体" panose="02010600040101010101" pitchFamily="2" charset="-122"/>
                <a:ea typeface="华文楷体" panose="02010600040101010101" pitchFamily="2" charset="-122"/>
              </a:rPr>
              <a:t>上，目前被引用</a:t>
            </a:r>
            <a:r>
              <a:rPr lang="en-US" altLang="zh-CN" sz="1600" dirty="0">
                <a:latin typeface="华文楷体" panose="02010600040101010101" pitchFamily="2" charset="-122"/>
                <a:ea typeface="华文楷体" panose="02010600040101010101" pitchFamily="2" charset="-122"/>
              </a:rPr>
              <a:t>9</a:t>
            </a:r>
            <a:r>
              <a:rPr lang="zh-CN" altLang="en-US" sz="1600" dirty="0">
                <a:latin typeface="华文楷体" panose="02010600040101010101" pitchFamily="2" charset="-122"/>
                <a:ea typeface="华文楷体" panose="02010600040101010101" pitchFamily="2" charset="-122"/>
              </a:rPr>
              <a:t>次。</a:t>
            </a:r>
          </a:p>
        </p:txBody>
      </p:sp>
      <p:pic>
        <p:nvPicPr>
          <p:cNvPr id="17" name="图片 16"/>
          <p:cNvPicPr>
            <a:picLocks noChangeAspect="1"/>
          </p:cNvPicPr>
          <p:nvPr/>
        </p:nvPicPr>
        <p:blipFill>
          <a:blip r:embed="rId8"/>
          <a:stretch>
            <a:fillRect/>
          </a:stretch>
        </p:blipFill>
        <p:spPr>
          <a:xfrm>
            <a:off x="543500" y="2830300"/>
            <a:ext cx="2255393" cy="1171943"/>
          </a:xfrm>
          <a:prstGeom prst="rect">
            <a:avLst/>
          </a:prstGeom>
        </p:spPr>
      </p:pic>
      <p:sp>
        <p:nvSpPr>
          <p:cNvPr id="14" name="矩形 13"/>
          <p:cNvSpPr/>
          <p:nvPr/>
        </p:nvSpPr>
        <p:spPr>
          <a:xfrm>
            <a:off x="2914565" y="2877662"/>
            <a:ext cx="1608275" cy="584775"/>
          </a:xfrm>
          <a:prstGeom prst="rect">
            <a:avLst/>
          </a:prstGeom>
        </p:spPr>
        <p:txBody>
          <a:bodyPr wrap="square">
            <a:spAutoFit/>
          </a:bodyPr>
          <a:lstStyle/>
          <a:p>
            <a:r>
              <a:rPr lang="en-US" altLang="zh-CN" sz="1600" dirty="0" err="1">
                <a:latin typeface="华文楷体" panose="02010600040101010101" pitchFamily="2" charset="-122"/>
                <a:ea typeface="华文楷体" panose="02010600040101010101" pitchFamily="2" charset="-122"/>
              </a:rPr>
              <a:t>BitSight</a:t>
            </a:r>
            <a:r>
              <a:rPr lang="zh-CN" altLang="en-US" sz="1600" dirty="0">
                <a:latin typeface="华文楷体" panose="02010600040101010101" pitchFamily="2" charset="-122"/>
                <a:ea typeface="华文楷体" panose="02010600040101010101" pitchFamily="2" charset="-122"/>
              </a:rPr>
              <a:t>网络空间安全项目</a:t>
            </a:r>
          </a:p>
          <a:p>
            <a:r>
              <a:rPr lang="en-US" altLang="zh-CN" sz="1600" dirty="0">
                <a:latin typeface="华文楷体" panose="02010600040101010101" pitchFamily="2" charset="-122"/>
                <a:ea typeface="华文楷体" panose="02010600040101010101" pitchFamily="2" charset="-122"/>
              </a:rPr>
              <a:t>2016</a:t>
            </a:r>
            <a:r>
              <a:rPr lang="zh-CN" altLang="en-US" sz="1600" dirty="0">
                <a:latin typeface="华文楷体" panose="02010600040101010101" pitchFamily="2" charset="-122"/>
                <a:ea typeface="华文楷体" panose="02010600040101010101" pitchFamily="2" charset="-122"/>
              </a:rPr>
              <a:t>年得到</a:t>
            </a:r>
            <a:r>
              <a:rPr lang="en-US" altLang="zh-CN" sz="1600" dirty="0">
                <a:latin typeface="华文楷体" panose="02010600040101010101" pitchFamily="2" charset="-122"/>
                <a:ea typeface="华文楷体" panose="02010600040101010101" pitchFamily="2" charset="-122"/>
              </a:rPr>
              <a:t>400</a:t>
            </a:r>
            <a:r>
              <a:rPr lang="zh-CN" altLang="en-US" sz="1600" dirty="0">
                <a:latin typeface="华文楷体" panose="02010600040101010101" pitchFamily="2" charset="-122"/>
                <a:ea typeface="华文楷体" panose="02010600040101010101" pitchFamily="2" charset="-122"/>
              </a:rPr>
              <a:t>万美元资助</a:t>
            </a:r>
          </a:p>
        </p:txBody>
      </p:sp>
      <p:sp>
        <p:nvSpPr>
          <p:cNvPr id="20" name="标题 1"/>
          <p:cNvSpPr txBox="1"/>
          <p:nvPr/>
        </p:nvSpPr>
        <p:spPr>
          <a:xfrm>
            <a:off x="295663" y="147906"/>
            <a:ext cx="8229600"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国际知名网络安全研究机构</a:t>
            </a:r>
          </a:p>
        </p:txBody>
      </p:sp>
    </p:spTree>
  </p:cSld>
  <p:clrMapOvr>
    <a:masterClrMapping/>
  </p:clrMapOvr>
  <mc:AlternateContent xmlns:mc="http://schemas.openxmlformats.org/markup-compatibility/2006" xmlns:p14="http://schemas.microsoft.com/office/powerpoint/2010/main">
    <mc:Choice Requires="p14">
      <p:transition p14:dur="250" advTm="40339">
        <p:fade/>
      </p:transition>
    </mc:Choice>
    <mc:Fallback xmlns="">
      <p:transition advTm="40339">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bwMode="auto">
          <a:xfrm>
            <a:off x="301129" y="114935"/>
            <a:ext cx="8015287" cy="9144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kumimoji="1" sz="4200">
                <a:solidFill>
                  <a:schemeClr val="tx2"/>
                </a:solidFill>
                <a:latin typeface="+mj-lt"/>
                <a:ea typeface="+mj-ea"/>
                <a:cs typeface="宋体" pitchFamily="2" charset="-122"/>
              </a:defRPr>
            </a:lvl1pPr>
            <a:lvl2pPr algn="l" rtl="0" eaLnBrk="0" fontAlgn="base" hangingPunct="0">
              <a:spcBef>
                <a:spcPct val="0"/>
              </a:spcBef>
              <a:spcAft>
                <a:spcPct val="0"/>
              </a:spcAft>
              <a:defRPr kumimoji="1" sz="4200">
                <a:solidFill>
                  <a:schemeClr val="tx2"/>
                </a:solidFill>
                <a:latin typeface="Arial" panose="020B0604020202090204" pitchFamily="34" charset="0"/>
                <a:ea typeface="宋体" pitchFamily="2" charset="-122"/>
                <a:cs typeface="宋体" pitchFamily="2" charset="-122"/>
              </a:defRPr>
            </a:lvl2pPr>
            <a:lvl3pPr algn="l" rtl="0" eaLnBrk="0" fontAlgn="base" hangingPunct="0">
              <a:spcBef>
                <a:spcPct val="0"/>
              </a:spcBef>
              <a:spcAft>
                <a:spcPct val="0"/>
              </a:spcAft>
              <a:defRPr kumimoji="1" sz="4200">
                <a:solidFill>
                  <a:schemeClr val="tx2"/>
                </a:solidFill>
                <a:latin typeface="Arial" panose="020B0604020202090204" pitchFamily="34" charset="0"/>
                <a:ea typeface="宋体" pitchFamily="2" charset="-122"/>
                <a:cs typeface="宋体" pitchFamily="2" charset="-122"/>
              </a:defRPr>
            </a:lvl3pPr>
            <a:lvl4pPr algn="l" rtl="0" eaLnBrk="0" fontAlgn="base" hangingPunct="0">
              <a:spcBef>
                <a:spcPct val="0"/>
              </a:spcBef>
              <a:spcAft>
                <a:spcPct val="0"/>
              </a:spcAft>
              <a:defRPr kumimoji="1" sz="4200">
                <a:solidFill>
                  <a:schemeClr val="tx2"/>
                </a:solidFill>
                <a:latin typeface="Arial" panose="020B0604020202090204" pitchFamily="34" charset="0"/>
                <a:ea typeface="宋体" pitchFamily="2" charset="-122"/>
                <a:cs typeface="宋体" pitchFamily="2" charset="-122"/>
              </a:defRPr>
            </a:lvl4pPr>
            <a:lvl5pPr algn="l" rtl="0" eaLnBrk="0" fontAlgn="base" hangingPunct="0">
              <a:spcBef>
                <a:spcPct val="0"/>
              </a:spcBef>
              <a:spcAft>
                <a:spcPct val="0"/>
              </a:spcAft>
              <a:defRPr kumimoji="1" sz="4200">
                <a:solidFill>
                  <a:schemeClr val="tx2"/>
                </a:solidFill>
                <a:latin typeface="Arial" panose="020B0604020202090204" pitchFamily="34" charset="0"/>
                <a:ea typeface="宋体" pitchFamily="2" charset="-122"/>
                <a:cs typeface="宋体" pitchFamily="2" charset="-122"/>
              </a:defRPr>
            </a:lvl5pPr>
            <a:lvl6pPr marL="457200" algn="l" rtl="0" fontAlgn="base">
              <a:spcBef>
                <a:spcPct val="0"/>
              </a:spcBef>
              <a:spcAft>
                <a:spcPct val="0"/>
              </a:spcAft>
              <a:defRPr sz="4200">
                <a:solidFill>
                  <a:schemeClr val="tx2"/>
                </a:solidFill>
                <a:latin typeface="Arial" panose="020B0604020202090204" pitchFamily="34" charset="0"/>
                <a:ea typeface="宋体" pitchFamily="2" charset="-122"/>
              </a:defRPr>
            </a:lvl6pPr>
            <a:lvl7pPr marL="914400" algn="l" rtl="0" fontAlgn="base">
              <a:spcBef>
                <a:spcPct val="0"/>
              </a:spcBef>
              <a:spcAft>
                <a:spcPct val="0"/>
              </a:spcAft>
              <a:defRPr sz="4200">
                <a:solidFill>
                  <a:schemeClr val="tx2"/>
                </a:solidFill>
                <a:latin typeface="Arial" panose="020B0604020202090204" pitchFamily="34" charset="0"/>
                <a:ea typeface="宋体" pitchFamily="2" charset="-122"/>
              </a:defRPr>
            </a:lvl7pPr>
            <a:lvl8pPr marL="1371600" algn="l" rtl="0" fontAlgn="base">
              <a:spcBef>
                <a:spcPct val="0"/>
              </a:spcBef>
              <a:spcAft>
                <a:spcPct val="0"/>
              </a:spcAft>
              <a:defRPr sz="4200">
                <a:solidFill>
                  <a:schemeClr val="tx2"/>
                </a:solidFill>
                <a:latin typeface="Arial" panose="020B0604020202090204" pitchFamily="34" charset="0"/>
                <a:ea typeface="宋体" pitchFamily="2" charset="-122"/>
              </a:defRPr>
            </a:lvl8pPr>
            <a:lvl9pPr marL="1828800" algn="l" rtl="0" fontAlgn="base">
              <a:spcBef>
                <a:spcPct val="0"/>
              </a:spcBef>
              <a:spcAft>
                <a:spcPct val="0"/>
              </a:spcAft>
              <a:defRPr sz="4200">
                <a:solidFill>
                  <a:schemeClr val="tx2"/>
                </a:solidFill>
                <a:latin typeface="Arial" panose="020B0604020202090204" pitchFamily="34" charset="0"/>
                <a:ea typeface="宋体" pitchFamily="2" charset="-122"/>
              </a:defRPr>
            </a:lvl9pPr>
          </a:lstStyle>
          <a:p>
            <a:pPr algn="l" eaLnBrk="1" hangingPunct="1">
              <a:buClrTx/>
              <a:buSzTx/>
              <a:buFontTx/>
            </a:pPr>
            <a:r>
              <a:rPr kumimoji="0"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我国信息内容安全研究机构</a:t>
            </a:r>
          </a:p>
        </p:txBody>
      </p:sp>
      <p:sp>
        <p:nvSpPr>
          <p:cNvPr id="3" name="文本框 2"/>
          <p:cNvSpPr txBox="1"/>
          <p:nvPr/>
        </p:nvSpPr>
        <p:spPr>
          <a:xfrm>
            <a:off x="481891" y="980728"/>
            <a:ext cx="8286730" cy="6555641"/>
          </a:xfrm>
          <a:prstGeom prst="rect">
            <a:avLst/>
          </a:prstGeom>
          <a:noFill/>
        </p:spPr>
        <p:txBody>
          <a:bodyPr wrap="square" rtlCol="0">
            <a:spAutoFit/>
          </a:bodyPr>
          <a:lstStyle/>
          <a:p>
            <a:pPr marL="571500" indent="-571500">
              <a:lnSpc>
                <a:spcPct val="150000"/>
              </a:lnSpc>
              <a:buFont typeface="Arial" panose="020B0604020202090204"/>
              <a:buChar char="•"/>
            </a:pPr>
            <a:r>
              <a:rPr kumimoji="1" lang="zh-CN" altLang="en-US" sz="2400" b="1" dirty="0"/>
              <a:t>中科院信工所</a:t>
            </a:r>
            <a:endParaRPr kumimoji="1" lang="en-US" altLang="zh-CN" sz="2400" b="1" dirty="0"/>
          </a:p>
          <a:p>
            <a:pPr marL="571500" indent="-571500">
              <a:lnSpc>
                <a:spcPct val="150000"/>
              </a:lnSpc>
              <a:buFont typeface="Arial" panose="020B0604020202090204"/>
              <a:buChar char="•"/>
            </a:pPr>
            <a:r>
              <a:rPr kumimoji="1" lang="zh-CN" altLang="en-US" sz="2400" b="1" dirty="0"/>
              <a:t>中电科、中电子</a:t>
            </a:r>
            <a:endParaRPr kumimoji="1" lang="en-US" altLang="zh-CN" sz="2400" b="1" dirty="0"/>
          </a:p>
          <a:p>
            <a:pPr marL="571500" indent="-571500">
              <a:lnSpc>
                <a:spcPct val="150000"/>
              </a:lnSpc>
              <a:buFont typeface="Arial" panose="020B0604020202090204"/>
              <a:buChar char="•"/>
            </a:pPr>
            <a:r>
              <a:rPr kumimoji="1" lang="zh-CN" altLang="en-US" sz="2400" b="1" dirty="0"/>
              <a:t>国防科大</a:t>
            </a:r>
            <a:endParaRPr kumimoji="1" lang="en-US" altLang="zh-CN" sz="2400" b="1" dirty="0"/>
          </a:p>
          <a:p>
            <a:pPr marL="571500" indent="-571500">
              <a:lnSpc>
                <a:spcPct val="150000"/>
              </a:lnSpc>
              <a:buFont typeface="Arial" panose="020B0604020202090204"/>
              <a:buChar char="•"/>
            </a:pPr>
            <a:r>
              <a:rPr kumimoji="1" lang="zh-CN" altLang="en-US" sz="2400" b="1" dirty="0"/>
              <a:t>信息工程大学</a:t>
            </a:r>
            <a:endParaRPr kumimoji="1" lang="en-US" altLang="zh-CN" sz="2400" b="1" dirty="0"/>
          </a:p>
          <a:p>
            <a:pPr marL="571500" indent="-571500">
              <a:lnSpc>
                <a:spcPct val="150000"/>
              </a:lnSpc>
              <a:buFont typeface="Arial" panose="020B0604020202090204"/>
              <a:buChar char="•"/>
            </a:pPr>
            <a:r>
              <a:rPr kumimoji="1" lang="zh-CN" altLang="en-US" sz="2400" b="1" dirty="0"/>
              <a:t>哈尔滨工业大学</a:t>
            </a:r>
            <a:endParaRPr kumimoji="1" lang="en-US" altLang="zh-CN" sz="2400" b="1" dirty="0"/>
          </a:p>
          <a:p>
            <a:pPr marL="571500" indent="-571500">
              <a:lnSpc>
                <a:spcPct val="150000"/>
              </a:lnSpc>
              <a:buFont typeface="Arial" panose="020B0604020202090204"/>
              <a:buChar char="•"/>
            </a:pPr>
            <a:r>
              <a:rPr kumimoji="1" lang="zh-CN" altLang="en-US" sz="2400" b="1" dirty="0"/>
              <a:t>清华大学</a:t>
            </a:r>
            <a:endParaRPr kumimoji="1" lang="en-US" altLang="zh-CN" sz="2400" b="1" dirty="0"/>
          </a:p>
          <a:p>
            <a:pPr marL="571500" indent="-571500">
              <a:lnSpc>
                <a:spcPct val="150000"/>
              </a:lnSpc>
              <a:buFont typeface="Arial" panose="020B0604020202090204"/>
              <a:buChar char="•"/>
            </a:pPr>
            <a:r>
              <a:rPr kumimoji="1" lang="zh-CN" altLang="en-US" sz="2400" b="1" dirty="0"/>
              <a:t>北京邮电大学</a:t>
            </a:r>
          </a:p>
          <a:p>
            <a:pPr marL="571500" indent="-571500">
              <a:lnSpc>
                <a:spcPct val="150000"/>
              </a:lnSpc>
              <a:buFont typeface="Arial" panose="020B0604020202090204"/>
              <a:buChar char="•"/>
            </a:pPr>
            <a:r>
              <a:rPr kumimoji="1" lang="zh-CN" altLang="en-US" sz="2400" b="1" dirty="0"/>
              <a:t>上海交通大学</a:t>
            </a:r>
          </a:p>
          <a:p>
            <a:pPr marL="571500" indent="-571500">
              <a:lnSpc>
                <a:spcPct val="150000"/>
              </a:lnSpc>
              <a:buFont typeface="Arial" panose="020B0604020202090204"/>
              <a:buChar char="•"/>
            </a:pPr>
            <a:r>
              <a:rPr kumimoji="1" lang="zh-CN" altLang="en-US" sz="2400" b="1" dirty="0"/>
              <a:t>北京理工大学</a:t>
            </a:r>
            <a:endParaRPr kumimoji="1" lang="en-US" altLang="zh-CN" sz="2400" b="1" dirty="0"/>
          </a:p>
          <a:p>
            <a:pPr marL="571500" indent="-571500">
              <a:buFont typeface="Arial" panose="020B0604020202090204"/>
              <a:buChar char="•"/>
            </a:pPr>
            <a:r>
              <a:rPr kumimoji="1" lang="zh-CN" altLang="en-US" sz="2400" b="1" dirty="0"/>
              <a:t>奇安信、绿盟、腾讯、启明、安天、</a:t>
            </a:r>
            <a:r>
              <a:rPr kumimoji="1" lang="en-US" altLang="zh-CN" sz="2400" b="1" dirty="0"/>
              <a:t>360</a:t>
            </a:r>
            <a:r>
              <a:rPr kumimoji="1" lang="zh-CN" altLang="en-US" sz="2400" b="1" dirty="0"/>
              <a:t>、任子行</a:t>
            </a:r>
            <a:endParaRPr kumimoji="1" lang="en-US" altLang="zh-CN" sz="2400" b="1" dirty="0"/>
          </a:p>
          <a:p>
            <a:endParaRPr kumimoji="1" lang="en-US" altLang="zh-CN" sz="2400" b="1" dirty="0"/>
          </a:p>
          <a:p>
            <a:endParaRPr kumimoji="1" lang="en-US" altLang="zh-CN" sz="2400" b="1" dirty="0"/>
          </a:p>
          <a:p>
            <a:endParaRPr kumimoji="1" lang="en-US" altLang="zh-CN" sz="2400" b="1"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816" y="4227233"/>
            <a:ext cx="1479759" cy="139858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9113" y="3933056"/>
            <a:ext cx="1821730" cy="173608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022" y="1068043"/>
            <a:ext cx="1398589" cy="1398589"/>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2651" y="1052736"/>
            <a:ext cx="1557784" cy="1485904"/>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4311" y="4232112"/>
            <a:ext cx="2003968" cy="1506984"/>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5072" y="2678163"/>
            <a:ext cx="1398589" cy="1398589"/>
          </a:xfrm>
          <a:prstGeom prst="rect">
            <a:avLst/>
          </a:prstGeom>
        </p:spPr>
      </p:pic>
      <p:pic>
        <p:nvPicPr>
          <p:cNvPr id="27" name="图片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4659" y="2682656"/>
            <a:ext cx="1373962" cy="1373962"/>
          </a:xfrm>
          <a:prstGeom prst="rect">
            <a:avLst/>
          </a:prstGeom>
        </p:spPr>
      </p:pic>
      <p:pic>
        <p:nvPicPr>
          <p:cNvPr id="29" name="图片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5337" y="1087221"/>
            <a:ext cx="1374981" cy="1380112"/>
          </a:xfrm>
          <a:prstGeom prst="rect">
            <a:avLst/>
          </a:prstGeom>
        </p:spPr>
      </p:pic>
      <p:pic>
        <p:nvPicPr>
          <p:cNvPr id="31" name="图片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31026" y="2548777"/>
            <a:ext cx="1700808" cy="17008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863"/>
    </mc:Choice>
    <mc:Fallback xmlns="">
      <p:transition spd="slow" advTm="42863"/>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a:xfrm>
            <a:off x="395150" y="1556607"/>
            <a:ext cx="4089762" cy="5165911"/>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buNone/>
            </a:pPr>
            <a:r>
              <a:rPr lang="en-US" altLang="zh-CN" sz="1600" dirty="0">
                <a:latin typeface="华文楷体" panose="02010600040101010101" pitchFamily="2" charset="-122"/>
                <a:ea typeface="华文楷体" panose="02010600040101010101" pitchFamily="2" charset="-122"/>
              </a:rPr>
              <a:t>        Android </a:t>
            </a:r>
            <a:r>
              <a:rPr lang="zh-CN" altLang="en-US" sz="1600" dirty="0">
                <a:latin typeface="华文楷体" panose="02010600040101010101" pitchFamily="2" charset="-122"/>
                <a:ea typeface="华文楷体" panose="02010600040101010101" pitchFamily="2" charset="-122"/>
              </a:rPr>
              <a:t>是目前最流行的智能手机软件平台。</a:t>
            </a:r>
            <a:r>
              <a:rPr lang="en-US" altLang="zh-CN" sz="1600" dirty="0">
                <a:latin typeface="华文楷体" panose="02010600040101010101" pitchFamily="2" charset="-122"/>
                <a:ea typeface="华文楷体" panose="02010600040101010101" pitchFamily="2" charset="-122"/>
              </a:rPr>
              <a:t>Android</a:t>
            </a:r>
            <a:r>
              <a:rPr lang="zh-CN" altLang="en-US" sz="1600" dirty="0">
                <a:latin typeface="华文楷体" panose="02010600040101010101" pitchFamily="2" charset="-122"/>
                <a:ea typeface="华文楷体" panose="02010600040101010101" pitchFamily="2" charset="-122"/>
              </a:rPr>
              <a:t>设备的开源特性导致恶意软件应用大量增加，使得</a:t>
            </a:r>
            <a:r>
              <a:rPr lang="en-US" altLang="zh-CN" sz="1600" dirty="0">
                <a:latin typeface="华文楷体" panose="02010600040101010101" pitchFamily="2" charset="-122"/>
                <a:ea typeface="华文楷体" panose="02010600040101010101" pitchFamily="2" charset="-122"/>
              </a:rPr>
              <a:t>Android </a:t>
            </a:r>
            <a:r>
              <a:rPr lang="zh-CN" altLang="en-US" sz="1600" dirty="0">
                <a:latin typeface="华文楷体" panose="02010600040101010101" pitchFamily="2" charset="-122"/>
                <a:ea typeface="华文楷体" panose="02010600040101010101" pitchFamily="2" charset="-122"/>
              </a:rPr>
              <a:t>设备安全的研究十分重要。</a:t>
            </a:r>
            <a:endParaRPr lang="en-US" altLang="zh-CN" sz="1600" b="1" dirty="0">
              <a:solidFill>
                <a:srgbClr val="FF0000"/>
              </a:solidFill>
              <a:latin typeface="华文楷体" panose="02010600040101010101" pitchFamily="2" charset="-122"/>
              <a:ea typeface="华文楷体" panose="02010600040101010101" pitchFamily="2" charset="-122"/>
            </a:endParaRPr>
          </a:p>
          <a:p>
            <a:pPr marL="0" lvl="1" indent="0">
              <a:buNone/>
            </a:pPr>
            <a:r>
              <a:rPr lang="en-US" altLang="zh-CN" sz="1600" b="1" dirty="0">
                <a:solidFill>
                  <a:srgbClr val="FF0000"/>
                </a:solidFill>
                <a:latin typeface="华文楷体" panose="02010600040101010101" pitchFamily="2" charset="-122"/>
                <a:ea typeface="华文楷体" panose="02010600040101010101" pitchFamily="2" charset="-122"/>
              </a:rPr>
              <a:t>&gt; </a:t>
            </a:r>
            <a:r>
              <a:rPr lang="zh-CN" altLang="en-US" sz="1600" b="1" dirty="0">
                <a:solidFill>
                  <a:srgbClr val="FF0000"/>
                </a:solidFill>
                <a:latin typeface="华文楷体" panose="02010600040101010101" pitchFamily="2" charset="-122"/>
                <a:ea typeface="华文楷体" panose="02010600040101010101" pitchFamily="2" charset="-122"/>
              </a:rPr>
              <a:t>重点方向</a:t>
            </a:r>
            <a:endParaRPr lang="en-US" altLang="zh-CN" sz="1600" b="1" dirty="0">
              <a:solidFill>
                <a:srgbClr val="FF0000"/>
              </a:solidFill>
              <a:latin typeface="华文楷体" panose="02010600040101010101" pitchFamily="2" charset="-122"/>
              <a:ea typeface="华文楷体" panose="02010600040101010101" pitchFamily="2" charset="-122"/>
            </a:endParaRPr>
          </a:p>
          <a:p>
            <a:pPr marL="457200" lvl="2" indent="-342900"/>
            <a:r>
              <a:rPr lang="zh-CN" altLang="en-US" sz="1600" b="1" dirty="0">
                <a:latin typeface="华文楷体" panose="02010600040101010101" pitchFamily="2" charset="-122"/>
                <a:ea typeface="华文楷体" panose="02010600040101010101" pitchFamily="2" charset="-122"/>
              </a:rPr>
              <a:t>应用安全分析</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恶意软件分类与检测</a:t>
            </a:r>
            <a:endParaRPr lang="en-US" altLang="zh-CN" sz="1600" dirty="0">
              <a:latin typeface="华文楷体" panose="02010600040101010101" pitchFamily="2" charset="-122"/>
              <a:ea typeface="华文楷体" panose="02010600040101010101" pitchFamily="2" charset="-122"/>
            </a:endParaRPr>
          </a:p>
          <a:p>
            <a:pPr marL="457200" lvl="2" indent="-342900"/>
            <a:r>
              <a:rPr lang="zh-CN" altLang="en-US" sz="1600" b="1" dirty="0">
                <a:latin typeface="华文楷体" panose="02010600040101010101" pitchFamily="2" charset="-122"/>
                <a:ea typeface="华文楷体" panose="02010600040101010101" pitchFamily="2" charset="-122"/>
              </a:rPr>
              <a:t>系统安全</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系统内核的安全威胁检测</a:t>
            </a:r>
            <a:endParaRPr lang="en-US" altLang="zh-CN" sz="1600" dirty="0">
              <a:latin typeface="华文楷体" panose="02010600040101010101" pitchFamily="2" charset="-122"/>
              <a:ea typeface="华文楷体" panose="02010600040101010101" pitchFamily="2" charset="-122"/>
            </a:endParaRPr>
          </a:p>
          <a:p>
            <a:pPr marL="457200" lvl="2" indent="-342900"/>
            <a:r>
              <a:rPr lang="zh-CN" altLang="en-US" sz="1600" b="1" dirty="0">
                <a:latin typeface="华文楷体" panose="02010600040101010101" pitchFamily="2" charset="-122"/>
                <a:ea typeface="华文楷体" panose="02010600040101010101" pitchFamily="2" charset="-122"/>
              </a:rPr>
              <a:t>隐私数据安全保护</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保护短信、通讯录、支付信息等数据</a:t>
            </a:r>
            <a:endParaRPr lang="en-US" altLang="zh-CN" sz="1600" dirty="0">
              <a:latin typeface="华文楷体" panose="02010600040101010101" pitchFamily="2" charset="-122"/>
              <a:ea typeface="华文楷体" panose="02010600040101010101" pitchFamily="2" charset="-122"/>
            </a:endParaRPr>
          </a:p>
          <a:p>
            <a:pPr marL="114300" lvl="2" indent="0">
              <a:buNone/>
            </a:pPr>
            <a:r>
              <a:rPr lang="zh-CN" altLang="en-US" sz="1600" dirty="0">
                <a:latin typeface="华文楷体" panose="02010600040101010101" pitchFamily="2" charset="-122"/>
                <a:ea typeface="华文楷体" panose="02010600040101010101" pitchFamily="2" charset="-122"/>
              </a:rPr>
              <a:t>来源：</a:t>
            </a:r>
            <a:endParaRPr lang="en-US" altLang="zh-CN" sz="1600" dirty="0">
              <a:latin typeface="华文楷体" panose="02010600040101010101" pitchFamily="2" charset="-122"/>
              <a:ea typeface="华文楷体" panose="02010600040101010101" pitchFamily="2" charset="-122"/>
            </a:endParaRPr>
          </a:p>
          <a:p>
            <a:pPr marL="400050" lvl="2" indent="-285750">
              <a:spcBef>
                <a:spcPts val="0"/>
              </a:spcBef>
            </a:pPr>
            <a:r>
              <a:rPr lang="en-US" altLang="zh-CN" sz="1600" dirty="0">
                <a:latin typeface="华文楷体" panose="02010600040101010101" pitchFamily="2" charset="-122"/>
                <a:ea typeface="华文楷体" panose="02010600040101010101" pitchFamily="2" charset="-122"/>
              </a:rPr>
              <a:t>CCS 2016 Sessions: Mobile Software Analysis</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Android Security</a:t>
            </a:r>
          </a:p>
          <a:p>
            <a:pPr marL="400050" lvl="2" indent="-285750">
              <a:spcBef>
                <a:spcPts val="0"/>
              </a:spcBef>
            </a:pPr>
            <a:r>
              <a:rPr lang="en-US" altLang="zh-CN" sz="1600" dirty="0">
                <a:latin typeface="华文楷体" panose="02010600040101010101" pitchFamily="2" charset="-122"/>
                <a:ea typeface="华文楷体" panose="02010600040101010101" pitchFamily="2" charset="-122"/>
              </a:rPr>
              <a:t>CCS 2015 Sessions: Understanding Android Apps</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Mobile Device Attacks</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Android and Web Forensics</a:t>
            </a:r>
          </a:p>
          <a:p>
            <a:pPr marL="400050" lvl="2" indent="-285750">
              <a:spcBef>
                <a:spcPts val="0"/>
              </a:spcBef>
            </a:pPr>
            <a:r>
              <a:rPr lang="zh-CN" altLang="en-US" sz="1600" dirty="0">
                <a:latin typeface="华文楷体" panose="02010600040101010101" pitchFamily="2" charset="-122"/>
                <a:ea typeface="华文楷体" panose="02010600040101010101" pitchFamily="2" charset="-122"/>
              </a:rPr>
              <a:t> 杨义先</a:t>
            </a: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等</a:t>
            </a:r>
            <a:r>
              <a:rPr lang="en-US" altLang="zh-CN" sz="1600" dirty="0">
                <a:latin typeface="华文楷体" panose="02010600040101010101" pitchFamily="2" charset="-122"/>
                <a:ea typeface="华文楷体" panose="02010600040101010101" pitchFamily="2" charset="-122"/>
              </a:rPr>
              <a:t>. Android </a:t>
            </a:r>
            <a:r>
              <a:rPr lang="zh-CN" altLang="en-US" sz="1600" dirty="0">
                <a:latin typeface="华文楷体" panose="02010600040101010101" pitchFamily="2" charset="-122"/>
                <a:ea typeface="华文楷体" panose="02010600040101010101" pitchFamily="2" charset="-122"/>
              </a:rPr>
              <a:t>智能终端安全综述</a:t>
            </a:r>
            <a:r>
              <a:rPr lang="en-US" altLang="zh-CN" sz="1600" dirty="0">
                <a:latin typeface="华文楷体" panose="02010600040101010101" pitchFamily="2" charset="-122"/>
                <a:ea typeface="华文楷体" panose="02010600040101010101" pitchFamily="2" charset="-122"/>
              </a:rPr>
              <a:t>[J]. </a:t>
            </a:r>
            <a:r>
              <a:rPr lang="zh-CN" altLang="en-US" sz="1600" dirty="0">
                <a:latin typeface="华文楷体" panose="02010600040101010101" pitchFamily="2" charset="-122"/>
                <a:ea typeface="华文楷体" panose="02010600040101010101" pitchFamily="2" charset="-122"/>
              </a:rPr>
              <a:t>通信学报</a:t>
            </a:r>
            <a:r>
              <a:rPr lang="en-US" altLang="zh-CN" sz="1600" dirty="0">
                <a:latin typeface="华文楷体" panose="02010600040101010101" pitchFamily="2" charset="-122"/>
                <a:ea typeface="华文楷体" panose="02010600040101010101" pitchFamily="2" charset="-122"/>
              </a:rPr>
              <a:t>, 2016, 37(6): 169-184.</a:t>
            </a:r>
            <a:endParaRPr lang="en-US" altLang="zh-CN" dirty="0">
              <a:latin typeface="华文楷体" panose="02010600040101010101" pitchFamily="2" charset="-122"/>
              <a:ea typeface="华文楷体" panose="02010600040101010101" pitchFamily="2" charset="-122"/>
            </a:endParaRPr>
          </a:p>
        </p:txBody>
      </p:sp>
      <p:sp>
        <p:nvSpPr>
          <p:cNvPr id="6" name="内容占位符 2"/>
          <p:cNvSpPr txBox="1"/>
          <p:nvPr/>
        </p:nvSpPr>
        <p:spPr>
          <a:xfrm>
            <a:off x="4571999" y="1556608"/>
            <a:ext cx="4128833" cy="2299770"/>
          </a:xfrm>
          <a:prstGeom prst="rect">
            <a:avLst/>
          </a:prstGeom>
          <a:ln w="3175">
            <a:solidFill>
              <a:schemeClr val="accent1"/>
            </a:solidFill>
          </a:ln>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57150" lvl="1" indent="0">
              <a:buNone/>
            </a:pPr>
            <a:r>
              <a:rPr lang="en-US" altLang="zh-CN" sz="1600" b="1" dirty="0">
                <a:solidFill>
                  <a:srgbClr val="FF0000"/>
                </a:solidFill>
                <a:latin typeface="华文楷体" panose="02010600040101010101" pitchFamily="2" charset="-122"/>
                <a:ea typeface="华文楷体" panose="02010600040101010101" pitchFamily="2" charset="-122"/>
              </a:rPr>
              <a:t>&gt; </a:t>
            </a:r>
            <a:r>
              <a:rPr lang="zh-CN" altLang="en-US" sz="1600" b="1" dirty="0">
                <a:solidFill>
                  <a:srgbClr val="FF0000"/>
                </a:solidFill>
                <a:latin typeface="华文楷体" panose="02010600040101010101" pitchFamily="2" charset="-122"/>
                <a:ea typeface="华文楷体" panose="02010600040101010101" pitchFamily="2" charset="-122"/>
              </a:rPr>
              <a:t>近三年研究趋势</a:t>
            </a:r>
            <a:endParaRPr lang="en-US" altLang="zh-CN" sz="1600" b="1" dirty="0">
              <a:solidFill>
                <a:srgbClr val="FF0000"/>
              </a:solidFill>
              <a:latin typeface="华文楷体" panose="02010600040101010101" pitchFamily="2" charset="-122"/>
              <a:ea typeface="华文楷体" panose="02010600040101010101" pitchFamily="2" charset="-122"/>
            </a:endParaRPr>
          </a:p>
          <a:p>
            <a:pPr marL="457200" lvl="2" indent="-342900"/>
            <a:r>
              <a:rPr lang="zh-CN" altLang="en-US" sz="1600" dirty="0">
                <a:latin typeface="华文楷体" panose="02010600040101010101" pitchFamily="2" charset="-122"/>
                <a:ea typeface="华文楷体" panose="02010600040101010101" pitchFamily="2" charset="-122"/>
              </a:rPr>
              <a:t>顶会论文</a:t>
            </a:r>
            <a:r>
              <a:rPr lang="en-US" altLang="zh-CN" sz="1600" dirty="0">
                <a:latin typeface="华文楷体" panose="02010600040101010101" pitchFamily="2" charset="-122"/>
                <a:ea typeface="华文楷体" panose="02010600040101010101" pitchFamily="2" charset="-122"/>
              </a:rPr>
              <a:t>47</a:t>
            </a:r>
            <a:r>
              <a:rPr lang="zh-CN" altLang="en-US" sz="1600" dirty="0">
                <a:latin typeface="华文楷体" panose="02010600040101010101" pitchFamily="2" charset="-122"/>
                <a:ea typeface="华文楷体" panose="02010600040101010101" pitchFamily="2" charset="-122"/>
              </a:rPr>
              <a:t>篇，数量逐年上涨</a:t>
            </a:r>
            <a:endParaRPr lang="en-US" altLang="zh-CN" sz="1600" dirty="0">
              <a:latin typeface="华文楷体" panose="02010600040101010101" pitchFamily="2" charset="-122"/>
              <a:ea typeface="华文楷体" panose="02010600040101010101" pitchFamily="2" charset="-122"/>
            </a:endParaRPr>
          </a:p>
        </p:txBody>
      </p:sp>
      <p:sp>
        <p:nvSpPr>
          <p:cNvPr id="14" name="内容占位符 2"/>
          <p:cNvSpPr txBox="1"/>
          <p:nvPr/>
        </p:nvSpPr>
        <p:spPr>
          <a:xfrm>
            <a:off x="4572000" y="3994848"/>
            <a:ext cx="4114800" cy="2727670"/>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57150" lvl="1" indent="0">
              <a:buNone/>
            </a:pPr>
            <a:r>
              <a:rPr lang="en-US" altLang="zh-CN" sz="1500" b="1" dirty="0">
                <a:solidFill>
                  <a:srgbClr val="FF0000"/>
                </a:solidFill>
                <a:latin typeface="华文楷体" panose="02010600040101010101" pitchFamily="2" charset="-122"/>
                <a:ea typeface="华文楷体" panose="02010600040101010101" pitchFamily="2" charset="-122"/>
              </a:rPr>
              <a:t>&gt; </a:t>
            </a:r>
            <a:r>
              <a:rPr lang="zh-CN" altLang="en-US" sz="1500" b="1" dirty="0">
                <a:solidFill>
                  <a:srgbClr val="FF0000"/>
                </a:solidFill>
                <a:latin typeface="华文楷体" panose="02010600040101010101" pitchFamily="2" charset="-122"/>
                <a:ea typeface="华文楷体" panose="02010600040101010101" pitchFamily="2" charset="-122"/>
              </a:rPr>
              <a:t>代表性论文</a:t>
            </a:r>
            <a:endParaRPr lang="en-US" altLang="zh-CN" sz="1500" b="1" dirty="0">
              <a:solidFill>
                <a:srgbClr val="FF0000"/>
              </a:solidFill>
              <a:latin typeface="华文楷体" panose="02010600040101010101" pitchFamily="2" charset="-122"/>
              <a:ea typeface="华文楷体" panose="02010600040101010101" pitchFamily="2" charset="-122"/>
            </a:endParaRPr>
          </a:p>
          <a:p>
            <a:pPr marL="457200" lvl="2" indent="-342900"/>
            <a:r>
              <a:rPr lang="en-US" altLang="zh-CN" sz="1500" dirty="0">
                <a:latin typeface="华文楷体" panose="02010600040101010101" pitchFamily="2" charset="-122"/>
                <a:ea typeface="华文楷体" panose="02010600040101010101" pitchFamily="2" charset="-122"/>
              </a:rPr>
              <a:t>Arp, Daniel, et al. "DREBIN: Effective and Explainable Detection of Android Malware in Your Pocket." NDSS. 2014.</a:t>
            </a:r>
            <a:r>
              <a:rPr lang="zh-CN" altLang="en-US" sz="1500" b="1" dirty="0">
                <a:latin typeface="华文楷体" panose="02010600040101010101" pitchFamily="2" charset="-122"/>
                <a:ea typeface="华文楷体" panose="02010600040101010101" pitchFamily="2" charset="-122"/>
              </a:rPr>
              <a:t>被引</a:t>
            </a:r>
            <a:r>
              <a:rPr lang="en-US" altLang="zh-CN" sz="1500" b="1" dirty="0">
                <a:latin typeface="华文楷体" panose="02010600040101010101" pitchFamily="2" charset="-122"/>
                <a:ea typeface="华文楷体" panose="02010600040101010101" pitchFamily="2" charset="-122"/>
              </a:rPr>
              <a:t>290</a:t>
            </a:r>
            <a:r>
              <a:rPr lang="zh-CN" altLang="en-US" sz="1500" b="1" dirty="0">
                <a:latin typeface="华文楷体" panose="02010600040101010101" pitchFamily="2" charset="-122"/>
                <a:ea typeface="华文楷体" panose="02010600040101010101" pitchFamily="2" charset="-122"/>
              </a:rPr>
              <a:t>次</a:t>
            </a:r>
            <a:r>
              <a:rPr lang="en-US" altLang="zh-CN" sz="1500" dirty="0">
                <a:latin typeface="华文楷体" panose="02010600040101010101" pitchFamily="2" charset="-122"/>
                <a:ea typeface="华文楷体" panose="02010600040101010101" pitchFamily="2" charset="-122"/>
              </a:rPr>
              <a:t>(Google  Scholar)</a:t>
            </a:r>
          </a:p>
          <a:p>
            <a:pPr marL="457200" lvl="2" indent="-342900"/>
            <a:r>
              <a:rPr lang="en-US" altLang="zh-CN" sz="1500" dirty="0">
                <a:latin typeface="华文楷体" panose="02010600040101010101" pitchFamily="2" charset="-122"/>
                <a:ea typeface="华文楷体" panose="02010600040101010101" pitchFamily="2" charset="-122"/>
              </a:rPr>
              <a:t>Feng Y, et al. </a:t>
            </a:r>
            <a:r>
              <a:rPr lang="en-US" altLang="zh-CN" sz="1500" dirty="0" err="1">
                <a:latin typeface="华文楷体" panose="02010600040101010101" pitchFamily="2" charset="-122"/>
                <a:ea typeface="华文楷体" panose="02010600040101010101" pitchFamily="2" charset="-122"/>
              </a:rPr>
              <a:t>Apposcopy</a:t>
            </a:r>
            <a:r>
              <a:rPr lang="en-US" altLang="zh-CN" sz="1500" dirty="0">
                <a:latin typeface="华文楷体" panose="02010600040101010101" pitchFamily="2" charset="-122"/>
                <a:ea typeface="华文楷体" panose="02010600040101010101" pitchFamily="2" charset="-122"/>
              </a:rPr>
              <a:t>: Semantics-based detection of android malware through static analysis[C]//Proceedings of the 22nd ACM SIGSOFT International Symposium on Foundations of Software Engineering. ACM, 2014: 576-587.</a:t>
            </a:r>
            <a:r>
              <a:rPr lang="zh-CN" altLang="en-US" sz="1500" b="1" dirty="0">
                <a:latin typeface="华文楷体" panose="02010600040101010101" pitchFamily="2" charset="-122"/>
                <a:ea typeface="华文楷体" panose="02010600040101010101" pitchFamily="2" charset="-122"/>
              </a:rPr>
              <a:t>被引</a:t>
            </a:r>
            <a:r>
              <a:rPr lang="en-US" altLang="zh-CN" sz="1500" b="1" dirty="0">
                <a:latin typeface="华文楷体" panose="02010600040101010101" pitchFamily="2" charset="-122"/>
                <a:ea typeface="华文楷体" panose="02010600040101010101" pitchFamily="2" charset="-122"/>
              </a:rPr>
              <a:t>103</a:t>
            </a:r>
            <a:r>
              <a:rPr lang="zh-CN" altLang="en-US" sz="1500" b="1" dirty="0">
                <a:latin typeface="华文楷体" panose="02010600040101010101" pitchFamily="2" charset="-122"/>
                <a:ea typeface="华文楷体" panose="02010600040101010101" pitchFamily="2" charset="-122"/>
              </a:rPr>
              <a:t>次</a:t>
            </a:r>
            <a:r>
              <a:rPr lang="en-US" altLang="zh-CN" sz="1500" dirty="0">
                <a:latin typeface="华文楷体" panose="02010600040101010101" pitchFamily="2" charset="-122"/>
                <a:ea typeface="华文楷体" panose="02010600040101010101" pitchFamily="2" charset="-122"/>
              </a:rPr>
              <a:t>(Google  Scholar)</a:t>
            </a:r>
          </a:p>
        </p:txBody>
      </p:sp>
      <p:sp>
        <p:nvSpPr>
          <p:cNvPr id="2" name="文本框 1"/>
          <p:cNvSpPr txBox="1"/>
          <p:nvPr/>
        </p:nvSpPr>
        <p:spPr>
          <a:xfrm>
            <a:off x="395150" y="971877"/>
            <a:ext cx="2439580" cy="461665"/>
          </a:xfrm>
          <a:prstGeom prst="rect">
            <a:avLst/>
          </a:prstGeom>
          <a:solidFill>
            <a:schemeClr val="bg1">
              <a:lumMod val="85000"/>
            </a:schemeClr>
          </a:solidFill>
        </p:spPr>
        <p:txBody>
          <a:bodyPr wrap="square" rtlCol="0">
            <a:spAutoFit/>
          </a:bodyPr>
          <a:lstStyle/>
          <a:p>
            <a:pPr marL="342900" indent="-342900">
              <a:buFont typeface="Wingdings" panose="05000000000000000000" pitchFamily="2" charset="2"/>
              <a:buChar char="n"/>
            </a:pPr>
            <a:r>
              <a:rPr lang="zh-CN" altLang="en-US" sz="2400" b="1" dirty="0">
                <a:latin typeface="华文楷体" panose="02010600040101010101" pitchFamily="2" charset="-122"/>
                <a:ea typeface="华文楷体" panose="02010600040101010101" pitchFamily="2" charset="-122"/>
              </a:rPr>
              <a:t>移动设备安全</a:t>
            </a:r>
            <a:endParaRPr lang="en-US" altLang="zh-CN" sz="2400" b="1" dirty="0">
              <a:latin typeface="华文楷体" panose="02010600040101010101" pitchFamily="2" charset="-122"/>
              <a:ea typeface="华文楷体" panose="02010600040101010101" pitchFamily="2" charset="-122"/>
            </a:endParaRPr>
          </a:p>
        </p:txBody>
      </p:sp>
      <p:sp>
        <p:nvSpPr>
          <p:cNvPr id="20" name="文本框 19"/>
          <p:cNvSpPr txBox="1"/>
          <p:nvPr/>
        </p:nvSpPr>
        <p:spPr>
          <a:xfrm>
            <a:off x="6499346" y="1307802"/>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CRYPTO</a:t>
            </a:r>
            <a:endParaRPr lang="zh-CN" altLang="en-US" sz="1200" dirty="0">
              <a:latin typeface="华文楷体" panose="02010600040101010101" pitchFamily="2" charset="-122"/>
              <a:ea typeface="华文楷体" panose="02010600040101010101" pitchFamily="2" charset="-122"/>
            </a:endParaRPr>
          </a:p>
        </p:txBody>
      </p:sp>
      <p:sp>
        <p:nvSpPr>
          <p:cNvPr id="21" name="文本框 20"/>
          <p:cNvSpPr txBox="1"/>
          <p:nvPr/>
        </p:nvSpPr>
        <p:spPr>
          <a:xfrm>
            <a:off x="7360584" y="1289694"/>
            <a:ext cx="1340249"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USENIX Security</a:t>
            </a:r>
            <a:endParaRPr lang="zh-CN" altLang="en-US" sz="1200" dirty="0">
              <a:latin typeface="华文楷体" panose="02010600040101010101" pitchFamily="2" charset="-122"/>
              <a:ea typeface="华文楷体" panose="02010600040101010101" pitchFamily="2" charset="-122"/>
            </a:endParaRPr>
          </a:p>
        </p:txBody>
      </p:sp>
      <p:sp>
        <p:nvSpPr>
          <p:cNvPr id="22" name="文本框 21"/>
          <p:cNvSpPr txBox="1"/>
          <p:nvPr/>
        </p:nvSpPr>
        <p:spPr>
          <a:xfrm>
            <a:off x="5669454" y="1304965"/>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S&amp;P</a:t>
            </a:r>
            <a:endParaRPr lang="zh-CN" altLang="en-US" sz="1200" dirty="0">
              <a:latin typeface="华文楷体" panose="02010600040101010101" pitchFamily="2" charset="-122"/>
              <a:ea typeface="华文楷体" panose="02010600040101010101" pitchFamily="2" charset="-122"/>
            </a:endParaRPr>
          </a:p>
        </p:txBody>
      </p:sp>
      <p:sp>
        <p:nvSpPr>
          <p:cNvPr id="23" name="文本框 22"/>
          <p:cNvSpPr txBox="1"/>
          <p:nvPr/>
        </p:nvSpPr>
        <p:spPr>
          <a:xfrm>
            <a:off x="4740320" y="1291041"/>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CCS</a:t>
            </a:r>
            <a:endParaRPr lang="zh-CN" altLang="en-US" sz="1200" dirty="0">
              <a:latin typeface="华文楷体" panose="02010600040101010101" pitchFamily="2" charset="-122"/>
              <a:ea typeface="华文楷体" panose="02010600040101010101" pitchFamily="2" charset="-122"/>
            </a:endParaRPr>
          </a:p>
        </p:txBody>
      </p:sp>
      <p:pic>
        <p:nvPicPr>
          <p:cNvPr id="24" name="图片 23"/>
          <p:cNvPicPr>
            <a:picLocks noChangeAspect="1"/>
          </p:cNvPicPr>
          <p:nvPr/>
        </p:nvPicPr>
        <p:blipFill>
          <a:blip r:embed="rId2"/>
          <a:stretch>
            <a:fillRect/>
          </a:stretch>
        </p:blipFill>
        <p:spPr>
          <a:xfrm>
            <a:off x="6671408" y="940736"/>
            <a:ext cx="439665" cy="402718"/>
          </a:xfrm>
          <a:prstGeom prst="rect">
            <a:avLst/>
          </a:prstGeom>
        </p:spPr>
      </p:pic>
      <p:pic>
        <p:nvPicPr>
          <p:cNvPr id="25" name="图片 24"/>
          <p:cNvPicPr>
            <a:picLocks noChangeAspect="1"/>
          </p:cNvPicPr>
          <p:nvPr/>
        </p:nvPicPr>
        <p:blipFill>
          <a:blip r:embed="rId3"/>
          <a:stretch>
            <a:fillRect/>
          </a:stretch>
        </p:blipFill>
        <p:spPr>
          <a:xfrm>
            <a:off x="7520903" y="940736"/>
            <a:ext cx="1007754" cy="355004"/>
          </a:xfrm>
          <a:prstGeom prst="rect">
            <a:avLst/>
          </a:prstGeom>
        </p:spPr>
      </p:pic>
      <p:pic>
        <p:nvPicPr>
          <p:cNvPr id="26" name="图片 25"/>
          <p:cNvPicPr>
            <a:picLocks noChangeAspect="1"/>
          </p:cNvPicPr>
          <p:nvPr/>
        </p:nvPicPr>
        <p:blipFill>
          <a:blip r:embed="rId4"/>
          <a:stretch>
            <a:fillRect/>
          </a:stretch>
        </p:blipFill>
        <p:spPr>
          <a:xfrm>
            <a:off x="5901823" y="938953"/>
            <a:ext cx="427961" cy="401427"/>
          </a:xfrm>
          <a:prstGeom prst="rect">
            <a:avLst/>
          </a:prstGeom>
        </p:spPr>
      </p:pic>
      <p:pic>
        <p:nvPicPr>
          <p:cNvPr id="27" name="图片 26"/>
          <p:cNvPicPr>
            <a:picLocks noChangeAspect="1"/>
          </p:cNvPicPr>
          <p:nvPr/>
        </p:nvPicPr>
        <p:blipFill>
          <a:blip r:embed="rId5"/>
          <a:stretch>
            <a:fillRect/>
          </a:stretch>
        </p:blipFill>
        <p:spPr>
          <a:xfrm>
            <a:off x="4942337" y="896816"/>
            <a:ext cx="485698" cy="485698"/>
          </a:xfrm>
          <a:prstGeom prst="rect">
            <a:avLst/>
          </a:prstGeom>
        </p:spPr>
      </p:pic>
      <p:sp>
        <p:nvSpPr>
          <p:cNvPr id="18" name="标题 1"/>
          <p:cNvSpPr txBox="1"/>
          <p:nvPr/>
        </p:nvSpPr>
        <p:spPr>
          <a:xfrm>
            <a:off x="231113" y="146524"/>
            <a:ext cx="7309262"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国际网络安全科研新方向</a:t>
            </a:r>
          </a:p>
        </p:txBody>
      </p:sp>
      <p:graphicFrame>
        <p:nvGraphicFramePr>
          <p:cNvPr id="29" name="图表 28"/>
          <p:cNvGraphicFramePr/>
          <p:nvPr/>
        </p:nvGraphicFramePr>
        <p:xfrm>
          <a:off x="5158357" y="2158404"/>
          <a:ext cx="2774360" cy="1743684"/>
        </p:xfrm>
        <a:graphic>
          <a:graphicData uri="http://schemas.openxmlformats.org/drawingml/2006/chart">
            <c:chart xmlns:c="http://schemas.openxmlformats.org/drawingml/2006/chart" xmlns:r="http://schemas.openxmlformats.org/officeDocument/2006/relationships" r:id="rId6"/>
          </a:graphicData>
        </a:graphic>
      </p:graphicFrame>
      <p:pic>
        <p:nvPicPr>
          <p:cNvPr id="30" name="图片 29"/>
          <p:cNvPicPr>
            <a:picLocks noChangeAspect="1"/>
          </p:cNvPicPr>
          <p:nvPr/>
        </p:nvPicPr>
        <p:blipFill>
          <a:blip r:embed="rId7"/>
          <a:stretch>
            <a:fillRect/>
          </a:stretch>
        </p:blipFill>
        <p:spPr>
          <a:xfrm>
            <a:off x="2813533" y="2599614"/>
            <a:ext cx="1535155" cy="11498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16223">
        <p:fade/>
      </p:transition>
    </mc:Choice>
    <mc:Fallback xmlns="">
      <p:transition advTm="16223">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4569508" y="1556607"/>
            <a:ext cx="4089762" cy="2453418"/>
          </a:xfrm>
          <a:prstGeom prst="rect">
            <a:avLst/>
          </a:prstGeom>
          <a:ln w="3175">
            <a:solidFill>
              <a:schemeClr val="accent1"/>
            </a:solidFill>
          </a:ln>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57150" lvl="1" indent="0">
              <a:buNone/>
            </a:pPr>
            <a:r>
              <a:rPr lang="en-US" altLang="zh-CN" sz="1600" b="1" dirty="0">
                <a:solidFill>
                  <a:srgbClr val="FF0000"/>
                </a:solidFill>
                <a:latin typeface="华文楷体" panose="02010600040101010101" pitchFamily="2" charset="-122"/>
                <a:ea typeface="华文楷体" panose="02010600040101010101" pitchFamily="2" charset="-122"/>
              </a:rPr>
              <a:t>&gt; </a:t>
            </a:r>
            <a:r>
              <a:rPr lang="zh-CN" altLang="en-US" sz="1600" b="1" dirty="0">
                <a:solidFill>
                  <a:srgbClr val="FF0000"/>
                </a:solidFill>
                <a:latin typeface="华文楷体" panose="02010600040101010101" pitchFamily="2" charset="-122"/>
                <a:ea typeface="华文楷体" panose="02010600040101010101" pitchFamily="2" charset="-122"/>
              </a:rPr>
              <a:t>近三年研究趋势</a:t>
            </a:r>
            <a:endParaRPr lang="en-US" altLang="zh-CN" sz="1600" b="1" dirty="0">
              <a:solidFill>
                <a:srgbClr val="FF0000"/>
              </a:solidFill>
              <a:latin typeface="华文楷体" panose="02010600040101010101" pitchFamily="2" charset="-122"/>
              <a:ea typeface="华文楷体" panose="02010600040101010101" pitchFamily="2" charset="-122"/>
            </a:endParaRPr>
          </a:p>
          <a:p>
            <a:pPr marL="457200" lvl="2" indent="-342900"/>
            <a:r>
              <a:rPr lang="zh-CN" altLang="en-US" sz="1600" dirty="0">
                <a:latin typeface="华文楷体" panose="02010600040101010101" pitchFamily="2" charset="-122"/>
                <a:ea typeface="华文楷体" panose="02010600040101010101" pitchFamily="2" charset="-122"/>
              </a:rPr>
              <a:t>顶会录用的攻防方向论文年均超过</a:t>
            </a:r>
            <a:r>
              <a:rPr lang="en-US" altLang="zh-CN" sz="1600" dirty="0">
                <a:latin typeface="华文楷体" panose="02010600040101010101" pitchFamily="2" charset="-122"/>
                <a:ea typeface="华文楷体" panose="02010600040101010101" pitchFamily="2" charset="-122"/>
              </a:rPr>
              <a:t>45</a:t>
            </a:r>
            <a:r>
              <a:rPr lang="zh-CN" altLang="en-US" sz="1600" dirty="0">
                <a:latin typeface="华文楷体" panose="02010600040101010101" pitchFamily="2" charset="-122"/>
                <a:ea typeface="华文楷体" panose="02010600040101010101" pitchFamily="2" charset="-122"/>
              </a:rPr>
              <a:t>篇</a:t>
            </a:r>
            <a:endParaRPr lang="en-US" altLang="zh-CN" sz="1600" dirty="0">
              <a:latin typeface="华文楷体" panose="02010600040101010101" pitchFamily="2" charset="-122"/>
              <a:ea typeface="华文楷体" panose="02010600040101010101" pitchFamily="2" charset="-122"/>
            </a:endParaRPr>
          </a:p>
          <a:p>
            <a:pPr marL="114300" lvl="2" indent="0">
              <a:buNone/>
            </a:pPr>
            <a:endParaRPr lang="en-US" altLang="zh-CN" sz="1600" dirty="0">
              <a:latin typeface="华文楷体" panose="02010600040101010101" pitchFamily="2" charset="-122"/>
              <a:ea typeface="华文楷体" panose="02010600040101010101" pitchFamily="2" charset="-122"/>
            </a:endParaRPr>
          </a:p>
        </p:txBody>
      </p:sp>
      <p:sp>
        <p:nvSpPr>
          <p:cNvPr id="9" name="内容占位符 2"/>
          <p:cNvSpPr txBox="1"/>
          <p:nvPr/>
        </p:nvSpPr>
        <p:spPr>
          <a:xfrm>
            <a:off x="395150" y="1556607"/>
            <a:ext cx="4089762" cy="5165911"/>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lvl="1" indent="0">
              <a:buNone/>
            </a:pPr>
            <a:r>
              <a:rPr lang="zh-CN" altLang="en-US" sz="1600" dirty="0">
                <a:latin typeface="华文楷体" panose="02010600040101010101" pitchFamily="2" charset="-122"/>
                <a:ea typeface="华文楷体" panose="02010600040101010101" pitchFamily="2" charset="-122"/>
              </a:rPr>
              <a:t>        随着计算机应用范围的扩大和计算机网络的飞速发展，信息资源得到最大程度的共享。但是，紧随信息技术的发展而带来的网络安全问题日渐突出。</a:t>
            </a:r>
            <a:endParaRPr lang="en-US" altLang="zh-CN" sz="1600" dirty="0">
              <a:latin typeface="华文楷体" panose="02010600040101010101" pitchFamily="2" charset="-122"/>
              <a:ea typeface="华文楷体" panose="02010600040101010101" pitchFamily="2" charset="-122"/>
            </a:endParaRPr>
          </a:p>
          <a:p>
            <a:pPr marL="0" lvl="1" indent="0">
              <a:buNone/>
            </a:pPr>
            <a:r>
              <a:rPr lang="en-US" altLang="zh-CN" sz="1600" b="1" dirty="0">
                <a:solidFill>
                  <a:srgbClr val="FF0000"/>
                </a:solidFill>
                <a:latin typeface="华文楷体" panose="02010600040101010101" pitchFamily="2" charset="-122"/>
                <a:ea typeface="华文楷体" panose="02010600040101010101" pitchFamily="2" charset="-122"/>
              </a:rPr>
              <a:t>&gt; </a:t>
            </a:r>
            <a:r>
              <a:rPr lang="zh-CN" altLang="en-US" sz="1600" b="1" dirty="0">
                <a:solidFill>
                  <a:srgbClr val="FF0000"/>
                </a:solidFill>
                <a:latin typeface="华文楷体" panose="02010600040101010101" pitchFamily="2" charset="-122"/>
                <a:ea typeface="华文楷体" panose="02010600040101010101" pitchFamily="2" charset="-122"/>
              </a:rPr>
              <a:t>重点方向</a:t>
            </a:r>
            <a:endParaRPr lang="en-US" altLang="zh-CN" sz="1600" b="1" dirty="0">
              <a:solidFill>
                <a:srgbClr val="FF0000"/>
              </a:solidFill>
              <a:latin typeface="华文楷体" panose="02010600040101010101" pitchFamily="2" charset="-122"/>
              <a:ea typeface="华文楷体" panose="02010600040101010101" pitchFamily="2" charset="-122"/>
            </a:endParaRPr>
          </a:p>
          <a:p>
            <a:pPr marL="457200" lvl="2" indent="-342900"/>
            <a:r>
              <a:rPr lang="zh-CN" altLang="en-US" sz="1600" b="1" dirty="0">
                <a:latin typeface="华文楷体" panose="02010600040101010101" pitchFamily="2" charset="-122"/>
                <a:ea typeface="华文楷体" panose="02010600040101010101" pitchFamily="2" charset="-122"/>
              </a:rPr>
              <a:t>恶意软件分析</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检测分析恶意软件</a:t>
            </a:r>
            <a:endParaRPr lang="en-US" altLang="zh-CN" sz="1600" b="1" dirty="0">
              <a:latin typeface="华文楷体" panose="02010600040101010101" pitchFamily="2" charset="-122"/>
              <a:ea typeface="华文楷体" panose="02010600040101010101" pitchFamily="2" charset="-122"/>
            </a:endParaRPr>
          </a:p>
          <a:p>
            <a:pPr marL="457200" lvl="2" indent="-342900"/>
            <a:r>
              <a:rPr lang="en-US" altLang="zh-CN" sz="1600" b="1" dirty="0">
                <a:latin typeface="华文楷体" panose="02010600040101010101" pitchFamily="2" charset="-122"/>
                <a:ea typeface="华文楷体" panose="02010600040101010101" pitchFamily="2" charset="-122"/>
              </a:rPr>
              <a:t>WEB</a:t>
            </a:r>
            <a:r>
              <a:rPr lang="zh-CN" altLang="en-US" sz="1600" b="1" dirty="0">
                <a:latin typeface="华文楷体" panose="02010600040101010101" pitchFamily="2" charset="-122"/>
                <a:ea typeface="华文楷体" panose="02010600040101010101" pitchFamily="2" charset="-122"/>
              </a:rPr>
              <a:t>攻防</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研究</a:t>
            </a:r>
            <a:r>
              <a:rPr lang="en-US" altLang="zh-CN" sz="1600" dirty="0">
                <a:latin typeface="华文楷体" panose="02010600040101010101" pitchFamily="2" charset="-122"/>
                <a:ea typeface="华文楷体" panose="02010600040101010101" pitchFamily="2" charset="-122"/>
              </a:rPr>
              <a:t>WEB</a:t>
            </a:r>
            <a:r>
              <a:rPr lang="zh-CN" altLang="en-US" sz="1600" dirty="0">
                <a:latin typeface="华文楷体" panose="02010600040101010101" pitchFamily="2" charset="-122"/>
                <a:ea typeface="华文楷体" panose="02010600040101010101" pitchFamily="2" charset="-122"/>
              </a:rPr>
              <a:t>服务和漏洞发现和</a:t>
            </a:r>
            <a:r>
              <a:rPr lang="en-US" altLang="zh-CN" sz="1600" dirty="0">
                <a:latin typeface="华文楷体" panose="02010600040101010101" pitchFamily="2" charset="-122"/>
                <a:ea typeface="华文楷体" panose="02010600040101010101" pitchFamily="2" charset="-122"/>
              </a:rPr>
              <a:t>WEB</a:t>
            </a:r>
            <a:r>
              <a:rPr lang="zh-CN" altLang="en-US" sz="1600" dirty="0">
                <a:latin typeface="华文楷体" panose="02010600040101010101" pitchFamily="2" charset="-122"/>
                <a:ea typeface="华文楷体" panose="02010600040101010101" pitchFamily="2" charset="-122"/>
              </a:rPr>
              <a:t>安全保护等方面</a:t>
            </a:r>
          </a:p>
          <a:p>
            <a:pPr marL="457200" lvl="2" indent="-342900"/>
            <a:r>
              <a:rPr lang="zh-CN" altLang="en-US" sz="1600" b="1" dirty="0">
                <a:latin typeface="华文楷体" panose="02010600040101010101" pitchFamily="2" charset="-122"/>
                <a:ea typeface="华文楷体" panose="02010600040101010101" pitchFamily="2" charset="-122"/>
              </a:rPr>
              <a:t>旁路攻击（</a:t>
            </a:r>
            <a:r>
              <a:rPr lang="en-US" altLang="zh-CN" sz="1600" b="1" dirty="0">
                <a:latin typeface="华文楷体" panose="02010600040101010101" pitchFamily="2" charset="-122"/>
                <a:ea typeface="华文楷体" panose="02010600040101010101" pitchFamily="2" charset="-122"/>
              </a:rPr>
              <a:t>Side Chanel</a:t>
            </a:r>
            <a:r>
              <a:rPr lang="zh-CN" altLang="en-US" sz="1600" b="1" dirty="0">
                <a:latin typeface="华文楷体" panose="02010600040101010101" pitchFamily="2" charset="-122"/>
                <a:ea typeface="华文楷体" panose="02010600040101010101" pitchFamily="2" charset="-122"/>
              </a:rPr>
              <a:t>）</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b="1"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防止加密、云计算中利用旁路的攻击</a:t>
            </a:r>
          </a:p>
          <a:p>
            <a:pPr marL="114300" lvl="2" indent="0">
              <a:buNone/>
            </a:pPr>
            <a:r>
              <a:rPr lang="zh-CN" altLang="en-US" sz="1600" dirty="0">
                <a:latin typeface="华文楷体" panose="02010600040101010101" pitchFamily="2" charset="-122"/>
                <a:ea typeface="华文楷体" panose="02010600040101010101" pitchFamily="2" charset="-122"/>
              </a:rPr>
              <a:t>来源：</a:t>
            </a:r>
            <a:endParaRPr lang="en-US" altLang="zh-CN" sz="1600"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SP</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CCS 2016</a:t>
            </a:r>
            <a:r>
              <a:rPr lang="zh-CN" altLang="en-US" sz="1600" dirty="0">
                <a:latin typeface="华文楷体" panose="02010600040101010101" pitchFamily="2" charset="-122"/>
                <a:ea typeface="华文楷体" panose="02010600040101010101" pitchFamily="2" charset="-122"/>
              </a:rPr>
              <a:t>均单设</a:t>
            </a:r>
            <a:r>
              <a:rPr lang="en-US" altLang="zh-CN" sz="1600" dirty="0">
                <a:latin typeface="华文楷体" panose="02010600040101010101" pitchFamily="2" charset="-122"/>
                <a:ea typeface="华文楷体" panose="02010600040101010101" pitchFamily="2" charset="-122"/>
              </a:rPr>
              <a:t>Session</a:t>
            </a:r>
            <a:r>
              <a:rPr lang="zh-CN" altLang="en-US" sz="1600" dirty="0">
                <a:latin typeface="华文楷体" panose="02010600040101010101" pitchFamily="2" charset="-122"/>
                <a:ea typeface="华文楷体" panose="02010600040101010101" pitchFamily="2" charset="-122"/>
              </a:rPr>
              <a:t>关注这些方向</a:t>
            </a:r>
          </a:p>
          <a:p>
            <a:pPr marL="400050" lvl="2" indent="-285750"/>
            <a:r>
              <a:rPr lang="en-US" altLang="zh-CN" sz="1600" dirty="0">
                <a:latin typeface="华文楷体" panose="02010600040101010101" pitchFamily="2" charset="-122"/>
                <a:ea typeface="华文楷体" panose="02010600040101010101" pitchFamily="2" charset="-122"/>
              </a:rPr>
              <a:t>S&amp;P 2016</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Web Security</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Security Bug Finding</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Side-Channel Attacks</a:t>
            </a:r>
          </a:p>
          <a:p>
            <a:pPr marL="400050" lvl="2" indent="-285750"/>
            <a:r>
              <a:rPr lang="en-US" altLang="zh-CN" sz="1600" dirty="0">
                <a:latin typeface="华文楷体" panose="02010600040101010101" pitchFamily="2" charset="-122"/>
                <a:ea typeface="华文楷体" panose="02010600040101010101" pitchFamily="2" charset="-122"/>
              </a:rPr>
              <a:t>CCS 2016</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Web Security</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Side-Channel Attacks</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Mobile Software Analysis</a:t>
            </a:r>
            <a:endParaRPr lang="zh-CN" altLang="en-US" sz="1600" dirty="0">
              <a:latin typeface="华文楷体" panose="02010600040101010101" pitchFamily="2" charset="-122"/>
              <a:ea typeface="华文楷体" panose="02010600040101010101" pitchFamily="2" charset="-122"/>
            </a:endParaRPr>
          </a:p>
        </p:txBody>
      </p:sp>
      <p:sp>
        <p:nvSpPr>
          <p:cNvPr id="14" name="内容占位符 2"/>
          <p:cNvSpPr txBox="1"/>
          <p:nvPr/>
        </p:nvSpPr>
        <p:spPr>
          <a:xfrm>
            <a:off x="4573288" y="4124325"/>
            <a:ext cx="4089762" cy="2598193"/>
          </a:xfrm>
          <a:prstGeom prst="rect">
            <a:avLst/>
          </a:prstGeom>
          <a:ln w="3175">
            <a:solidFill>
              <a:schemeClr val="accent1"/>
            </a:solidFill>
          </a:ln>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57150" lvl="1" indent="0">
              <a:buNone/>
            </a:pPr>
            <a:r>
              <a:rPr lang="en-US" altLang="zh-CN" sz="1600" b="1" dirty="0">
                <a:solidFill>
                  <a:srgbClr val="FF0000"/>
                </a:solidFill>
                <a:latin typeface="华文楷体" panose="02010600040101010101" pitchFamily="2" charset="-122"/>
                <a:ea typeface="华文楷体" panose="02010600040101010101" pitchFamily="2" charset="-122"/>
              </a:rPr>
              <a:t>&gt; </a:t>
            </a:r>
            <a:r>
              <a:rPr lang="zh-CN" altLang="en-US" sz="1600" b="1" dirty="0">
                <a:solidFill>
                  <a:srgbClr val="FF0000"/>
                </a:solidFill>
                <a:latin typeface="华文楷体" panose="02010600040101010101" pitchFamily="2" charset="-122"/>
                <a:ea typeface="华文楷体" panose="02010600040101010101" pitchFamily="2" charset="-122"/>
              </a:rPr>
              <a:t>代表性论文</a:t>
            </a:r>
            <a:endParaRPr lang="en-US" altLang="zh-CN" sz="1600" b="1" dirty="0">
              <a:solidFill>
                <a:srgbClr val="FF0000"/>
              </a:solidFill>
              <a:latin typeface="华文楷体" panose="02010600040101010101" pitchFamily="2" charset="-122"/>
              <a:ea typeface="华文楷体" panose="02010600040101010101" pitchFamily="2" charset="-122"/>
            </a:endParaRPr>
          </a:p>
          <a:p>
            <a:pPr marL="457200" lvl="2" indent="-342900">
              <a:spcBef>
                <a:spcPts val="600"/>
              </a:spcBef>
            </a:pPr>
            <a:r>
              <a:rPr lang="en-US" altLang="zh-CN" sz="1600" dirty="0">
                <a:latin typeface="华文楷体" panose="02010600040101010101" pitchFamily="2" charset="-122"/>
                <a:ea typeface="华文楷体" panose="02010600040101010101" pitchFamily="2" charset="-122"/>
              </a:rPr>
              <a:t>Yarom, Yuval, and Katrina Falkner. "Flush+ reload: a high resolution, low noise, L3 cache side-channel attack." 23rd USENIX Security Symposium (USENIX Security 14). 2014.</a:t>
            </a:r>
            <a:r>
              <a:rPr lang="zh-CN" altLang="en-US" sz="1600" b="1" dirty="0">
                <a:latin typeface="华文楷体" panose="02010600040101010101" pitchFamily="2" charset="-122"/>
                <a:ea typeface="华文楷体" panose="02010600040101010101" pitchFamily="2" charset="-122"/>
              </a:rPr>
              <a:t>被引</a:t>
            </a:r>
            <a:r>
              <a:rPr lang="en-US" altLang="zh-CN" sz="1600" b="1" dirty="0">
                <a:latin typeface="华文楷体" panose="02010600040101010101" pitchFamily="2" charset="-122"/>
                <a:ea typeface="华文楷体" panose="02010600040101010101" pitchFamily="2" charset="-122"/>
              </a:rPr>
              <a:t>151</a:t>
            </a:r>
            <a:r>
              <a:rPr lang="zh-CN" altLang="en-US" sz="1600" b="1" dirty="0">
                <a:latin typeface="华文楷体" panose="02010600040101010101" pitchFamily="2" charset="-122"/>
                <a:ea typeface="华文楷体" panose="02010600040101010101" pitchFamily="2" charset="-122"/>
              </a:rPr>
              <a:t>次</a:t>
            </a:r>
            <a:r>
              <a:rPr lang="en-US" altLang="zh-CN" sz="1600" dirty="0">
                <a:latin typeface="华文楷体" panose="02010600040101010101" pitchFamily="2" charset="-122"/>
                <a:ea typeface="华文楷体" panose="02010600040101010101" pitchFamily="2" charset="-122"/>
              </a:rPr>
              <a:t>(Google  Scholar)</a:t>
            </a:r>
          </a:p>
          <a:p>
            <a:pPr marL="457200" lvl="2" indent="-342900">
              <a:spcBef>
                <a:spcPts val="600"/>
              </a:spcBef>
            </a:pPr>
            <a:r>
              <a:rPr lang="en-US" altLang="zh-CN" sz="1600" dirty="0">
                <a:latin typeface="华文楷体" panose="02010600040101010101" pitchFamily="2" charset="-122"/>
                <a:ea typeface="华文楷体" panose="02010600040101010101" pitchFamily="2" charset="-122"/>
              </a:rPr>
              <a:t>Bhuyan M H, Bhattacharyya D K, Kalita J K. Network anomaly detection: methods, systems and tools[J]. IEEE Communications Surveys &amp; Tutorials, 2014, 16(1): 303-336.</a:t>
            </a:r>
            <a:r>
              <a:rPr lang="zh-CN" altLang="en-US" sz="1600" b="1" dirty="0">
                <a:latin typeface="华文楷体" panose="02010600040101010101" pitchFamily="2" charset="-122"/>
                <a:ea typeface="华文楷体" panose="02010600040101010101" pitchFamily="2" charset="-122"/>
              </a:rPr>
              <a:t>被引</a:t>
            </a:r>
            <a:r>
              <a:rPr lang="en-US" altLang="zh-CN" sz="1600" b="1" dirty="0">
                <a:latin typeface="华文楷体" panose="02010600040101010101" pitchFamily="2" charset="-122"/>
                <a:ea typeface="华文楷体" panose="02010600040101010101" pitchFamily="2" charset="-122"/>
              </a:rPr>
              <a:t>157</a:t>
            </a:r>
            <a:r>
              <a:rPr lang="zh-CN" altLang="en-US" sz="1600" b="1" dirty="0">
                <a:latin typeface="华文楷体" panose="02010600040101010101" pitchFamily="2" charset="-122"/>
                <a:ea typeface="华文楷体" panose="02010600040101010101" pitchFamily="2" charset="-122"/>
              </a:rPr>
              <a:t>次</a:t>
            </a:r>
            <a:r>
              <a:rPr lang="en-US" altLang="zh-CN" sz="1600" dirty="0">
                <a:latin typeface="华文楷体" panose="02010600040101010101" pitchFamily="2" charset="-122"/>
                <a:ea typeface="华文楷体" panose="02010600040101010101" pitchFamily="2" charset="-122"/>
              </a:rPr>
              <a:t>(Google  Scholar)</a:t>
            </a:r>
          </a:p>
        </p:txBody>
      </p:sp>
      <p:sp>
        <p:nvSpPr>
          <p:cNvPr id="28" name="文本框 27"/>
          <p:cNvSpPr txBox="1"/>
          <p:nvPr/>
        </p:nvSpPr>
        <p:spPr>
          <a:xfrm>
            <a:off x="6499346" y="1307802"/>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CRYPTO</a:t>
            </a:r>
            <a:endParaRPr lang="zh-CN" altLang="en-US" sz="1200" dirty="0">
              <a:latin typeface="华文楷体" panose="02010600040101010101" pitchFamily="2" charset="-122"/>
              <a:ea typeface="华文楷体" panose="02010600040101010101" pitchFamily="2" charset="-122"/>
            </a:endParaRPr>
          </a:p>
        </p:txBody>
      </p:sp>
      <p:sp>
        <p:nvSpPr>
          <p:cNvPr id="29" name="文本框 28"/>
          <p:cNvSpPr txBox="1"/>
          <p:nvPr/>
        </p:nvSpPr>
        <p:spPr>
          <a:xfrm>
            <a:off x="7360584" y="1289694"/>
            <a:ext cx="1340249"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USENIX Security</a:t>
            </a:r>
            <a:endParaRPr lang="zh-CN" altLang="en-US" sz="1200" dirty="0">
              <a:latin typeface="华文楷体" panose="02010600040101010101" pitchFamily="2" charset="-122"/>
              <a:ea typeface="华文楷体" panose="02010600040101010101" pitchFamily="2" charset="-122"/>
            </a:endParaRPr>
          </a:p>
        </p:txBody>
      </p:sp>
      <p:sp>
        <p:nvSpPr>
          <p:cNvPr id="30" name="文本框 29"/>
          <p:cNvSpPr txBox="1"/>
          <p:nvPr/>
        </p:nvSpPr>
        <p:spPr>
          <a:xfrm>
            <a:off x="5669454" y="1304965"/>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S&amp;P</a:t>
            </a:r>
            <a:endParaRPr lang="zh-CN" altLang="en-US" sz="1200" dirty="0">
              <a:latin typeface="华文楷体" panose="02010600040101010101" pitchFamily="2" charset="-122"/>
              <a:ea typeface="华文楷体" panose="02010600040101010101" pitchFamily="2" charset="-122"/>
            </a:endParaRPr>
          </a:p>
        </p:txBody>
      </p:sp>
      <p:sp>
        <p:nvSpPr>
          <p:cNvPr id="31" name="文本框 30"/>
          <p:cNvSpPr txBox="1"/>
          <p:nvPr/>
        </p:nvSpPr>
        <p:spPr>
          <a:xfrm>
            <a:off x="4746899" y="1290268"/>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CCS</a:t>
            </a:r>
            <a:endParaRPr lang="zh-CN" altLang="en-US" sz="1200" dirty="0">
              <a:latin typeface="华文楷体" panose="02010600040101010101" pitchFamily="2" charset="-122"/>
              <a:ea typeface="华文楷体" panose="02010600040101010101" pitchFamily="2" charset="-122"/>
            </a:endParaRPr>
          </a:p>
        </p:txBody>
      </p:sp>
      <p:pic>
        <p:nvPicPr>
          <p:cNvPr id="32" name="图片 31"/>
          <p:cNvPicPr>
            <a:picLocks noChangeAspect="1"/>
          </p:cNvPicPr>
          <p:nvPr/>
        </p:nvPicPr>
        <p:blipFill>
          <a:blip r:embed="rId3"/>
          <a:stretch>
            <a:fillRect/>
          </a:stretch>
        </p:blipFill>
        <p:spPr>
          <a:xfrm>
            <a:off x="6671408" y="940736"/>
            <a:ext cx="439665" cy="402718"/>
          </a:xfrm>
          <a:prstGeom prst="rect">
            <a:avLst/>
          </a:prstGeom>
        </p:spPr>
      </p:pic>
      <p:pic>
        <p:nvPicPr>
          <p:cNvPr id="33" name="图片 32"/>
          <p:cNvPicPr>
            <a:picLocks noChangeAspect="1"/>
          </p:cNvPicPr>
          <p:nvPr/>
        </p:nvPicPr>
        <p:blipFill>
          <a:blip r:embed="rId4"/>
          <a:stretch>
            <a:fillRect/>
          </a:stretch>
        </p:blipFill>
        <p:spPr>
          <a:xfrm>
            <a:off x="7513567" y="940736"/>
            <a:ext cx="1007754" cy="355004"/>
          </a:xfrm>
          <a:prstGeom prst="rect">
            <a:avLst/>
          </a:prstGeom>
        </p:spPr>
      </p:pic>
      <p:pic>
        <p:nvPicPr>
          <p:cNvPr id="34" name="图片 33"/>
          <p:cNvPicPr>
            <a:picLocks noChangeAspect="1"/>
          </p:cNvPicPr>
          <p:nvPr/>
        </p:nvPicPr>
        <p:blipFill>
          <a:blip r:embed="rId5"/>
          <a:stretch>
            <a:fillRect/>
          </a:stretch>
        </p:blipFill>
        <p:spPr>
          <a:xfrm>
            <a:off x="5901823" y="938953"/>
            <a:ext cx="427961" cy="401427"/>
          </a:xfrm>
          <a:prstGeom prst="rect">
            <a:avLst/>
          </a:prstGeom>
        </p:spPr>
      </p:pic>
      <p:pic>
        <p:nvPicPr>
          <p:cNvPr id="35" name="图片 34"/>
          <p:cNvPicPr>
            <a:picLocks noChangeAspect="1"/>
          </p:cNvPicPr>
          <p:nvPr/>
        </p:nvPicPr>
        <p:blipFill>
          <a:blip r:embed="rId6"/>
          <a:stretch>
            <a:fillRect/>
          </a:stretch>
        </p:blipFill>
        <p:spPr>
          <a:xfrm>
            <a:off x="4942337" y="896816"/>
            <a:ext cx="485698" cy="485698"/>
          </a:xfrm>
          <a:prstGeom prst="rect">
            <a:avLst/>
          </a:prstGeom>
        </p:spPr>
      </p:pic>
      <p:sp>
        <p:nvSpPr>
          <p:cNvPr id="19" name="文本框 18"/>
          <p:cNvSpPr txBox="1"/>
          <p:nvPr/>
        </p:nvSpPr>
        <p:spPr>
          <a:xfrm>
            <a:off x="395150" y="971877"/>
            <a:ext cx="1813660" cy="461665"/>
          </a:xfrm>
          <a:prstGeom prst="rect">
            <a:avLst/>
          </a:prstGeom>
          <a:solidFill>
            <a:schemeClr val="bg1">
              <a:lumMod val="85000"/>
            </a:schemeClr>
          </a:solidFill>
        </p:spPr>
        <p:txBody>
          <a:bodyPr wrap="square" rtlCol="0">
            <a:spAutoFit/>
          </a:bodyPr>
          <a:lstStyle/>
          <a:p>
            <a:pPr marL="342900" indent="-342900">
              <a:buFont typeface="Wingdings" panose="05000000000000000000" pitchFamily="2" charset="2"/>
              <a:buChar char="n"/>
            </a:pPr>
            <a:r>
              <a:rPr lang="zh-CN" altLang="en-US" sz="2400" b="1" dirty="0">
                <a:latin typeface="华文楷体" panose="02010600040101010101" pitchFamily="2" charset="-122"/>
                <a:ea typeface="华文楷体" panose="02010600040101010101" pitchFamily="2" charset="-122"/>
              </a:rPr>
              <a:t>网络攻防</a:t>
            </a:r>
            <a:endParaRPr lang="en-US" altLang="zh-CN" sz="2400" b="1" dirty="0">
              <a:latin typeface="华文楷体" panose="02010600040101010101" pitchFamily="2" charset="-122"/>
              <a:ea typeface="华文楷体" panose="02010600040101010101" pitchFamily="2" charset="-122"/>
            </a:endParaRPr>
          </a:p>
        </p:txBody>
      </p:sp>
      <p:sp>
        <p:nvSpPr>
          <p:cNvPr id="20" name="标题 1"/>
          <p:cNvSpPr txBox="1"/>
          <p:nvPr/>
        </p:nvSpPr>
        <p:spPr>
          <a:xfrm>
            <a:off x="395150" y="159801"/>
            <a:ext cx="7309262"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国际网络安全科研新方向</a:t>
            </a:r>
          </a:p>
        </p:txBody>
      </p:sp>
      <p:pic>
        <p:nvPicPr>
          <p:cNvPr id="21" name="图片 2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578142" y="2615315"/>
            <a:ext cx="1906770" cy="1026100"/>
          </a:xfrm>
          <a:prstGeom prst="ellipse">
            <a:avLst/>
          </a:prstGeom>
          <a:ln>
            <a:noFill/>
          </a:ln>
          <a:effectLst>
            <a:softEdge rad="112500"/>
          </a:effectLst>
        </p:spPr>
      </p:pic>
      <p:graphicFrame>
        <p:nvGraphicFramePr>
          <p:cNvPr id="22" name="图表 21"/>
          <p:cNvGraphicFramePr/>
          <p:nvPr/>
        </p:nvGraphicFramePr>
        <p:xfrm>
          <a:off x="5355777" y="2146827"/>
          <a:ext cx="2494230" cy="1863198"/>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mc:AlternateContent xmlns:mc="http://schemas.openxmlformats.org/markup-compatibility/2006" xmlns:p14="http://schemas.microsoft.com/office/powerpoint/2010/main">
    <mc:Choice Requires="p14">
      <p:transition p14:dur="250" advTm="3864">
        <p:fade/>
      </p:transition>
    </mc:Choice>
    <mc:Fallback xmlns="">
      <p:transition advTm="3864">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6499346" y="1307802"/>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CRYPTO</a:t>
            </a:r>
            <a:endParaRPr lang="zh-CN" altLang="en-US" sz="1200" dirty="0">
              <a:latin typeface="华文楷体" panose="02010600040101010101" pitchFamily="2" charset="-122"/>
              <a:ea typeface="华文楷体" panose="02010600040101010101" pitchFamily="2" charset="-122"/>
            </a:endParaRPr>
          </a:p>
        </p:txBody>
      </p:sp>
      <p:sp>
        <p:nvSpPr>
          <p:cNvPr id="29" name="文本框 28"/>
          <p:cNvSpPr txBox="1"/>
          <p:nvPr/>
        </p:nvSpPr>
        <p:spPr>
          <a:xfrm>
            <a:off x="7360584" y="1289694"/>
            <a:ext cx="1340249"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USENIX Security</a:t>
            </a:r>
            <a:endParaRPr lang="zh-CN" altLang="en-US" sz="1200" dirty="0">
              <a:latin typeface="华文楷体" panose="02010600040101010101" pitchFamily="2" charset="-122"/>
              <a:ea typeface="华文楷体" panose="02010600040101010101" pitchFamily="2" charset="-122"/>
            </a:endParaRPr>
          </a:p>
        </p:txBody>
      </p:sp>
      <p:sp>
        <p:nvSpPr>
          <p:cNvPr id="30" name="文本框 29"/>
          <p:cNvSpPr txBox="1"/>
          <p:nvPr/>
        </p:nvSpPr>
        <p:spPr>
          <a:xfrm>
            <a:off x="5669454" y="1304965"/>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S&amp;P</a:t>
            </a:r>
            <a:endParaRPr lang="zh-CN" altLang="en-US" sz="1200" dirty="0">
              <a:latin typeface="华文楷体" panose="02010600040101010101" pitchFamily="2" charset="-122"/>
              <a:ea typeface="华文楷体" panose="02010600040101010101" pitchFamily="2" charset="-122"/>
            </a:endParaRPr>
          </a:p>
        </p:txBody>
      </p:sp>
      <p:sp>
        <p:nvSpPr>
          <p:cNvPr id="31" name="文本框 30"/>
          <p:cNvSpPr txBox="1"/>
          <p:nvPr/>
        </p:nvSpPr>
        <p:spPr>
          <a:xfrm>
            <a:off x="4745845" y="1290268"/>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CCS</a:t>
            </a:r>
            <a:endParaRPr lang="zh-CN" altLang="en-US" sz="1200" dirty="0">
              <a:latin typeface="华文楷体" panose="02010600040101010101" pitchFamily="2" charset="-122"/>
              <a:ea typeface="华文楷体" panose="02010600040101010101" pitchFamily="2" charset="-122"/>
            </a:endParaRPr>
          </a:p>
        </p:txBody>
      </p:sp>
      <p:pic>
        <p:nvPicPr>
          <p:cNvPr id="32" name="图片 31"/>
          <p:cNvPicPr>
            <a:picLocks noChangeAspect="1"/>
          </p:cNvPicPr>
          <p:nvPr/>
        </p:nvPicPr>
        <p:blipFill>
          <a:blip r:embed="rId3"/>
          <a:stretch>
            <a:fillRect/>
          </a:stretch>
        </p:blipFill>
        <p:spPr>
          <a:xfrm>
            <a:off x="6671408" y="940736"/>
            <a:ext cx="439665" cy="402718"/>
          </a:xfrm>
          <a:prstGeom prst="rect">
            <a:avLst/>
          </a:prstGeom>
        </p:spPr>
      </p:pic>
      <p:pic>
        <p:nvPicPr>
          <p:cNvPr id="33" name="图片 32"/>
          <p:cNvPicPr>
            <a:picLocks noChangeAspect="1"/>
          </p:cNvPicPr>
          <p:nvPr/>
        </p:nvPicPr>
        <p:blipFill>
          <a:blip r:embed="rId4"/>
          <a:stretch>
            <a:fillRect/>
          </a:stretch>
        </p:blipFill>
        <p:spPr>
          <a:xfrm>
            <a:off x="7526831" y="940736"/>
            <a:ext cx="1007754" cy="355004"/>
          </a:xfrm>
          <a:prstGeom prst="rect">
            <a:avLst/>
          </a:prstGeom>
        </p:spPr>
      </p:pic>
      <p:pic>
        <p:nvPicPr>
          <p:cNvPr id="34" name="图片 33"/>
          <p:cNvPicPr>
            <a:picLocks noChangeAspect="1"/>
          </p:cNvPicPr>
          <p:nvPr/>
        </p:nvPicPr>
        <p:blipFill>
          <a:blip r:embed="rId5"/>
          <a:stretch>
            <a:fillRect/>
          </a:stretch>
        </p:blipFill>
        <p:spPr>
          <a:xfrm>
            <a:off x="5901823" y="938953"/>
            <a:ext cx="427961" cy="401427"/>
          </a:xfrm>
          <a:prstGeom prst="rect">
            <a:avLst/>
          </a:prstGeom>
        </p:spPr>
      </p:pic>
      <p:pic>
        <p:nvPicPr>
          <p:cNvPr id="35" name="图片 34"/>
          <p:cNvPicPr>
            <a:picLocks noChangeAspect="1"/>
          </p:cNvPicPr>
          <p:nvPr/>
        </p:nvPicPr>
        <p:blipFill>
          <a:blip r:embed="rId6"/>
          <a:stretch>
            <a:fillRect/>
          </a:stretch>
        </p:blipFill>
        <p:spPr>
          <a:xfrm>
            <a:off x="4942337" y="896816"/>
            <a:ext cx="485698" cy="485698"/>
          </a:xfrm>
          <a:prstGeom prst="rect">
            <a:avLst/>
          </a:prstGeom>
        </p:spPr>
      </p:pic>
      <p:sp>
        <p:nvSpPr>
          <p:cNvPr id="21" name="文本框 20"/>
          <p:cNvSpPr txBox="1"/>
          <p:nvPr/>
        </p:nvSpPr>
        <p:spPr>
          <a:xfrm>
            <a:off x="395150" y="971877"/>
            <a:ext cx="1813660" cy="461665"/>
          </a:xfrm>
          <a:prstGeom prst="rect">
            <a:avLst/>
          </a:prstGeom>
          <a:solidFill>
            <a:schemeClr val="bg1">
              <a:lumMod val="85000"/>
            </a:schemeClr>
          </a:solidFill>
        </p:spPr>
        <p:txBody>
          <a:bodyPr wrap="square" rtlCol="0">
            <a:spAutoFit/>
          </a:bodyPr>
          <a:lstStyle/>
          <a:p>
            <a:pPr marL="342900" indent="-342900">
              <a:buFont typeface="Wingdings" panose="05000000000000000000" pitchFamily="2" charset="2"/>
              <a:buChar char="n"/>
            </a:pPr>
            <a:r>
              <a:rPr lang="zh-CN" altLang="en-US" sz="2400" b="1" dirty="0">
                <a:latin typeface="华文楷体" panose="02010600040101010101" pitchFamily="2" charset="-122"/>
                <a:ea typeface="华文楷体" panose="02010600040101010101" pitchFamily="2" charset="-122"/>
              </a:rPr>
              <a:t>社交网络</a:t>
            </a:r>
            <a:endParaRPr lang="en-US" altLang="zh-CN" sz="2400" b="1" dirty="0">
              <a:latin typeface="华文楷体" panose="02010600040101010101" pitchFamily="2" charset="-122"/>
              <a:ea typeface="华文楷体" panose="02010600040101010101" pitchFamily="2" charset="-122"/>
            </a:endParaRPr>
          </a:p>
        </p:txBody>
      </p:sp>
      <p:sp>
        <p:nvSpPr>
          <p:cNvPr id="22" name="标题 1"/>
          <p:cNvSpPr txBox="1"/>
          <p:nvPr/>
        </p:nvSpPr>
        <p:spPr>
          <a:xfrm>
            <a:off x="395150" y="175952"/>
            <a:ext cx="7309262"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国际网络安全科研新方向</a:t>
            </a:r>
          </a:p>
        </p:txBody>
      </p:sp>
      <p:sp>
        <p:nvSpPr>
          <p:cNvPr id="37" name="内容占位符 2"/>
          <p:cNvSpPr txBox="1"/>
          <p:nvPr/>
        </p:nvSpPr>
        <p:spPr>
          <a:xfrm>
            <a:off x="396968" y="1556331"/>
            <a:ext cx="4089762" cy="5165911"/>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lvl="1"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社交网络已成为</a:t>
            </a:r>
            <a:r>
              <a:rPr lang="en-US" altLang="zh-CN" sz="1600" dirty="0">
                <a:latin typeface="华文楷体" panose="02010600040101010101" pitchFamily="2" charset="-122"/>
                <a:ea typeface="华文楷体" panose="02010600040101010101" pitchFamily="2" charset="-122"/>
              </a:rPr>
              <a:t>Web2.0</a:t>
            </a:r>
            <a:r>
              <a:rPr lang="zh-CN" altLang="en-US" sz="1600" dirty="0">
                <a:latin typeface="华文楷体" panose="02010600040101010101" pitchFamily="2" charset="-122"/>
                <a:ea typeface="华文楷体" panose="02010600040101010101" pitchFamily="2" charset="-122"/>
              </a:rPr>
              <a:t>时代最流行的应用 。自</a:t>
            </a:r>
            <a:r>
              <a:rPr lang="en-US" altLang="zh-CN" sz="1600" dirty="0">
                <a:latin typeface="华文楷体" panose="02010600040101010101" pitchFamily="2" charset="-122"/>
                <a:ea typeface="华文楷体" panose="02010600040101010101" pitchFamily="2" charset="-122"/>
              </a:rPr>
              <a:t>Facebook</a:t>
            </a:r>
            <a:r>
              <a:rPr lang="zh-CN" altLang="en-US" sz="1600" dirty="0">
                <a:latin typeface="华文楷体" panose="02010600040101010101" pitchFamily="2" charset="-122"/>
                <a:ea typeface="华文楷体" panose="02010600040101010101" pitchFamily="2" charset="-122"/>
              </a:rPr>
              <a:t>出现以来</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研究者先后从不同的角度对社交网络进行了大量的研究</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这些研究对人们认识社交网络内部规律、促进</a:t>
            </a:r>
            <a:r>
              <a:rPr lang="en-US" altLang="zh-CN" sz="1600" dirty="0">
                <a:latin typeface="华文楷体" panose="02010600040101010101" pitchFamily="2" charset="-122"/>
                <a:ea typeface="华文楷体" panose="02010600040101010101" pitchFamily="2" charset="-122"/>
              </a:rPr>
              <a:t>ICP</a:t>
            </a:r>
            <a:r>
              <a:rPr lang="zh-CN" altLang="en-US" sz="1600" dirty="0">
                <a:latin typeface="华文楷体" panose="02010600040101010101" pitchFamily="2" charset="-122"/>
                <a:ea typeface="华文楷体" panose="02010600040101010101" pitchFamily="2" charset="-122"/>
              </a:rPr>
              <a:t>服务改进具有重大意义。</a:t>
            </a:r>
            <a:endParaRPr lang="en-US" altLang="zh-CN" sz="1600" dirty="0">
              <a:latin typeface="华文楷体" panose="02010600040101010101" pitchFamily="2" charset="-122"/>
              <a:ea typeface="华文楷体" panose="02010600040101010101" pitchFamily="2" charset="-122"/>
            </a:endParaRPr>
          </a:p>
          <a:p>
            <a:pPr marL="0" lvl="1" indent="0">
              <a:buNone/>
            </a:pPr>
            <a:r>
              <a:rPr lang="en-US" altLang="zh-CN" sz="1600" b="1" dirty="0">
                <a:solidFill>
                  <a:srgbClr val="FF0000"/>
                </a:solidFill>
                <a:latin typeface="华文楷体" panose="02010600040101010101" pitchFamily="2" charset="-122"/>
                <a:ea typeface="华文楷体" panose="02010600040101010101" pitchFamily="2" charset="-122"/>
              </a:rPr>
              <a:t>&gt; </a:t>
            </a:r>
            <a:r>
              <a:rPr lang="zh-CN" altLang="en-US" sz="1600" b="1" dirty="0">
                <a:solidFill>
                  <a:srgbClr val="FF0000"/>
                </a:solidFill>
                <a:latin typeface="华文楷体" panose="02010600040101010101" pitchFamily="2" charset="-122"/>
                <a:ea typeface="华文楷体" panose="02010600040101010101" pitchFamily="2" charset="-122"/>
              </a:rPr>
              <a:t>重点方向</a:t>
            </a:r>
            <a:endParaRPr lang="en-US" altLang="zh-CN" sz="1600" b="1" dirty="0">
              <a:solidFill>
                <a:srgbClr val="FF0000"/>
              </a:solidFill>
              <a:latin typeface="华文楷体" panose="02010600040101010101" pitchFamily="2" charset="-122"/>
              <a:ea typeface="华文楷体" panose="02010600040101010101" pitchFamily="2" charset="-122"/>
            </a:endParaRPr>
          </a:p>
          <a:p>
            <a:pPr marL="457200" lvl="2" indent="-342900"/>
            <a:r>
              <a:rPr lang="zh-CN" altLang="en-US" sz="1600" b="1" dirty="0">
                <a:latin typeface="华文楷体" panose="02010600040101010101" pitchFamily="2" charset="-122"/>
                <a:ea typeface="华文楷体" panose="02010600040101010101" pitchFamily="2" charset="-122"/>
              </a:rPr>
              <a:t>情感分析</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识别用户对事物或人的看法、态度</a:t>
            </a:r>
          </a:p>
          <a:p>
            <a:pPr marL="457200" lvl="2" indent="-342900"/>
            <a:r>
              <a:rPr lang="zh-CN" altLang="en-US" sz="1600" b="1" dirty="0">
                <a:latin typeface="华文楷体" panose="02010600040101010101" pitchFamily="2" charset="-122"/>
                <a:ea typeface="华文楷体" panose="02010600040101010101" pitchFamily="2" charset="-122"/>
              </a:rPr>
              <a:t>舆情分析</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网络舆情的监测分析、态势研判、应对导控、危机预警等理论和方法展开研究</a:t>
            </a:r>
          </a:p>
          <a:p>
            <a:pPr marL="457200" lvl="2" indent="-342900"/>
            <a:r>
              <a:rPr lang="zh-CN" altLang="en-US" sz="1600" b="1" dirty="0">
                <a:latin typeface="华文楷体" panose="02010600040101010101" pitchFamily="2" charset="-122"/>
                <a:ea typeface="华文楷体" panose="02010600040101010101" pitchFamily="2" charset="-122"/>
              </a:rPr>
              <a:t>社交位置隐私保护</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保护社交网络中的位置隐私信息，防止位置推理性攻击</a:t>
            </a:r>
          </a:p>
          <a:p>
            <a:pPr marL="114300" lvl="2" indent="0">
              <a:buNone/>
            </a:pPr>
            <a:r>
              <a:rPr lang="zh-CN" altLang="en-US" sz="1600" dirty="0">
                <a:latin typeface="华文楷体" panose="02010600040101010101" pitchFamily="2" charset="-122"/>
                <a:ea typeface="华文楷体" panose="02010600040101010101" pitchFamily="2" charset="-122"/>
              </a:rPr>
              <a:t>来源：计算机综述类顶级期刊</a:t>
            </a:r>
            <a:r>
              <a:rPr lang="en-US" altLang="zh-CN" sz="1600" dirty="0">
                <a:latin typeface="华文楷体" panose="02010600040101010101" pitchFamily="2" charset="-122"/>
                <a:ea typeface="华文楷体" panose="02010600040101010101" pitchFamily="2" charset="-122"/>
              </a:rPr>
              <a:t>(CSUR)</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16</a:t>
            </a:r>
            <a:r>
              <a:rPr lang="zh-CN" altLang="en-US" sz="1600" dirty="0">
                <a:latin typeface="华文楷体" panose="02010600040101010101" pitchFamily="2" charset="-122"/>
                <a:ea typeface="华文楷体" panose="02010600040101010101" pitchFamily="2" charset="-122"/>
              </a:rPr>
              <a:t>年文章指出情感分析和舆情的重要性以及</a:t>
            </a:r>
            <a:r>
              <a:rPr lang="en-US" altLang="zh-CN" sz="1600" dirty="0">
                <a:latin typeface="华文楷体" panose="02010600040101010101" pitchFamily="2" charset="-122"/>
                <a:ea typeface="华文楷体" panose="02010600040101010101" pitchFamily="2" charset="-122"/>
              </a:rPr>
              <a:t>15</a:t>
            </a:r>
            <a:r>
              <a:rPr lang="zh-CN" altLang="en-US" sz="1600" dirty="0">
                <a:latin typeface="华文楷体" panose="02010600040101010101" pitchFamily="2" charset="-122"/>
                <a:ea typeface="华文楷体" panose="02010600040101010101" pitchFamily="2" charset="-122"/>
              </a:rPr>
              <a:t>年文章指出社交位置隐私保护的重要性。而且自然语言类评测任务，</a:t>
            </a:r>
            <a:r>
              <a:rPr lang="en-US" altLang="zh-CN" sz="1600" dirty="0">
                <a:latin typeface="华文楷体" panose="02010600040101010101" pitchFamily="2" charset="-122"/>
                <a:ea typeface="华文楷体" panose="02010600040101010101" pitchFamily="2" charset="-122"/>
              </a:rPr>
              <a:t>16</a:t>
            </a:r>
            <a:r>
              <a:rPr lang="zh-CN" altLang="en-US" sz="1600" dirty="0">
                <a:latin typeface="华文楷体" panose="02010600040101010101" pitchFamily="2" charset="-122"/>
                <a:ea typeface="华文楷体" panose="02010600040101010101" pitchFamily="2" charset="-122"/>
              </a:rPr>
              <a:t>年中</a:t>
            </a:r>
            <a:r>
              <a:rPr lang="en-US" altLang="zh-CN" sz="1600" dirty="0">
                <a:latin typeface="华文楷体" panose="02010600040101010101" pitchFamily="2" charset="-122"/>
                <a:ea typeface="华文楷体" panose="02010600040101010101" pitchFamily="2" charset="-122"/>
              </a:rPr>
              <a:t>14</a:t>
            </a:r>
            <a:r>
              <a:rPr lang="zh-CN" altLang="en-US" sz="1600" dirty="0">
                <a:latin typeface="华文楷体" panose="02010600040101010101" pitchFamily="2" charset="-122"/>
                <a:ea typeface="华文楷体" panose="02010600040101010101" pitchFamily="2" charset="-122"/>
              </a:rPr>
              <a:t>项评测任务中，涉及情感分析有</a:t>
            </a:r>
            <a:r>
              <a:rPr lang="en-US" altLang="zh-CN" sz="1600" dirty="0">
                <a:latin typeface="华文楷体" panose="02010600040101010101" pitchFamily="2" charset="-122"/>
                <a:ea typeface="华文楷体" panose="02010600040101010101" pitchFamily="2" charset="-122"/>
              </a:rPr>
              <a:t>4</a:t>
            </a:r>
            <a:r>
              <a:rPr lang="zh-CN" altLang="en-US" sz="1600" dirty="0">
                <a:latin typeface="华文楷体" panose="02010600040101010101" pitchFamily="2" charset="-122"/>
                <a:ea typeface="华文楷体" panose="02010600040101010101" pitchFamily="2" charset="-122"/>
              </a:rPr>
              <a:t>项。</a:t>
            </a:r>
            <a:endParaRPr lang="en-US" altLang="zh-CN" sz="1600" dirty="0">
              <a:latin typeface="华文楷体" panose="02010600040101010101" pitchFamily="2" charset="-122"/>
              <a:ea typeface="华文楷体" panose="02010600040101010101" pitchFamily="2" charset="-122"/>
            </a:endParaRPr>
          </a:p>
          <a:p>
            <a:pPr marL="114300" lvl="2" indent="0">
              <a:buNone/>
            </a:pPr>
            <a:endParaRPr lang="zh-CN" altLang="en-US" sz="1600" dirty="0">
              <a:latin typeface="华文楷体" panose="02010600040101010101" pitchFamily="2" charset="-122"/>
              <a:ea typeface="华文楷体" panose="02010600040101010101" pitchFamily="2" charset="-122"/>
            </a:endParaRPr>
          </a:p>
        </p:txBody>
      </p:sp>
      <p:sp>
        <p:nvSpPr>
          <p:cNvPr id="38" name="内容占位符 2"/>
          <p:cNvSpPr txBox="1"/>
          <p:nvPr/>
        </p:nvSpPr>
        <p:spPr>
          <a:xfrm>
            <a:off x="4573289" y="1556607"/>
            <a:ext cx="4089762" cy="2498154"/>
          </a:xfrm>
          <a:prstGeom prst="rect">
            <a:avLst/>
          </a:prstGeom>
          <a:ln w="3175">
            <a:solidFill>
              <a:schemeClr val="accent1"/>
            </a:solidFill>
          </a:ln>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57150" lvl="1" indent="0">
              <a:buNone/>
            </a:pPr>
            <a:r>
              <a:rPr lang="en-US" altLang="zh-CN" sz="1600" b="1" dirty="0">
                <a:solidFill>
                  <a:srgbClr val="FF0000"/>
                </a:solidFill>
                <a:latin typeface="华文楷体" panose="02010600040101010101" pitchFamily="2" charset="-122"/>
                <a:ea typeface="华文楷体" panose="02010600040101010101" pitchFamily="2" charset="-122"/>
              </a:rPr>
              <a:t>&gt; </a:t>
            </a:r>
            <a:r>
              <a:rPr lang="zh-CN" altLang="en-US" sz="1600" b="1" dirty="0">
                <a:solidFill>
                  <a:srgbClr val="FF0000"/>
                </a:solidFill>
                <a:latin typeface="华文楷体" panose="02010600040101010101" pitchFamily="2" charset="-122"/>
                <a:ea typeface="华文楷体" panose="02010600040101010101" pitchFamily="2" charset="-122"/>
              </a:rPr>
              <a:t>研究趋势</a:t>
            </a:r>
            <a:endParaRPr lang="en-US" altLang="zh-CN" sz="1600" b="1" dirty="0">
              <a:solidFill>
                <a:srgbClr val="FF0000"/>
              </a:solidFill>
              <a:latin typeface="华文楷体" panose="02010600040101010101" pitchFamily="2" charset="-122"/>
              <a:ea typeface="华文楷体" panose="02010600040101010101" pitchFamily="2" charset="-122"/>
            </a:endParaRPr>
          </a:p>
          <a:p>
            <a:pPr marL="457200" lvl="2" indent="-342900"/>
            <a:r>
              <a:rPr lang="zh-CN" altLang="en-US" sz="1600" dirty="0">
                <a:latin typeface="华文楷体" panose="02010600040101010101" pitchFamily="2" charset="-122"/>
                <a:ea typeface="华文楷体" panose="02010600040101010101" pitchFamily="2" charset="-122"/>
              </a:rPr>
              <a:t>论文数量自</a:t>
            </a:r>
            <a:r>
              <a:rPr lang="en-US" altLang="zh-CN" sz="1600" dirty="0">
                <a:latin typeface="华文楷体" panose="02010600040101010101" pitchFamily="2" charset="-122"/>
                <a:ea typeface="华文楷体" panose="02010600040101010101" pitchFamily="2" charset="-122"/>
              </a:rPr>
              <a:t>2000</a:t>
            </a:r>
            <a:r>
              <a:rPr lang="zh-CN" altLang="en-US" sz="1600" dirty="0">
                <a:latin typeface="华文楷体" panose="02010600040101010101" pitchFamily="2" charset="-122"/>
                <a:ea typeface="华文楷体" panose="02010600040101010101" pitchFamily="2" charset="-122"/>
              </a:rPr>
              <a:t>年起逐年上涨</a:t>
            </a:r>
            <a:endParaRPr lang="en-US" altLang="zh-CN" sz="1600" dirty="0">
              <a:latin typeface="华文楷体" panose="02010600040101010101" pitchFamily="2" charset="-122"/>
              <a:ea typeface="华文楷体" panose="02010600040101010101" pitchFamily="2" charset="-122"/>
            </a:endParaRPr>
          </a:p>
          <a:p>
            <a:pPr marL="114300" lvl="2" indent="0">
              <a:buNone/>
            </a:pPr>
            <a:endParaRPr lang="en-US" altLang="zh-CN" sz="1600" dirty="0">
              <a:latin typeface="华文楷体" panose="02010600040101010101" pitchFamily="2" charset="-122"/>
              <a:ea typeface="华文楷体" panose="02010600040101010101" pitchFamily="2" charset="-122"/>
            </a:endParaRPr>
          </a:p>
        </p:txBody>
      </p:sp>
      <p:sp>
        <p:nvSpPr>
          <p:cNvPr id="39" name="内容占位符 2"/>
          <p:cNvSpPr txBox="1"/>
          <p:nvPr/>
        </p:nvSpPr>
        <p:spPr>
          <a:xfrm>
            <a:off x="4573288" y="4178300"/>
            <a:ext cx="4089762" cy="2544218"/>
          </a:xfrm>
          <a:prstGeom prst="rect">
            <a:avLst/>
          </a:prstGeom>
          <a:ln w="3175">
            <a:solidFill>
              <a:schemeClr val="accent1"/>
            </a:solidFill>
          </a:ln>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57150" lvl="1" indent="0">
              <a:buNone/>
            </a:pPr>
            <a:r>
              <a:rPr lang="en-US" altLang="zh-CN" sz="1700" b="1" dirty="0">
                <a:solidFill>
                  <a:srgbClr val="FF0000"/>
                </a:solidFill>
                <a:latin typeface="华文楷体" panose="02010600040101010101" pitchFamily="2" charset="-122"/>
                <a:ea typeface="华文楷体" panose="02010600040101010101" pitchFamily="2" charset="-122"/>
              </a:rPr>
              <a:t>&gt; </a:t>
            </a:r>
            <a:r>
              <a:rPr lang="zh-CN" altLang="en-US" sz="1700" b="1" dirty="0">
                <a:solidFill>
                  <a:srgbClr val="FF0000"/>
                </a:solidFill>
                <a:latin typeface="华文楷体" panose="02010600040101010101" pitchFamily="2" charset="-122"/>
                <a:ea typeface="华文楷体" panose="02010600040101010101" pitchFamily="2" charset="-122"/>
              </a:rPr>
              <a:t>代表性论文</a:t>
            </a:r>
            <a:endParaRPr lang="en-US" altLang="zh-CN" sz="1700" b="1" dirty="0">
              <a:solidFill>
                <a:srgbClr val="FF0000"/>
              </a:solidFill>
              <a:latin typeface="华文楷体" panose="02010600040101010101" pitchFamily="2" charset="-122"/>
              <a:ea typeface="华文楷体" panose="02010600040101010101" pitchFamily="2" charset="-122"/>
            </a:endParaRPr>
          </a:p>
          <a:p>
            <a:pPr marL="457200" lvl="2" indent="-342900"/>
            <a:r>
              <a:rPr lang="en-US" altLang="zh-CN" sz="1500" dirty="0">
                <a:latin typeface="华文楷体" panose="02010600040101010101" pitchFamily="2" charset="-122"/>
                <a:ea typeface="华文楷体" panose="02010600040101010101" pitchFamily="2" charset="-122"/>
              </a:rPr>
              <a:t>Mahmud, J., Nichols, J., &amp; Drews, C. (2014). Home location identification of twitter users. ACM Transactions on Intelligent Systems and Technology (TIST), 5(3), 47.</a:t>
            </a:r>
            <a:r>
              <a:rPr lang="zh-CN" altLang="en-US" sz="1500" b="1" dirty="0">
                <a:latin typeface="华文楷体" panose="02010600040101010101" pitchFamily="2" charset="-122"/>
                <a:ea typeface="华文楷体" panose="02010600040101010101" pitchFamily="2" charset="-122"/>
              </a:rPr>
              <a:t>被引</a:t>
            </a:r>
            <a:r>
              <a:rPr lang="en-US" altLang="zh-CN" sz="1500" b="1" dirty="0">
                <a:latin typeface="华文楷体" panose="02010600040101010101" pitchFamily="2" charset="-122"/>
                <a:ea typeface="华文楷体" panose="02010600040101010101" pitchFamily="2" charset="-122"/>
              </a:rPr>
              <a:t>69</a:t>
            </a:r>
            <a:r>
              <a:rPr lang="zh-CN" altLang="en-US" sz="1500" b="1" dirty="0">
                <a:latin typeface="华文楷体" panose="02010600040101010101" pitchFamily="2" charset="-122"/>
                <a:ea typeface="华文楷体" panose="02010600040101010101" pitchFamily="2" charset="-122"/>
              </a:rPr>
              <a:t>次</a:t>
            </a:r>
            <a:r>
              <a:rPr lang="en-US" altLang="zh-CN" sz="1500" dirty="0">
                <a:latin typeface="华文楷体" panose="02010600040101010101" pitchFamily="2" charset="-122"/>
                <a:ea typeface="华文楷体" panose="02010600040101010101" pitchFamily="2" charset="-122"/>
              </a:rPr>
              <a:t>(Google  Scholar)</a:t>
            </a:r>
          </a:p>
          <a:p>
            <a:pPr marL="457200" lvl="2" indent="-342900"/>
            <a:r>
              <a:rPr lang="en-US" altLang="zh-CN" sz="1600" dirty="0">
                <a:latin typeface="华文楷体" panose="02010600040101010101" pitchFamily="2" charset="-122"/>
                <a:ea typeface="华文楷体" panose="02010600040101010101" pitchFamily="2" charset="-122"/>
              </a:rPr>
              <a:t>Tan, Shulong, et al. "Interpreting the public sentiment variations on twitter." ieee transactions on knowledge and data engineering 26.5 (2014): 1158-1170.</a:t>
            </a:r>
            <a:r>
              <a:rPr lang="zh-CN" altLang="en-US" sz="1600" b="1" dirty="0">
                <a:latin typeface="华文楷体" panose="02010600040101010101" pitchFamily="2" charset="-122"/>
                <a:ea typeface="华文楷体" panose="02010600040101010101" pitchFamily="2" charset="-122"/>
              </a:rPr>
              <a:t>被引</a:t>
            </a:r>
            <a:r>
              <a:rPr lang="en-US" altLang="zh-CN" sz="1600" b="1" dirty="0">
                <a:latin typeface="华文楷体" panose="02010600040101010101" pitchFamily="2" charset="-122"/>
                <a:ea typeface="华文楷体" panose="02010600040101010101" pitchFamily="2" charset="-122"/>
              </a:rPr>
              <a:t>52</a:t>
            </a:r>
            <a:r>
              <a:rPr lang="zh-CN" altLang="en-US" sz="1600" b="1" dirty="0">
                <a:latin typeface="华文楷体" panose="02010600040101010101" pitchFamily="2" charset="-122"/>
                <a:ea typeface="华文楷体" panose="02010600040101010101" pitchFamily="2" charset="-122"/>
              </a:rPr>
              <a:t>次</a:t>
            </a:r>
            <a:r>
              <a:rPr lang="en-US" altLang="zh-CN" sz="1600" dirty="0">
                <a:latin typeface="华文楷体" panose="02010600040101010101" pitchFamily="2" charset="-122"/>
                <a:ea typeface="华文楷体" panose="02010600040101010101" pitchFamily="2" charset="-122"/>
              </a:rPr>
              <a:t>(Google  Scholar)</a:t>
            </a:r>
          </a:p>
        </p:txBody>
      </p:sp>
      <p:pic>
        <p:nvPicPr>
          <p:cNvPr id="40" name="图片 39"/>
          <p:cNvPicPr/>
          <p:nvPr/>
        </p:nvPicPr>
        <p:blipFill>
          <a:blip r:embed="rId7"/>
          <a:stretch>
            <a:fillRect/>
          </a:stretch>
        </p:blipFill>
        <p:spPr>
          <a:xfrm>
            <a:off x="6373118" y="2304511"/>
            <a:ext cx="2268339" cy="1543589"/>
          </a:xfrm>
          <a:prstGeom prst="rect">
            <a:avLst/>
          </a:prstGeom>
        </p:spPr>
      </p:pic>
      <p:pic>
        <p:nvPicPr>
          <p:cNvPr id="41" name="图片 40"/>
          <p:cNvPicPr/>
          <p:nvPr/>
        </p:nvPicPr>
        <p:blipFill>
          <a:blip r:embed="rId8"/>
          <a:stretch>
            <a:fillRect/>
          </a:stretch>
        </p:blipFill>
        <p:spPr>
          <a:xfrm>
            <a:off x="4620833" y="2304512"/>
            <a:ext cx="1978182" cy="154358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4031">
        <p:fade/>
      </p:transition>
    </mc:Choice>
    <mc:Fallback xmlns="">
      <p:transition advTm="4031">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4573288" y="1556608"/>
            <a:ext cx="4103795" cy="2162546"/>
          </a:xfrm>
          <a:prstGeom prst="rect">
            <a:avLst/>
          </a:prstGeom>
          <a:ln w="3175">
            <a:solidFill>
              <a:schemeClr val="accent1"/>
            </a:solidFill>
          </a:ln>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57150" lvl="1" indent="0">
              <a:buNone/>
            </a:pPr>
            <a:r>
              <a:rPr lang="en-US" altLang="zh-CN" sz="1600" b="1" dirty="0">
                <a:solidFill>
                  <a:srgbClr val="FF0000"/>
                </a:solidFill>
                <a:latin typeface="华文楷体" panose="02010600040101010101" pitchFamily="2" charset="-122"/>
                <a:ea typeface="华文楷体" panose="02010600040101010101" pitchFamily="2" charset="-122"/>
              </a:rPr>
              <a:t>&gt; </a:t>
            </a:r>
            <a:r>
              <a:rPr lang="zh-CN" altLang="en-US" sz="1600" b="1" dirty="0">
                <a:solidFill>
                  <a:srgbClr val="FF0000"/>
                </a:solidFill>
                <a:latin typeface="华文楷体" panose="02010600040101010101" pitchFamily="2" charset="-122"/>
                <a:ea typeface="华文楷体" panose="02010600040101010101" pitchFamily="2" charset="-122"/>
              </a:rPr>
              <a:t>近三年研究趋势</a:t>
            </a:r>
            <a:endParaRPr lang="en-US" altLang="zh-CN" sz="1600" b="1" dirty="0">
              <a:solidFill>
                <a:srgbClr val="FF0000"/>
              </a:solidFill>
              <a:latin typeface="华文楷体" panose="02010600040101010101" pitchFamily="2" charset="-122"/>
              <a:ea typeface="华文楷体" panose="02010600040101010101" pitchFamily="2" charset="-122"/>
            </a:endParaRPr>
          </a:p>
          <a:p>
            <a:pPr marL="457200" lvl="2" indent="-342900"/>
            <a:r>
              <a:rPr lang="en-US" altLang="zh-CN" sz="1600" dirty="0">
                <a:latin typeface="华文楷体" panose="02010600040101010101" pitchFamily="2" charset="-122"/>
                <a:ea typeface="华文楷体" panose="02010600040101010101" pitchFamily="2" charset="-122"/>
              </a:rPr>
              <a:t>CCS</a:t>
            </a:r>
            <a:r>
              <a:rPr lang="zh-CN" altLang="en-US" sz="1600" dirty="0">
                <a:latin typeface="华文楷体" panose="02010600040101010101" pitchFamily="2" charset="-122"/>
                <a:ea typeface="华文楷体" panose="02010600040101010101" pitchFamily="2" charset="-122"/>
              </a:rPr>
              <a:t>会议中，共有</a:t>
            </a:r>
            <a:r>
              <a:rPr lang="en-US" altLang="zh-CN" sz="1600" dirty="0">
                <a:latin typeface="华文楷体" panose="02010600040101010101" pitchFamily="2" charset="-122"/>
                <a:ea typeface="华文楷体" panose="02010600040101010101" pitchFamily="2" charset="-122"/>
              </a:rPr>
              <a:t>20</a:t>
            </a:r>
            <a:r>
              <a:rPr lang="zh-CN" altLang="en-US" sz="1600" dirty="0">
                <a:latin typeface="华文楷体" panose="02010600040101010101" pitchFamily="2" charset="-122"/>
                <a:ea typeface="华文楷体" panose="02010600040101010101" pitchFamily="2" charset="-122"/>
              </a:rPr>
              <a:t>余篇论文研究隐私保护问题</a:t>
            </a:r>
          </a:p>
          <a:p>
            <a:pPr marL="457200" lvl="2" indent="-342900"/>
            <a:r>
              <a:rPr lang="zh-CN" altLang="en-US" sz="1600" dirty="0">
                <a:latin typeface="华文楷体" panose="02010600040101010101" pitchFamily="2" charset="-122"/>
                <a:ea typeface="华文楷体" panose="02010600040101010101" pitchFamily="2" charset="-122"/>
              </a:rPr>
              <a:t>差分隐私已经成为当前隐私研究热点。</a:t>
            </a:r>
            <a:r>
              <a:rPr lang="en-US" altLang="zh-CN" sz="1600" dirty="0">
                <a:latin typeface="华文楷体" panose="02010600040101010101" pitchFamily="2" charset="-122"/>
                <a:ea typeface="华文楷体" panose="02010600040101010101" pitchFamily="2" charset="-122"/>
              </a:rPr>
              <a:t>CCS 2015</a:t>
            </a:r>
            <a:r>
              <a:rPr lang="zh-CN" altLang="en-US" sz="1600" dirty="0">
                <a:latin typeface="华文楷体" panose="02010600040101010101" pitchFamily="2" charset="-122"/>
                <a:ea typeface="华文楷体" panose="02010600040101010101" pitchFamily="2" charset="-122"/>
              </a:rPr>
              <a:t>收录了</a:t>
            </a:r>
            <a:r>
              <a:rPr lang="en-US" altLang="zh-CN" sz="1600" dirty="0">
                <a:latin typeface="华文楷体" panose="02010600040101010101" pitchFamily="2" charset="-122"/>
                <a:ea typeface="华文楷体" panose="02010600040101010101" pitchFamily="2" charset="-122"/>
              </a:rPr>
              <a:t>2</a:t>
            </a:r>
            <a:r>
              <a:rPr lang="zh-CN" altLang="en-US" sz="1600" dirty="0">
                <a:latin typeface="华文楷体" panose="02010600040101010101" pitchFamily="2" charset="-122"/>
                <a:ea typeface="华文楷体" panose="02010600040101010101" pitchFamily="2" charset="-122"/>
              </a:rPr>
              <a:t>篇差分隐私论文，</a:t>
            </a:r>
            <a:r>
              <a:rPr lang="en-US" altLang="zh-CN" sz="1600" dirty="0">
                <a:latin typeface="华文楷体" panose="02010600040101010101" pitchFamily="2" charset="-122"/>
                <a:ea typeface="华文楷体" panose="02010600040101010101" pitchFamily="2" charset="-122"/>
              </a:rPr>
              <a:t>2016</a:t>
            </a:r>
            <a:r>
              <a:rPr lang="zh-CN" altLang="en-US" sz="1600" dirty="0">
                <a:latin typeface="华文楷体" panose="02010600040101010101" pitchFamily="2" charset="-122"/>
                <a:ea typeface="华文楷体" panose="02010600040101010101" pitchFamily="2" charset="-122"/>
              </a:rPr>
              <a:t>年首次为差分隐私设立了</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个</a:t>
            </a:r>
            <a:r>
              <a:rPr lang="en-US" altLang="zh-CN" sz="1600" dirty="0">
                <a:latin typeface="华文楷体" panose="02010600040101010101" pitchFamily="2" charset="-122"/>
                <a:ea typeface="华文楷体" panose="02010600040101010101" pitchFamily="2" charset="-122"/>
              </a:rPr>
              <a:t>session(Differential Privacy)</a:t>
            </a:r>
            <a:r>
              <a:rPr lang="zh-CN" altLang="en-US" sz="1600" dirty="0">
                <a:latin typeface="华文楷体" panose="02010600040101010101" pitchFamily="2" charset="-122"/>
                <a:ea typeface="华文楷体" panose="02010600040101010101" pitchFamily="2" charset="-122"/>
              </a:rPr>
              <a:t>，收录</a:t>
            </a:r>
            <a:r>
              <a:rPr lang="en-US" altLang="zh-CN" sz="1600" dirty="0">
                <a:latin typeface="华文楷体" panose="02010600040101010101" pitchFamily="2" charset="-122"/>
                <a:ea typeface="华文楷体" panose="02010600040101010101" pitchFamily="2" charset="-122"/>
              </a:rPr>
              <a:t>7</a:t>
            </a:r>
            <a:r>
              <a:rPr lang="zh-CN" altLang="en-US" sz="1600" dirty="0">
                <a:latin typeface="华文楷体" panose="02010600040101010101" pitchFamily="2" charset="-122"/>
                <a:ea typeface="华文楷体" panose="02010600040101010101" pitchFamily="2" charset="-122"/>
              </a:rPr>
              <a:t>篇论文</a:t>
            </a:r>
          </a:p>
          <a:p>
            <a:pPr marL="457200" lvl="2" indent="-342900"/>
            <a:endParaRPr lang="en-US" altLang="zh-CN" sz="1600" dirty="0">
              <a:latin typeface="华文楷体" panose="02010600040101010101" pitchFamily="2" charset="-122"/>
              <a:ea typeface="华文楷体" panose="02010600040101010101" pitchFamily="2" charset="-122"/>
            </a:endParaRPr>
          </a:p>
          <a:p>
            <a:pPr marL="114300" lvl="2" indent="0">
              <a:buNone/>
            </a:pPr>
            <a:endParaRPr lang="en-US" altLang="zh-CN" sz="1600" dirty="0">
              <a:latin typeface="华文楷体" panose="02010600040101010101" pitchFamily="2" charset="-122"/>
              <a:ea typeface="华文楷体" panose="02010600040101010101" pitchFamily="2" charset="-122"/>
            </a:endParaRPr>
          </a:p>
        </p:txBody>
      </p:sp>
      <p:sp>
        <p:nvSpPr>
          <p:cNvPr id="9" name="内容占位符 2"/>
          <p:cNvSpPr txBox="1"/>
          <p:nvPr/>
        </p:nvSpPr>
        <p:spPr>
          <a:xfrm>
            <a:off x="395150" y="1556607"/>
            <a:ext cx="4089762" cy="5165910"/>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lvl="1"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用户数据对企业来说是珍贵的资源，因为他们可以通过数据挖掘和机器学习从中获得大量有价值的信息。近年来，已经发生了多起用户隐私泄露事件，公民的个人的隐私数据保护遇到了严峻的挑战。</a:t>
            </a:r>
            <a:endParaRPr lang="en-US" altLang="zh-CN" sz="1600" dirty="0">
              <a:latin typeface="华文楷体" panose="02010600040101010101" pitchFamily="2" charset="-122"/>
              <a:ea typeface="华文楷体" panose="02010600040101010101" pitchFamily="2" charset="-122"/>
            </a:endParaRPr>
          </a:p>
          <a:p>
            <a:pPr marL="0" lvl="1" indent="0">
              <a:buNone/>
            </a:pPr>
            <a:r>
              <a:rPr lang="en-US" altLang="zh-CN" sz="1600" b="1" dirty="0">
                <a:solidFill>
                  <a:srgbClr val="FF0000"/>
                </a:solidFill>
                <a:latin typeface="华文楷体" panose="02010600040101010101" pitchFamily="2" charset="-122"/>
                <a:ea typeface="华文楷体" panose="02010600040101010101" pitchFamily="2" charset="-122"/>
              </a:rPr>
              <a:t>&gt; </a:t>
            </a:r>
            <a:r>
              <a:rPr lang="zh-CN" altLang="en-US" sz="1600" b="1" dirty="0">
                <a:solidFill>
                  <a:srgbClr val="FF0000"/>
                </a:solidFill>
                <a:latin typeface="华文楷体" panose="02010600040101010101" pitchFamily="2" charset="-122"/>
                <a:ea typeface="华文楷体" panose="02010600040101010101" pitchFamily="2" charset="-122"/>
              </a:rPr>
              <a:t>重点方向</a:t>
            </a:r>
            <a:endParaRPr lang="en-US" altLang="zh-CN" sz="1600" b="1" dirty="0">
              <a:solidFill>
                <a:srgbClr val="FF0000"/>
              </a:solidFill>
              <a:latin typeface="华文楷体" panose="02010600040101010101" pitchFamily="2" charset="-122"/>
              <a:ea typeface="华文楷体" panose="02010600040101010101" pitchFamily="2" charset="-122"/>
            </a:endParaRPr>
          </a:p>
          <a:p>
            <a:pPr marL="457200" lvl="2" indent="-342900"/>
            <a:r>
              <a:rPr lang="zh-CN" altLang="en-US" sz="1600" dirty="0">
                <a:latin typeface="华文楷体" panose="02010600040101010101" pitchFamily="2" charset="-122"/>
                <a:ea typeface="华文楷体" panose="02010600040101010101" pitchFamily="2" charset="-122"/>
              </a:rPr>
              <a:t>抗关联分析的大数据隐私保护</a:t>
            </a:r>
          </a:p>
          <a:p>
            <a:pPr marL="457200" lvl="2" indent="-342900"/>
            <a:r>
              <a:rPr lang="zh-CN" altLang="en-US" sz="1600" dirty="0">
                <a:latin typeface="华文楷体" panose="02010600040101010101" pitchFamily="2" charset="-122"/>
                <a:ea typeface="华文楷体" panose="02010600040101010101" pitchFamily="2" charset="-122"/>
              </a:rPr>
              <a:t>大数据隐私保护效果评估模型</a:t>
            </a:r>
          </a:p>
          <a:p>
            <a:pPr marL="457200" lvl="2" indent="-342900"/>
            <a:r>
              <a:rPr lang="zh-CN" altLang="en-US" sz="1600" dirty="0">
                <a:latin typeface="华文楷体" panose="02010600040101010101" pitchFamily="2" charset="-122"/>
                <a:ea typeface="华文楷体" panose="02010600040101010101" pitchFamily="2" charset="-122"/>
              </a:rPr>
              <a:t>移动互联网中的位置隐私保护</a:t>
            </a:r>
          </a:p>
          <a:p>
            <a:pPr marL="114300" lvl="2" indent="0">
              <a:buNone/>
            </a:pPr>
            <a:endParaRPr lang="en-US" altLang="zh-CN" sz="1600" dirty="0">
              <a:latin typeface="华文楷体" panose="02010600040101010101" pitchFamily="2" charset="-122"/>
              <a:ea typeface="华文楷体" panose="02010600040101010101" pitchFamily="2" charset="-122"/>
            </a:endParaRPr>
          </a:p>
          <a:p>
            <a:pPr marL="114300" lvl="2" indent="0">
              <a:buNone/>
            </a:pPr>
            <a:endParaRPr lang="en-US" altLang="zh-CN" sz="1600" dirty="0">
              <a:latin typeface="华文楷体" panose="02010600040101010101" pitchFamily="2" charset="-122"/>
              <a:ea typeface="华文楷体" panose="02010600040101010101" pitchFamily="2" charset="-122"/>
            </a:endParaRPr>
          </a:p>
          <a:p>
            <a:pPr marL="114300" lvl="2" indent="0">
              <a:buNone/>
            </a:pPr>
            <a:endParaRPr lang="en-US" altLang="zh-CN" sz="1600" dirty="0">
              <a:latin typeface="华文楷体" panose="02010600040101010101" pitchFamily="2" charset="-122"/>
              <a:ea typeface="华文楷体" panose="02010600040101010101" pitchFamily="2" charset="-122"/>
            </a:endParaRPr>
          </a:p>
          <a:p>
            <a:pPr marL="114300" lvl="2" indent="0">
              <a:buNone/>
            </a:pPr>
            <a:endParaRPr lang="en-US" altLang="zh-CN" sz="1600" dirty="0">
              <a:latin typeface="华文楷体" panose="02010600040101010101" pitchFamily="2" charset="-122"/>
              <a:ea typeface="华文楷体" panose="02010600040101010101" pitchFamily="2" charset="-122"/>
            </a:endParaRPr>
          </a:p>
          <a:p>
            <a:pPr marL="114300" lvl="2" indent="0">
              <a:buNone/>
            </a:pPr>
            <a:endParaRPr lang="en-US" altLang="zh-CN" sz="1600" dirty="0">
              <a:latin typeface="华文楷体" panose="02010600040101010101" pitchFamily="2" charset="-122"/>
              <a:ea typeface="华文楷体" panose="02010600040101010101" pitchFamily="2" charset="-122"/>
            </a:endParaRPr>
          </a:p>
          <a:p>
            <a:pPr marL="114300" lvl="2" indent="0">
              <a:buNone/>
            </a:pPr>
            <a:endParaRPr lang="en-US" altLang="zh-CN" sz="1600" dirty="0">
              <a:latin typeface="华文楷体" panose="02010600040101010101" pitchFamily="2" charset="-122"/>
              <a:ea typeface="华文楷体" panose="02010600040101010101" pitchFamily="2" charset="-122"/>
            </a:endParaRPr>
          </a:p>
          <a:p>
            <a:pPr marL="114300" lvl="2" indent="0">
              <a:buNone/>
            </a:pPr>
            <a:endParaRPr lang="en-US" altLang="zh-CN" sz="1600" dirty="0">
              <a:latin typeface="华文楷体" panose="02010600040101010101" pitchFamily="2" charset="-122"/>
              <a:ea typeface="华文楷体" panose="02010600040101010101" pitchFamily="2" charset="-122"/>
            </a:endParaRPr>
          </a:p>
          <a:p>
            <a:pPr marL="114300" lvl="2" indent="0">
              <a:buNone/>
            </a:pPr>
            <a:r>
              <a:rPr lang="zh-CN" altLang="en-US" sz="1600" dirty="0">
                <a:latin typeface="华文楷体" panose="02010600040101010101" pitchFamily="2" charset="-122"/>
                <a:ea typeface="华文楷体" panose="02010600040101010101" pitchFamily="2" charset="-122"/>
              </a:rPr>
              <a:t>来源：方滨兴等</a:t>
            </a: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大数据隐私保护技术综述</a:t>
            </a:r>
          </a:p>
        </p:txBody>
      </p:sp>
      <p:sp>
        <p:nvSpPr>
          <p:cNvPr id="14" name="内容占位符 2"/>
          <p:cNvSpPr txBox="1"/>
          <p:nvPr/>
        </p:nvSpPr>
        <p:spPr>
          <a:xfrm>
            <a:off x="4573288" y="3875429"/>
            <a:ext cx="4089762" cy="2847088"/>
          </a:xfrm>
          <a:prstGeom prst="rect">
            <a:avLst/>
          </a:prstGeom>
          <a:ln w="3175">
            <a:solidFill>
              <a:schemeClr val="accent1"/>
            </a:solidFill>
          </a:ln>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57150" lvl="1" indent="0">
              <a:buNone/>
            </a:pPr>
            <a:r>
              <a:rPr lang="en-US" altLang="zh-CN" sz="1700" b="1" dirty="0">
                <a:solidFill>
                  <a:srgbClr val="FF0000"/>
                </a:solidFill>
                <a:latin typeface="华文楷体" panose="02010600040101010101" pitchFamily="2" charset="-122"/>
                <a:ea typeface="华文楷体" panose="02010600040101010101" pitchFamily="2" charset="-122"/>
              </a:rPr>
              <a:t>&gt; </a:t>
            </a:r>
            <a:r>
              <a:rPr lang="zh-CN" altLang="en-US" sz="1700" b="1" dirty="0">
                <a:solidFill>
                  <a:srgbClr val="FF0000"/>
                </a:solidFill>
                <a:latin typeface="华文楷体" panose="02010600040101010101" pitchFamily="2" charset="-122"/>
                <a:ea typeface="华文楷体" panose="02010600040101010101" pitchFamily="2" charset="-122"/>
              </a:rPr>
              <a:t>代表性论文</a:t>
            </a:r>
            <a:endParaRPr lang="en-US" altLang="zh-CN" sz="1700" b="1" dirty="0">
              <a:solidFill>
                <a:srgbClr val="FF0000"/>
              </a:solidFill>
              <a:latin typeface="华文楷体" panose="02010600040101010101" pitchFamily="2" charset="-122"/>
              <a:ea typeface="华文楷体" panose="02010600040101010101" pitchFamily="2" charset="-122"/>
            </a:endParaRPr>
          </a:p>
          <a:p>
            <a:pPr marL="457200" lvl="2" indent="-342900"/>
            <a:r>
              <a:rPr lang="en-US" altLang="zh-CN" sz="1500" dirty="0" err="1">
                <a:latin typeface="华文楷体" panose="02010600040101010101" pitchFamily="2" charset="-122"/>
                <a:ea typeface="华文楷体" panose="02010600040101010101" pitchFamily="2" charset="-122"/>
              </a:rPr>
              <a:t>Dwork</a:t>
            </a:r>
            <a:r>
              <a:rPr lang="en-US" altLang="zh-CN" sz="1500" dirty="0">
                <a:latin typeface="华文楷体" panose="02010600040101010101" pitchFamily="2" charset="-122"/>
                <a:ea typeface="华文楷体" panose="02010600040101010101" pitchFamily="2" charset="-122"/>
              </a:rPr>
              <a:t> C. Differential privacy: A survey of results[C]//International Conference on Theory and Applications of Models of Computation. Springer Berlin Heidelberg, 2008: 1-19. </a:t>
            </a:r>
            <a:r>
              <a:rPr lang="zh-CN" altLang="en-US" sz="1500" b="1" dirty="0">
                <a:latin typeface="华文楷体" panose="02010600040101010101" pitchFamily="2" charset="-122"/>
                <a:ea typeface="华文楷体" panose="02010600040101010101" pitchFamily="2" charset="-122"/>
              </a:rPr>
              <a:t>被引</a:t>
            </a:r>
            <a:r>
              <a:rPr lang="en-US" altLang="zh-CN" sz="1500" b="1" dirty="0">
                <a:latin typeface="华文楷体" panose="02010600040101010101" pitchFamily="2" charset="-122"/>
                <a:ea typeface="华文楷体" panose="02010600040101010101" pitchFamily="2" charset="-122"/>
              </a:rPr>
              <a:t>2627</a:t>
            </a:r>
            <a:r>
              <a:rPr lang="zh-CN" altLang="en-US" sz="1500" b="1" dirty="0">
                <a:latin typeface="华文楷体" panose="02010600040101010101" pitchFamily="2" charset="-122"/>
                <a:ea typeface="华文楷体" panose="02010600040101010101" pitchFamily="2" charset="-122"/>
              </a:rPr>
              <a:t>次</a:t>
            </a:r>
            <a:r>
              <a:rPr lang="en-US" altLang="zh-CN" sz="1500" dirty="0">
                <a:latin typeface="华文楷体" panose="02010600040101010101" pitchFamily="2" charset="-122"/>
                <a:ea typeface="华文楷体" panose="02010600040101010101" pitchFamily="2" charset="-122"/>
              </a:rPr>
              <a:t>(Google Scholar)</a:t>
            </a:r>
          </a:p>
          <a:p>
            <a:pPr marL="457200" lvl="2" indent="-342900"/>
            <a:r>
              <a:rPr lang="en-US" altLang="zh-CN" sz="1500" dirty="0">
                <a:latin typeface="华文楷体" panose="02010600040101010101" pitchFamily="2" charset="-122"/>
                <a:ea typeface="华文楷体" panose="02010600040101010101" pitchFamily="2" charset="-122"/>
              </a:rPr>
              <a:t>Cao, Ning, et al. "Privacy-preserving multi-keyword ranked search over encrypted cloud data." IEEE Transactions on parallel and distributed systems 25.1 (2014): 222-233. .</a:t>
            </a:r>
            <a:r>
              <a:rPr lang="zh-CN" altLang="en-US" sz="1500" b="1" dirty="0">
                <a:latin typeface="华文楷体" panose="02010600040101010101" pitchFamily="2" charset="-122"/>
                <a:ea typeface="华文楷体" panose="02010600040101010101" pitchFamily="2" charset="-122"/>
              </a:rPr>
              <a:t>被引</a:t>
            </a:r>
            <a:r>
              <a:rPr lang="en-US" altLang="zh-CN" sz="1500" b="1" dirty="0">
                <a:latin typeface="华文楷体" panose="02010600040101010101" pitchFamily="2" charset="-122"/>
                <a:ea typeface="华文楷体" panose="02010600040101010101" pitchFamily="2" charset="-122"/>
              </a:rPr>
              <a:t>751</a:t>
            </a:r>
            <a:r>
              <a:rPr lang="zh-CN" altLang="en-US" sz="1500" b="1" dirty="0">
                <a:latin typeface="华文楷体" panose="02010600040101010101" pitchFamily="2" charset="-122"/>
                <a:ea typeface="华文楷体" panose="02010600040101010101" pitchFamily="2" charset="-122"/>
              </a:rPr>
              <a:t>次</a:t>
            </a:r>
            <a:r>
              <a:rPr lang="en-US" altLang="zh-CN" sz="1500" dirty="0">
                <a:latin typeface="华文楷体" panose="02010600040101010101" pitchFamily="2" charset="-122"/>
                <a:ea typeface="华文楷体" panose="02010600040101010101" pitchFamily="2" charset="-122"/>
              </a:rPr>
              <a:t>(Google  Scholar)</a:t>
            </a:r>
          </a:p>
          <a:p>
            <a:pPr marL="457200" lvl="2" indent="-342900"/>
            <a:endParaRPr lang="en-US" altLang="zh-CN" sz="1500" dirty="0">
              <a:latin typeface="华文楷体" panose="02010600040101010101" pitchFamily="2" charset="-122"/>
              <a:ea typeface="华文楷体" panose="02010600040101010101" pitchFamily="2" charset="-122"/>
            </a:endParaRPr>
          </a:p>
          <a:p>
            <a:pPr marL="457200" lvl="2" indent="-342900"/>
            <a:endParaRPr lang="en-US" altLang="zh-CN" sz="1500" dirty="0">
              <a:latin typeface="华文楷体" panose="02010600040101010101" pitchFamily="2" charset="-122"/>
              <a:ea typeface="华文楷体" panose="02010600040101010101" pitchFamily="2" charset="-122"/>
            </a:endParaRPr>
          </a:p>
          <a:p>
            <a:pPr marL="457200" lvl="2" indent="-342900"/>
            <a:endParaRPr lang="en-US" altLang="zh-CN" sz="1600" dirty="0">
              <a:latin typeface="华文楷体" panose="02010600040101010101" pitchFamily="2" charset="-122"/>
              <a:ea typeface="华文楷体" panose="02010600040101010101" pitchFamily="2" charset="-122"/>
            </a:endParaRPr>
          </a:p>
        </p:txBody>
      </p:sp>
      <p:sp>
        <p:nvSpPr>
          <p:cNvPr id="28" name="文本框 27"/>
          <p:cNvSpPr txBox="1"/>
          <p:nvPr/>
        </p:nvSpPr>
        <p:spPr>
          <a:xfrm>
            <a:off x="6499346" y="1307802"/>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CRYPTO</a:t>
            </a:r>
            <a:endParaRPr lang="zh-CN" altLang="en-US" sz="1200" dirty="0">
              <a:latin typeface="华文楷体" panose="02010600040101010101" pitchFamily="2" charset="-122"/>
              <a:ea typeface="华文楷体" panose="02010600040101010101" pitchFamily="2" charset="-122"/>
            </a:endParaRPr>
          </a:p>
        </p:txBody>
      </p:sp>
      <p:sp>
        <p:nvSpPr>
          <p:cNvPr id="29" name="文本框 28"/>
          <p:cNvSpPr txBox="1"/>
          <p:nvPr/>
        </p:nvSpPr>
        <p:spPr>
          <a:xfrm>
            <a:off x="7360584" y="1289694"/>
            <a:ext cx="1340249"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USENIX Security</a:t>
            </a:r>
            <a:endParaRPr lang="zh-CN" altLang="en-US" sz="1200" dirty="0">
              <a:latin typeface="华文楷体" panose="02010600040101010101" pitchFamily="2" charset="-122"/>
              <a:ea typeface="华文楷体" panose="02010600040101010101" pitchFamily="2" charset="-122"/>
            </a:endParaRPr>
          </a:p>
        </p:txBody>
      </p:sp>
      <p:sp>
        <p:nvSpPr>
          <p:cNvPr id="30" name="文本框 29"/>
          <p:cNvSpPr txBox="1"/>
          <p:nvPr/>
        </p:nvSpPr>
        <p:spPr>
          <a:xfrm>
            <a:off x="5669454" y="1304965"/>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S&amp;P</a:t>
            </a:r>
            <a:endParaRPr lang="zh-CN" altLang="en-US" sz="1200" dirty="0">
              <a:latin typeface="华文楷体" panose="02010600040101010101" pitchFamily="2" charset="-122"/>
              <a:ea typeface="华文楷体" panose="02010600040101010101" pitchFamily="2" charset="-122"/>
            </a:endParaRPr>
          </a:p>
        </p:txBody>
      </p:sp>
      <p:sp>
        <p:nvSpPr>
          <p:cNvPr id="31" name="文本框 30"/>
          <p:cNvSpPr txBox="1"/>
          <p:nvPr/>
        </p:nvSpPr>
        <p:spPr>
          <a:xfrm>
            <a:off x="4745845" y="1290268"/>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CCS</a:t>
            </a:r>
            <a:endParaRPr lang="zh-CN" altLang="en-US" sz="1200" dirty="0">
              <a:latin typeface="华文楷体" panose="02010600040101010101" pitchFamily="2" charset="-122"/>
              <a:ea typeface="华文楷体" panose="02010600040101010101" pitchFamily="2" charset="-122"/>
            </a:endParaRPr>
          </a:p>
        </p:txBody>
      </p:sp>
      <p:pic>
        <p:nvPicPr>
          <p:cNvPr id="32" name="图片 31"/>
          <p:cNvPicPr>
            <a:picLocks noChangeAspect="1"/>
          </p:cNvPicPr>
          <p:nvPr/>
        </p:nvPicPr>
        <p:blipFill>
          <a:blip r:embed="rId3"/>
          <a:stretch>
            <a:fillRect/>
          </a:stretch>
        </p:blipFill>
        <p:spPr>
          <a:xfrm>
            <a:off x="6671408" y="940736"/>
            <a:ext cx="439665" cy="402718"/>
          </a:xfrm>
          <a:prstGeom prst="rect">
            <a:avLst/>
          </a:prstGeom>
        </p:spPr>
      </p:pic>
      <p:pic>
        <p:nvPicPr>
          <p:cNvPr id="33" name="图片 32"/>
          <p:cNvPicPr>
            <a:picLocks noChangeAspect="1"/>
          </p:cNvPicPr>
          <p:nvPr/>
        </p:nvPicPr>
        <p:blipFill>
          <a:blip r:embed="rId4"/>
          <a:stretch>
            <a:fillRect/>
          </a:stretch>
        </p:blipFill>
        <p:spPr>
          <a:xfrm>
            <a:off x="7526831" y="940736"/>
            <a:ext cx="1007754" cy="355004"/>
          </a:xfrm>
          <a:prstGeom prst="rect">
            <a:avLst/>
          </a:prstGeom>
        </p:spPr>
      </p:pic>
      <p:pic>
        <p:nvPicPr>
          <p:cNvPr id="34" name="图片 33"/>
          <p:cNvPicPr>
            <a:picLocks noChangeAspect="1"/>
          </p:cNvPicPr>
          <p:nvPr/>
        </p:nvPicPr>
        <p:blipFill>
          <a:blip r:embed="rId5"/>
          <a:stretch>
            <a:fillRect/>
          </a:stretch>
        </p:blipFill>
        <p:spPr>
          <a:xfrm>
            <a:off x="5901823" y="938953"/>
            <a:ext cx="427961" cy="401427"/>
          </a:xfrm>
          <a:prstGeom prst="rect">
            <a:avLst/>
          </a:prstGeom>
        </p:spPr>
      </p:pic>
      <p:pic>
        <p:nvPicPr>
          <p:cNvPr id="35" name="图片 34"/>
          <p:cNvPicPr>
            <a:picLocks noChangeAspect="1"/>
          </p:cNvPicPr>
          <p:nvPr/>
        </p:nvPicPr>
        <p:blipFill>
          <a:blip r:embed="rId6"/>
          <a:stretch>
            <a:fillRect/>
          </a:stretch>
        </p:blipFill>
        <p:spPr>
          <a:xfrm>
            <a:off x="4942337" y="896816"/>
            <a:ext cx="485698" cy="485698"/>
          </a:xfrm>
          <a:prstGeom prst="rect">
            <a:avLst/>
          </a:prstGeom>
        </p:spPr>
      </p:pic>
      <p:pic>
        <p:nvPicPr>
          <p:cNvPr id="2" name="图片 1"/>
          <p:cNvPicPr>
            <a:picLocks noChangeAspect="1"/>
          </p:cNvPicPr>
          <p:nvPr/>
        </p:nvPicPr>
        <p:blipFill>
          <a:blip r:embed="rId7"/>
          <a:stretch>
            <a:fillRect/>
          </a:stretch>
        </p:blipFill>
        <p:spPr>
          <a:xfrm>
            <a:off x="656117" y="4108858"/>
            <a:ext cx="3567827" cy="1905991"/>
          </a:xfrm>
          <a:prstGeom prst="rect">
            <a:avLst/>
          </a:prstGeom>
        </p:spPr>
      </p:pic>
      <p:sp>
        <p:nvSpPr>
          <p:cNvPr id="18" name="文本框 17"/>
          <p:cNvSpPr txBox="1"/>
          <p:nvPr/>
        </p:nvSpPr>
        <p:spPr>
          <a:xfrm>
            <a:off x="395150" y="971877"/>
            <a:ext cx="1813660" cy="461665"/>
          </a:xfrm>
          <a:prstGeom prst="rect">
            <a:avLst/>
          </a:prstGeom>
          <a:solidFill>
            <a:schemeClr val="bg1">
              <a:lumMod val="85000"/>
            </a:schemeClr>
          </a:solidFill>
        </p:spPr>
        <p:txBody>
          <a:bodyPr wrap="square" rtlCol="0">
            <a:spAutoFit/>
          </a:bodyPr>
          <a:lstStyle/>
          <a:p>
            <a:pPr marL="342900" indent="-342900">
              <a:buFont typeface="Wingdings" panose="05000000000000000000" pitchFamily="2" charset="2"/>
              <a:buChar char="n"/>
            </a:pPr>
            <a:r>
              <a:rPr lang="zh-CN" altLang="en-US" sz="2400" b="1" dirty="0">
                <a:latin typeface="华文楷体" panose="02010600040101010101" pitchFamily="2" charset="-122"/>
                <a:ea typeface="华文楷体" panose="02010600040101010101" pitchFamily="2" charset="-122"/>
              </a:rPr>
              <a:t>隐私保护</a:t>
            </a:r>
            <a:endParaRPr lang="en-US" altLang="zh-CN" sz="2400" b="1" dirty="0">
              <a:latin typeface="华文楷体" panose="02010600040101010101" pitchFamily="2" charset="-122"/>
              <a:ea typeface="华文楷体" panose="02010600040101010101" pitchFamily="2" charset="-122"/>
            </a:endParaRPr>
          </a:p>
        </p:txBody>
      </p:sp>
      <p:sp>
        <p:nvSpPr>
          <p:cNvPr id="19" name="标题 1"/>
          <p:cNvSpPr txBox="1"/>
          <p:nvPr/>
        </p:nvSpPr>
        <p:spPr>
          <a:xfrm>
            <a:off x="332247" y="189148"/>
            <a:ext cx="7309262"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国际网络安全科研新方向</a:t>
            </a:r>
          </a:p>
        </p:txBody>
      </p:sp>
    </p:spTree>
  </p:cSld>
  <p:clrMapOvr>
    <a:masterClrMapping/>
  </p:clrMapOvr>
  <mc:AlternateContent xmlns:mc="http://schemas.openxmlformats.org/markup-compatibility/2006" xmlns:p14="http://schemas.microsoft.com/office/powerpoint/2010/main">
    <mc:Choice Requires="p14">
      <p:transition p14:dur="250" advTm="2052">
        <p:fade/>
      </p:transition>
    </mc:Choice>
    <mc:Fallback xmlns="">
      <p:transition advTm="2052">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4573287" y="1556607"/>
            <a:ext cx="4103795" cy="2223195"/>
          </a:xfrm>
          <a:prstGeom prst="rect">
            <a:avLst/>
          </a:prstGeom>
          <a:ln w="3175">
            <a:solidFill>
              <a:schemeClr val="accent1"/>
            </a:solidFill>
          </a:ln>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57150" lvl="1" indent="0">
              <a:buNone/>
            </a:pPr>
            <a:r>
              <a:rPr lang="en-US" altLang="zh-CN" sz="1700" b="1" dirty="0">
                <a:solidFill>
                  <a:srgbClr val="FF0000"/>
                </a:solidFill>
                <a:latin typeface="华文楷体" panose="02010600040101010101" pitchFamily="2" charset="-122"/>
                <a:ea typeface="华文楷体" panose="02010600040101010101" pitchFamily="2" charset="-122"/>
              </a:rPr>
              <a:t>&gt; </a:t>
            </a:r>
            <a:r>
              <a:rPr lang="zh-CN" altLang="en-US" sz="1700" b="1" dirty="0">
                <a:solidFill>
                  <a:srgbClr val="FF0000"/>
                </a:solidFill>
                <a:latin typeface="华文楷体" panose="02010600040101010101" pitchFamily="2" charset="-122"/>
                <a:ea typeface="华文楷体" panose="02010600040101010101" pitchFamily="2" charset="-122"/>
              </a:rPr>
              <a:t>近三年研究趋势</a:t>
            </a:r>
            <a:endParaRPr lang="en-US" altLang="zh-CN" sz="1700" b="1" dirty="0">
              <a:solidFill>
                <a:srgbClr val="FF0000"/>
              </a:solidFill>
              <a:latin typeface="华文楷体" panose="02010600040101010101" pitchFamily="2" charset="-122"/>
              <a:ea typeface="华文楷体" panose="02010600040101010101" pitchFamily="2" charset="-122"/>
            </a:endParaRPr>
          </a:p>
          <a:p>
            <a:pPr marL="457200" lvl="2" indent="-342900"/>
            <a:r>
              <a:rPr lang="en-US" altLang="zh-CN" sz="1700" dirty="0">
                <a:latin typeface="华文楷体" panose="02010600040101010101" pitchFamily="2" charset="-122"/>
                <a:ea typeface="华文楷体" panose="02010600040101010101" pitchFamily="2" charset="-122"/>
              </a:rPr>
              <a:t>2016</a:t>
            </a:r>
            <a:r>
              <a:rPr lang="zh-CN" altLang="en-US" sz="1700" dirty="0">
                <a:latin typeface="华文楷体" panose="02010600040101010101" pitchFamily="2" charset="-122"/>
                <a:ea typeface="华文楷体" panose="02010600040101010101" pitchFamily="2" charset="-122"/>
              </a:rPr>
              <a:t>年</a:t>
            </a:r>
            <a:r>
              <a:rPr lang="en-US" altLang="zh-CN" sz="1700" dirty="0">
                <a:latin typeface="华文楷体" panose="02010600040101010101" pitchFamily="2" charset="-122"/>
                <a:ea typeface="华文楷体" panose="02010600040101010101" pitchFamily="2" charset="-122"/>
              </a:rPr>
              <a:t>CCS </a:t>
            </a:r>
            <a:r>
              <a:rPr lang="zh-CN" altLang="en-US" sz="1700" dirty="0">
                <a:latin typeface="华文楷体" panose="02010600040101010101" pitchFamily="2" charset="-122"/>
                <a:ea typeface="华文楷体" panose="02010600040101010101" pitchFamily="2" charset="-122"/>
              </a:rPr>
              <a:t>单独列出两个区块链</a:t>
            </a:r>
            <a:r>
              <a:rPr lang="en-US" altLang="zh-CN" sz="1700" dirty="0">
                <a:latin typeface="华文楷体" panose="02010600040101010101" pitchFamily="2" charset="-122"/>
                <a:ea typeface="华文楷体" panose="02010600040101010101" pitchFamily="2" charset="-122"/>
              </a:rPr>
              <a:t>Session</a:t>
            </a:r>
            <a:r>
              <a:rPr lang="zh-CN" altLang="en-US" sz="1700" dirty="0">
                <a:latin typeface="华文楷体" panose="02010600040101010101" pitchFamily="2" charset="-122"/>
                <a:ea typeface="华文楷体" panose="02010600040101010101" pitchFamily="2" charset="-122"/>
              </a:rPr>
              <a:t>（</a:t>
            </a:r>
            <a:r>
              <a:rPr lang="en-US" altLang="zh-CN" sz="1700" dirty="0">
                <a:latin typeface="华文楷体" panose="02010600040101010101" pitchFamily="2" charset="-122"/>
                <a:ea typeface="华文楷体" panose="02010600040101010101" pitchFamily="2" charset="-122"/>
              </a:rPr>
              <a:t>Blockchain</a:t>
            </a:r>
            <a:r>
              <a:rPr lang="zh-CN" altLang="en-US" sz="1700" dirty="0">
                <a:latin typeface="华文楷体" panose="02010600040101010101" pitchFamily="2" charset="-122"/>
                <a:ea typeface="华文楷体" panose="02010600040101010101" pitchFamily="2" charset="-122"/>
              </a:rPr>
              <a:t>）。</a:t>
            </a:r>
          </a:p>
          <a:p>
            <a:pPr marL="457200" lvl="2" indent="-342900"/>
            <a:r>
              <a:rPr lang="zh-CN" altLang="en-US" sz="1700" dirty="0">
                <a:latin typeface="华文楷体" panose="02010600040101010101" pitchFamily="2" charset="-122"/>
                <a:ea typeface="华文楷体" panose="02010600040101010101" pitchFamily="2" charset="-122"/>
              </a:rPr>
              <a:t>仅以</a:t>
            </a:r>
            <a:r>
              <a:rPr lang="en-US" altLang="zh-CN" sz="1700" dirty="0">
                <a:latin typeface="华文楷体" panose="02010600040101010101" pitchFamily="2" charset="-122"/>
                <a:ea typeface="华文楷体" panose="02010600040101010101" pitchFamily="2" charset="-122"/>
              </a:rPr>
              <a:t>blockchain</a:t>
            </a:r>
            <a:r>
              <a:rPr lang="zh-CN" altLang="en-US" sz="1700" dirty="0">
                <a:latin typeface="华文楷体" panose="02010600040101010101" pitchFamily="2" charset="-122"/>
                <a:ea typeface="华文楷体" panose="02010600040101010101" pitchFamily="2" charset="-122"/>
              </a:rPr>
              <a:t>作为关键词搜索，安全加密领域的会议中</a:t>
            </a:r>
            <a:r>
              <a:rPr lang="en-US" altLang="zh-CN" sz="1700" dirty="0">
                <a:latin typeface="华文楷体" panose="02010600040101010101" pitchFamily="2" charset="-122"/>
                <a:ea typeface="华文楷体" panose="02010600040101010101" pitchFamily="2" charset="-122"/>
              </a:rPr>
              <a:t>2016</a:t>
            </a:r>
            <a:r>
              <a:rPr lang="zh-CN" altLang="en-US" sz="1700" dirty="0">
                <a:latin typeface="华文楷体" panose="02010600040101010101" pitchFamily="2" charset="-122"/>
                <a:ea typeface="华文楷体" panose="02010600040101010101" pitchFamily="2" charset="-122"/>
              </a:rPr>
              <a:t>年的文章数量是</a:t>
            </a:r>
            <a:r>
              <a:rPr lang="en-US" altLang="zh-CN" sz="1700" dirty="0">
                <a:latin typeface="华文楷体" panose="02010600040101010101" pitchFamily="2" charset="-122"/>
                <a:ea typeface="华文楷体" panose="02010600040101010101" pitchFamily="2" charset="-122"/>
              </a:rPr>
              <a:t>2015</a:t>
            </a:r>
            <a:r>
              <a:rPr lang="zh-CN" altLang="en-US" sz="1700" dirty="0">
                <a:latin typeface="华文楷体" panose="02010600040101010101" pitchFamily="2" charset="-122"/>
                <a:ea typeface="华文楷体" panose="02010600040101010101" pitchFamily="2" charset="-122"/>
              </a:rPr>
              <a:t>年的三倍</a:t>
            </a:r>
            <a:endParaRPr lang="en-US" altLang="zh-CN" sz="1700" dirty="0">
              <a:latin typeface="华文楷体" panose="02010600040101010101" pitchFamily="2" charset="-122"/>
              <a:ea typeface="华文楷体" panose="02010600040101010101" pitchFamily="2" charset="-122"/>
            </a:endParaRPr>
          </a:p>
          <a:p>
            <a:pPr marL="457200" lvl="2" indent="-342900"/>
            <a:r>
              <a:rPr lang="en-US" altLang="zh-CN" sz="1700" dirty="0">
                <a:latin typeface="华文楷体" panose="02010600040101010101" pitchFamily="2" charset="-122"/>
                <a:ea typeface="华文楷体" panose="02010600040101010101" pitchFamily="2" charset="-122"/>
              </a:rPr>
              <a:t>2017</a:t>
            </a:r>
            <a:r>
              <a:rPr lang="zh-CN" altLang="en-US" sz="1700" dirty="0">
                <a:latin typeface="华文楷体" panose="02010600040101010101" pitchFamily="2" charset="-122"/>
                <a:ea typeface="华文楷体" panose="02010600040101010101" pitchFamily="2" charset="-122"/>
              </a:rPr>
              <a:t>年</a:t>
            </a:r>
            <a:r>
              <a:rPr lang="en-US" altLang="zh-CN" sz="1700" dirty="0">
                <a:latin typeface="华文楷体" panose="02010600040101010101" pitchFamily="2" charset="-122"/>
                <a:ea typeface="华文楷体" panose="02010600040101010101" pitchFamily="2" charset="-122"/>
              </a:rPr>
              <a:t>1</a:t>
            </a:r>
            <a:r>
              <a:rPr lang="zh-CN" altLang="en-US" sz="1700" dirty="0">
                <a:latin typeface="华文楷体" panose="02010600040101010101" pitchFamily="2" charset="-122"/>
                <a:ea typeface="华文楷体" panose="02010600040101010101" pitchFamily="2" charset="-122"/>
              </a:rPr>
              <a:t>月斯坦福大学将举办</a:t>
            </a:r>
            <a:r>
              <a:rPr lang="en-US" altLang="zh-CN" sz="1700" dirty="0" err="1">
                <a:latin typeface="华文楷体" panose="02010600040101010101" pitchFamily="2" charset="-122"/>
                <a:ea typeface="华文楷体" panose="02010600040101010101" pitchFamily="2" charset="-122"/>
              </a:rPr>
              <a:t>Blockchain</a:t>
            </a:r>
            <a:r>
              <a:rPr lang="en-US" altLang="zh-CN" sz="1700" dirty="0">
                <a:latin typeface="华文楷体" panose="02010600040101010101" pitchFamily="2" charset="-122"/>
                <a:ea typeface="华文楷体" panose="02010600040101010101" pitchFamily="2" charset="-122"/>
              </a:rPr>
              <a:t> Protocol Analysis and Security Engineering</a:t>
            </a:r>
            <a:r>
              <a:rPr lang="zh-CN" altLang="en-US" sz="1700" dirty="0">
                <a:latin typeface="华文楷体" panose="02010600040101010101" pitchFamily="2" charset="-122"/>
                <a:ea typeface="华文楷体" panose="02010600040101010101" pitchFamily="2" charset="-122"/>
              </a:rPr>
              <a:t>会议</a:t>
            </a:r>
          </a:p>
          <a:p>
            <a:pPr marL="457200" lvl="2" indent="-342900"/>
            <a:endParaRPr lang="en-US" altLang="zh-CN" sz="1600" dirty="0">
              <a:latin typeface="华文楷体" panose="02010600040101010101" pitchFamily="2" charset="-122"/>
              <a:ea typeface="华文楷体" panose="02010600040101010101" pitchFamily="2" charset="-122"/>
            </a:endParaRPr>
          </a:p>
          <a:p>
            <a:pPr marL="114300" lvl="2" indent="0">
              <a:buNone/>
            </a:pPr>
            <a:endParaRPr lang="en-US" altLang="zh-CN" sz="1600" dirty="0">
              <a:latin typeface="华文楷体" panose="02010600040101010101" pitchFamily="2" charset="-122"/>
              <a:ea typeface="华文楷体" panose="02010600040101010101" pitchFamily="2" charset="-122"/>
            </a:endParaRPr>
          </a:p>
        </p:txBody>
      </p:sp>
      <p:sp>
        <p:nvSpPr>
          <p:cNvPr id="9" name="内容占位符 2"/>
          <p:cNvSpPr txBox="1"/>
          <p:nvPr/>
        </p:nvSpPr>
        <p:spPr>
          <a:xfrm>
            <a:off x="395150" y="1556607"/>
            <a:ext cx="4089762" cy="5165911"/>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lvl="1" indent="0">
              <a:buNone/>
            </a:pPr>
            <a:r>
              <a:rPr lang="zh-CN" altLang="en-US" sz="1600" dirty="0">
                <a:latin typeface="华文楷体" panose="02010600040101010101" pitchFamily="2" charset="-122"/>
                <a:ea typeface="华文楷体" panose="02010600040101010101" pitchFamily="2" charset="-122"/>
              </a:rPr>
              <a:t>        区块链技术被列入“十三五”规划，应用范围涉及金融（银行、支付、转账、股票交易）、智能合约、数字货币、选举投票、资产管理等等。虽然其有效的避免了中间人攻击，但是也面临着协议安全性、算法安全性等挑战。</a:t>
            </a:r>
            <a:endParaRPr lang="en-US" altLang="zh-CN" sz="1600" dirty="0">
              <a:latin typeface="华文楷体" panose="02010600040101010101" pitchFamily="2" charset="-122"/>
              <a:ea typeface="华文楷体" panose="02010600040101010101" pitchFamily="2" charset="-122"/>
            </a:endParaRPr>
          </a:p>
          <a:p>
            <a:pPr marL="0" lvl="1" indent="0">
              <a:buNone/>
            </a:pPr>
            <a:r>
              <a:rPr lang="en-US" altLang="zh-CN" sz="1600" b="1" dirty="0">
                <a:solidFill>
                  <a:srgbClr val="FF0000"/>
                </a:solidFill>
                <a:latin typeface="华文楷体" panose="02010600040101010101" pitchFamily="2" charset="-122"/>
                <a:ea typeface="华文楷体" panose="02010600040101010101" pitchFamily="2" charset="-122"/>
              </a:rPr>
              <a:t>&gt; </a:t>
            </a:r>
            <a:r>
              <a:rPr lang="zh-CN" altLang="en-US" sz="1600" b="1" dirty="0">
                <a:solidFill>
                  <a:srgbClr val="FF0000"/>
                </a:solidFill>
                <a:latin typeface="华文楷体" panose="02010600040101010101" pitchFamily="2" charset="-122"/>
                <a:ea typeface="华文楷体" panose="02010600040101010101" pitchFamily="2" charset="-122"/>
              </a:rPr>
              <a:t>重点方向</a:t>
            </a:r>
            <a:endParaRPr lang="en-US" altLang="zh-CN" sz="1600" b="1" dirty="0">
              <a:solidFill>
                <a:srgbClr val="FF0000"/>
              </a:solidFill>
              <a:latin typeface="华文楷体" panose="02010600040101010101" pitchFamily="2" charset="-122"/>
              <a:ea typeface="华文楷体" panose="02010600040101010101" pitchFamily="2" charset="-122"/>
            </a:endParaRPr>
          </a:p>
          <a:p>
            <a:pPr marL="457200" lvl="2" indent="-342900"/>
            <a:r>
              <a:rPr lang="zh-CN" altLang="en-US" sz="1600" b="1" dirty="0">
                <a:latin typeface="华文楷体" panose="02010600040101010101" pitchFamily="2" charset="-122"/>
                <a:ea typeface="华文楷体" panose="02010600040101010101" pitchFamily="2" charset="-122"/>
              </a:rPr>
              <a:t>协议安全</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研究安全的共识制协议</a:t>
            </a:r>
          </a:p>
          <a:p>
            <a:pPr marL="457200" lvl="2" indent="-342900"/>
            <a:r>
              <a:rPr lang="zh-CN" altLang="en-US" sz="1600" b="1" dirty="0">
                <a:latin typeface="华文楷体" panose="02010600040101010101" pitchFamily="2" charset="-122"/>
                <a:ea typeface="华文楷体" panose="02010600040101010101" pitchFamily="2" charset="-122"/>
              </a:rPr>
              <a:t>算法安全</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研究非对称加密算法安全威胁</a:t>
            </a:r>
          </a:p>
          <a:p>
            <a:pPr marL="457200" lvl="2" indent="-342900"/>
            <a:r>
              <a:rPr lang="zh-CN" altLang="en-US" sz="1600" b="1" dirty="0">
                <a:latin typeface="华文楷体" panose="02010600040101010101" pitchFamily="2" charset="-122"/>
                <a:ea typeface="华文楷体" panose="02010600040101010101" pitchFamily="2" charset="-122"/>
              </a:rPr>
              <a:t>使用安全</a:t>
            </a:r>
            <a:endParaRPr lang="en-US" altLang="zh-CN" sz="1600" b="1" dirty="0">
              <a:latin typeface="华文楷体" panose="02010600040101010101" pitchFamily="2" charset="-122"/>
              <a:ea typeface="华文楷体" panose="02010600040101010101" pitchFamily="2" charset="-122"/>
            </a:endParaRPr>
          </a:p>
          <a:p>
            <a:pPr marL="114300" lvl="2" indent="0">
              <a:buNone/>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研究区块链的隐私保护</a:t>
            </a:r>
          </a:p>
          <a:p>
            <a:pPr marL="0" indent="0">
              <a:buNone/>
            </a:pPr>
            <a:r>
              <a:rPr lang="zh-CN" altLang="en-US" sz="1600" dirty="0">
                <a:latin typeface="华文楷体" panose="02010600040101010101" pitchFamily="2" charset="-122"/>
                <a:ea typeface="华文楷体" panose="02010600040101010101" pitchFamily="2" charset="-122"/>
              </a:rPr>
              <a:t>（来源：</a:t>
            </a:r>
            <a:r>
              <a:rPr lang="en-US" altLang="zh-CN" sz="1600" dirty="0">
                <a:latin typeface="华文楷体" panose="02010600040101010101" pitchFamily="2" charset="-122"/>
                <a:ea typeface="华文楷体" panose="02010600040101010101" pitchFamily="2" charset="-122"/>
              </a:rPr>
              <a:t>2016</a:t>
            </a:r>
            <a:r>
              <a:rPr lang="zh-CN" altLang="en-US" sz="1600" dirty="0">
                <a:latin typeface="华文楷体" panose="02010600040101010101" pitchFamily="2" charset="-122"/>
                <a:ea typeface="华文楷体" panose="02010600040101010101" pitchFamily="2" charset="-122"/>
              </a:rPr>
              <a:t>全国高性能计算学术年会“区块链、比特币与高性能计算论坛”）</a:t>
            </a:r>
          </a:p>
        </p:txBody>
      </p:sp>
      <p:sp>
        <p:nvSpPr>
          <p:cNvPr id="14" name="内容占位符 2"/>
          <p:cNvSpPr txBox="1"/>
          <p:nvPr/>
        </p:nvSpPr>
        <p:spPr>
          <a:xfrm>
            <a:off x="4573288" y="3953894"/>
            <a:ext cx="4089762" cy="2768623"/>
          </a:xfrm>
          <a:prstGeom prst="rect">
            <a:avLst/>
          </a:prstGeom>
          <a:ln w="3175">
            <a:solidFill>
              <a:schemeClr val="accent1"/>
            </a:solidFill>
          </a:ln>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57150" lvl="1" indent="0">
              <a:buNone/>
            </a:pPr>
            <a:r>
              <a:rPr lang="en-US" altLang="zh-CN" sz="1700" b="1" dirty="0">
                <a:solidFill>
                  <a:srgbClr val="FF0000"/>
                </a:solidFill>
                <a:latin typeface="华文楷体" panose="02010600040101010101" pitchFamily="2" charset="-122"/>
                <a:ea typeface="华文楷体" panose="02010600040101010101" pitchFamily="2" charset="-122"/>
              </a:rPr>
              <a:t>&gt; </a:t>
            </a:r>
            <a:r>
              <a:rPr lang="zh-CN" altLang="en-US" sz="1700" b="1" dirty="0">
                <a:solidFill>
                  <a:srgbClr val="FF0000"/>
                </a:solidFill>
                <a:latin typeface="华文楷体" panose="02010600040101010101" pitchFamily="2" charset="-122"/>
                <a:ea typeface="华文楷体" panose="02010600040101010101" pitchFamily="2" charset="-122"/>
              </a:rPr>
              <a:t>代表性论文</a:t>
            </a:r>
            <a:endParaRPr lang="en-US" altLang="zh-CN" sz="1700" b="1" dirty="0">
              <a:solidFill>
                <a:srgbClr val="FF0000"/>
              </a:solidFill>
              <a:latin typeface="华文楷体" panose="02010600040101010101" pitchFamily="2" charset="-122"/>
              <a:ea typeface="华文楷体" panose="02010600040101010101" pitchFamily="2" charset="-122"/>
            </a:endParaRPr>
          </a:p>
          <a:p>
            <a:pPr marL="457200" lvl="2" indent="-342900"/>
            <a:r>
              <a:rPr lang="en-US" altLang="zh-CN" sz="1500" dirty="0">
                <a:latin typeface="华文楷体" panose="02010600040101010101" pitchFamily="2" charset="-122"/>
                <a:ea typeface="华文楷体" panose="02010600040101010101" pitchFamily="2" charset="-122"/>
              </a:rPr>
              <a:t>Bonneau, Joseph, et al. "Sok: Research perspectives and challenges for bitcoin and cryptocurrencies." 2015 IEEE Symposium on Security and Privacy. IEEE, 2015.</a:t>
            </a:r>
            <a:r>
              <a:rPr lang="zh-CN" altLang="en-US" sz="1500" b="1" dirty="0">
                <a:latin typeface="华文楷体" panose="02010600040101010101" pitchFamily="2" charset="-122"/>
                <a:ea typeface="华文楷体" panose="02010600040101010101" pitchFamily="2" charset="-122"/>
              </a:rPr>
              <a:t>被引</a:t>
            </a:r>
            <a:r>
              <a:rPr lang="en-US" altLang="zh-CN" sz="1500" b="1" dirty="0">
                <a:latin typeface="华文楷体" panose="02010600040101010101" pitchFamily="2" charset="-122"/>
                <a:ea typeface="华文楷体" panose="02010600040101010101" pitchFamily="2" charset="-122"/>
              </a:rPr>
              <a:t>92</a:t>
            </a:r>
            <a:r>
              <a:rPr lang="zh-CN" altLang="en-US" sz="1500" b="1" dirty="0">
                <a:latin typeface="华文楷体" panose="02010600040101010101" pitchFamily="2" charset="-122"/>
                <a:ea typeface="华文楷体" panose="02010600040101010101" pitchFamily="2" charset="-122"/>
              </a:rPr>
              <a:t>次</a:t>
            </a:r>
            <a:r>
              <a:rPr lang="en-US" altLang="zh-CN" sz="1500" dirty="0">
                <a:latin typeface="华文楷体" panose="02010600040101010101" pitchFamily="2" charset="-122"/>
                <a:ea typeface="华文楷体" panose="02010600040101010101" pitchFamily="2" charset="-122"/>
              </a:rPr>
              <a:t>(Google  Scholar)</a:t>
            </a:r>
          </a:p>
          <a:p>
            <a:pPr marL="457200" lvl="2" indent="-342900"/>
            <a:r>
              <a:rPr lang="en-US" altLang="zh-CN" sz="1500" dirty="0">
                <a:latin typeface="华文楷体" panose="02010600040101010101" pitchFamily="2" charset="-122"/>
                <a:ea typeface="华文楷体" panose="02010600040101010101" pitchFamily="2" charset="-122"/>
              </a:rPr>
              <a:t>Eyal, Ittay, and Emin Gün Sirer. "Majority is not enough: Bitcoin mining is vulnerable." International Conference on Financial Cryptography and Data Security. Springer Berlin Heidelberg, 2014.</a:t>
            </a:r>
            <a:r>
              <a:rPr lang="zh-CN" altLang="en-US" sz="1500" b="1" dirty="0">
                <a:latin typeface="华文楷体" panose="02010600040101010101" pitchFamily="2" charset="-122"/>
                <a:ea typeface="华文楷体" panose="02010600040101010101" pitchFamily="2" charset="-122"/>
              </a:rPr>
              <a:t>被引</a:t>
            </a:r>
            <a:r>
              <a:rPr lang="en-US" altLang="zh-CN" sz="1500" b="1" dirty="0">
                <a:latin typeface="华文楷体" panose="02010600040101010101" pitchFamily="2" charset="-122"/>
                <a:ea typeface="华文楷体" panose="02010600040101010101" pitchFamily="2" charset="-122"/>
              </a:rPr>
              <a:t>230</a:t>
            </a:r>
            <a:r>
              <a:rPr lang="zh-CN" altLang="en-US" sz="1500" b="1" dirty="0">
                <a:latin typeface="华文楷体" panose="02010600040101010101" pitchFamily="2" charset="-122"/>
                <a:ea typeface="华文楷体" panose="02010600040101010101" pitchFamily="2" charset="-122"/>
              </a:rPr>
              <a:t>次</a:t>
            </a:r>
            <a:r>
              <a:rPr lang="en-US" altLang="zh-CN" sz="1500" dirty="0">
                <a:latin typeface="华文楷体" panose="02010600040101010101" pitchFamily="2" charset="-122"/>
                <a:ea typeface="华文楷体" panose="02010600040101010101" pitchFamily="2" charset="-122"/>
              </a:rPr>
              <a:t>(Google  Scholar)</a:t>
            </a:r>
          </a:p>
          <a:p>
            <a:pPr marL="457200" lvl="2" indent="-342900"/>
            <a:endParaRPr lang="en-US" altLang="zh-CN" sz="1600" dirty="0">
              <a:latin typeface="华文楷体" panose="02010600040101010101" pitchFamily="2" charset="-122"/>
              <a:ea typeface="华文楷体" panose="02010600040101010101" pitchFamily="2" charset="-122"/>
            </a:endParaRPr>
          </a:p>
        </p:txBody>
      </p:sp>
      <p:sp>
        <p:nvSpPr>
          <p:cNvPr id="28" name="文本框 27"/>
          <p:cNvSpPr txBox="1"/>
          <p:nvPr/>
        </p:nvSpPr>
        <p:spPr>
          <a:xfrm>
            <a:off x="6499346" y="1307802"/>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CRYPTO</a:t>
            </a:r>
            <a:endParaRPr lang="zh-CN" altLang="en-US" sz="1200" dirty="0">
              <a:latin typeface="华文楷体" panose="02010600040101010101" pitchFamily="2" charset="-122"/>
              <a:ea typeface="华文楷体" panose="02010600040101010101" pitchFamily="2" charset="-122"/>
            </a:endParaRPr>
          </a:p>
        </p:txBody>
      </p:sp>
      <p:sp>
        <p:nvSpPr>
          <p:cNvPr id="29" name="文本框 28"/>
          <p:cNvSpPr txBox="1"/>
          <p:nvPr/>
        </p:nvSpPr>
        <p:spPr>
          <a:xfrm>
            <a:off x="7360584" y="1289694"/>
            <a:ext cx="1340249"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USENIX Security</a:t>
            </a:r>
            <a:endParaRPr lang="zh-CN" altLang="en-US" sz="1200" dirty="0">
              <a:latin typeface="华文楷体" panose="02010600040101010101" pitchFamily="2" charset="-122"/>
              <a:ea typeface="华文楷体" panose="02010600040101010101" pitchFamily="2" charset="-122"/>
            </a:endParaRPr>
          </a:p>
        </p:txBody>
      </p:sp>
      <p:sp>
        <p:nvSpPr>
          <p:cNvPr id="30" name="文本框 29"/>
          <p:cNvSpPr txBox="1"/>
          <p:nvPr/>
        </p:nvSpPr>
        <p:spPr>
          <a:xfrm>
            <a:off x="5669454" y="1304965"/>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S&amp;P</a:t>
            </a:r>
            <a:endParaRPr lang="zh-CN" altLang="en-US" sz="1200" dirty="0">
              <a:latin typeface="华文楷体" panose="02010600040101010101" pitchFamily="2" charset="-122"/>
              <a:ea typeface="华文楷体" panose="02010600040101010101" pitchFamily="2" charset="-122"/>
            </a:endParaRPr>
          </a:p>
        </p:txBody>
      </p:sp>
      <p:sp>
        <p:nvSpPr>
          <p:cNvPr id="31" name="文本框 30"/>
          <p:cNvSpPr txBox="1"/>
          <p:nvPr/>
        </p:nvSpPr>
        <p:spPr>
          <a:xfrm>
            <a:off x="4745845" y="1290268"/>
            <a:ext cx="861238" cy="276999"/>
          </a:xfrm>
          <a:prstGeom prst="rect">
            <a:avLst/>
          </a:prstGeom>
          <a:noFill/>
          <a:ln>
            <a:noFill/>
          </a:ln>
        </p:spPr>
        <p:txBody>
          <a:bodyPr wrap="square" rtlCol="0">
            <a:spAutoFit/>
          </a:bodyPr>
          <a:lstStyle/>
          <a:p>
            <a:pPr algn="ctr"/>
            <a:r>
              <a:rPr lang="en-US" altLang="zh-CN" sz="1200" dirty="0">
                <a:latin typeface="华文楷体" panose="02010600040101010101" pitchFamily="2" charset="-122"/>
                <a:ea typeface="华文楷体" panose="02010600040101010101" pitchFamily="2" charset="-122"/>
              </a:rPr>
              <a:t>CCS</a:t>
            </a:r>
            <a:endParaRPr lang="zh-CN" altLang="en-US" sz="1200" dirty="0">
              <a:latin typeface="华文楷体" panose="02010600040101010101" pitchFamily="2" charset="-122"/>
              <a:ea typeface="华文楷体" panose="02010600040101010101" pitchFamily="2" charset="-122"/>
            </a:endParaRPr>
          </a:p>
        </p:txBody>
      </p:sp>
      <p:pic>
        <p:nvPicPr>
          <p:cNvPr id="32" name="图片 31"/>
          <p:cNvPicPr>
            <a:picLocks noChangeAspect="1"/>
          </p:cNvPicPr>
          <p:nvPr/>
        </p:nvPicPr>
        <p:blipFill>
          <a:blip r:embed="rId3"/>
          <a:stretch>
            <a:fillRect/>
          </a:stretch>
        </p:blipFill>
        <p:spPr>
          <a:xfrm>
            <a:off x="6671408" y="940736"/>
            <a:ext cx="439665" cy="402718"/>
          </a:xfrm>
          <a:prstGeom prst="rect">
            <a:avLst/>
          </a:prstGeom>
        </p:spPr>
      </p:pic>
      <p:pic>
        <p:nvPicPr>
          <p:cNvPr id="33" name="图片 32"/>
          <p:cNvPicPr>
            <a:picLocks noChangeAspect="1"/>
          </p:cNvPicPr>
          <p:nvPr/>
        </p:nvPicPr>
        <p:blipFill>
          <a:blip r:embed="rId4"/>
          <a:stretch>
            <a:fillRect/>
          </a:stretch>
        </p:blipFill>
        <p:spPr>
          <a:xfrm>
            <a:off x="7526831" y="940736"/>
            <a:ext cx="1007754" cy="355004"/>
          </a:xfrm>
          <a:prstGeom prst="rect">
            <a:avLst/>
          </a:prstGeom>
        </p:spPr>
      </p:pic>
      <p:pic>
        <p:nvPicPr>
          <p:cNvPr id="34" name="图片 33"/>
          <p:cNvPicPr>
            <a:picLocks noChangeAspect="1"/>
          </p:cNvPicPr>
          <p:nvPr/>
        </p:nvPicPr>
        <p:blipFill>
          <a:blip r:embed="rId5"/>
          <a:stretch>
            <a:fillRect/>
          </a:stretch>
        </p:blipFill>
        <p:spPr>
          <a:xfrm>
            <a:off x="5901823" y="938953"/>
            <a:ext cx="427961" cy="401427"/>
          </a:xfrm>
          <a:prstGeom prst="rect">
            <a:avLst/>
          </a:prstGeom>
        </p:spPr>
      </p:pic>
      <p:pic>
        <p:nvPicPr>
          <p:cNvPr id="35" name="图片 34"/>
          <p:cNvPicPr>
            <a:picLocks noChangeAspect="1"/>
          </p:cNvPicPr>
          <p:nvPr/>
        </p:nvPicPr>
        <p:blipFill>
          <a:blip r:embed="rId6"/>
          <a:stretch>
            <a:fillRect/>
          </a:stretch>
        </p:blipFill>
        <p:spPr>
          <a:xfrm>
            <a:off x="4942337" y="896816"/>
            <a:ext cx="485698" cy="485698"/>
          </a:xfrm>
          <a:prstGeom prst="rect">
            <a:avLst/>
          </a:prstGeom>
        </p:spPr>
      </p:pic>
      <p:pic>
        <p:nvPicPr>
          <p:cNvPr id="2" name="图片 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85098" y="5771409"/>
            <a:ext cx="2950630" cy="844233"/>
          </a:xfrm>
          <a:prstGeom prst="rect">
            <a:avLst/>
          </a:prstGeom>
        </p:spPr>
      </p:pic>
      <p:sp>
        <p:nvSpPr>
          <p:cNvPr id="19" name="文本框 18"/>
          <p:cNvSpPr txBox="1"/>
          <p:nvPr/>
        </p:nvSpPr>
        <p:spPr>
          <a:xfrm>
            <a:off x="395150" y="971877"/>
            <a:ext cx="2158046" cy="461665"/>
          </a:xfrm>
          <a:prstGeom prst="rect">
            <a:avLst/>
          </a:prstGeom>
          <a:solidFill>
            <a:schemeClr val="bg1">
              <a:lumMod val="85000"/>
            </a:schemeClr>
          </a:solidFill>
        </p:spPr>
        <p:txBody>
          <a:bodyPr wrap="square" rtlCol="0">
            <a:spAutoFit/>
          </a:bodyPr>
          <a:lstStyle/>
          <a:p>
            <a:pPr marL="342900" indent="-342900">
              <a:buFont typeface="Wingdings" panose="05000000000000000000" pitchFamily="2" charset="2"/>
              <a:buChar char="n"/>
            </a:pPr>
            <a:r>
              <a:rPr lang="zh-CN" altLang="en-US" sz="2400" b="1" dirty="0">
                <a:latin typeface="华文楷体" panose="02010600040101010101" pitchFamily="2" charset="-122"/>
                <a:ea typeface="华文楷体" panose="02010600040101010101" pitchFamily="2" charset="-122"/>
              </a:rPr>
              <a:t>区块链安全</a:t>
            </a:r>
            <a:endParaRPr lang="en-US" altLang="zh-CN" sz="2400" b="1" dirty="0">
              <a:latin typeface="华文楷体" panose="02010600040101010101" pitchFamily="2" charset="-122"/>
              <a:ea typeface="华文楷体" panose="02010600040101010101" pitchFamily="2" charset="-122"/>
            </a:endParaRPr>
          </a:p>
        </p:txBody>
      </p:sp>
      <p:sp>
        <p:nvSpPr>
          <p:cNvPr id="20" name="标题 1"/>
          <p:cNvSpPr txBox="1"/>
          <p:nvPr/>
        </p:nvSpPr>
        <p:spPr>
          <a:xfrm>
            <a:off x="220446" y="132247"/>
            <a:ext cx="7309262"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国际网络安全科研新方向</a:t>
            </a:r>
          </a:p>
        </p:txBody>
      </p:sp>
    </p:spTree>
  </p:cSld>
  <p:clrMapOvr>
    <a:masterClrMapping/>
  </p:clrMapOvr>
  <mc:AlternateContent xmlns:mc="http://schemas.openxmlformats.org/markup-compatibility/2006" xmlns:p14="http://schemas.microsoft.com/office/powerpoint/2010/main">
    <mc:Choice Requires="p14">
      <p:transition p14:dur="250" advTm="7702">
        <p:fade/>
      </p:transition>
    </mc:Choice>
    <mc:Fallback xmlns="">
      <p:transition advTm="7702">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12"/>
          </p:nvPr>
        </p:nvSpPr>
        <p:spPr>
          <a:xfrm>
            <a:off x="6673215" y="5997576"/>
            <a:ext cx="2057400" cy="365125"/>
          </a:xfrm>
          <a:noFill/>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fld id="{8502921A-41BE-C24B-A59C-DBF87791B9D1}" type="slidenum">
              <a:rPr kumimoji="0" lang="en-US" altLang="zh-CN" sz="1200">
                <a:solidFill>
                  <a:srgbClr val="898989"/>
                </a:solidFill>
              </a:rPr>
              <a:t>117</a:t>
            </a:fld>
            <a:endParaRPr kumimoji="0" lang="en-US" altLang="zh-CN" sz="1200">
              <a:solidFill>
                <a:srgbClr val="898989"/>
              </a:solidFill>
            </a:endParaRPr>
          </a:p>
        </p:txBody>
      </p:sp>
      <p:sp>
        <p:nvSpPr>
          <p:cNvPr id="43010" name="Rectangle 4"/>
          <p:cNvSpPr>
            <a:spLocks noGrp="1" noChangeArrowheads="1"/>
          </p:cNvSpPr>
          <p:nvPr>
            <p:ph type="body" idx="4294967295"/>
          </p:nvPr>
        </p:nvSpPr>
        <p:spPr>
          <a:xfrm>
            <a:off x="645740" y="1268760"/>
            <a:ext cx="7886700" cy="4895851"/>
          </a:xfrm>
        </p:spPr>
        <p:txBody>
          <a:bodyPr>
            <a:normAutofit/>
          </a:bodyPr>
          <a:lstStyle/>
          <a:p>
            <a:pPr marL="0" indent="0" eaLnBrk="1" hangingPunct="1">
              <a:lnSpc>
                <a:spcPct val="150000"/>
              </a:lnSpc>
              <a:buNone/>
            </a:pPr>
            <a:r>
              <a:rPr kumimoji="0" lang="zh-CN" altLang="en-US" sz="3000" b="1" dirty="0">
                <a:latin typeface="宋体" pitchFamily="2" charset="-122"/>
                <a:ea typeface="宋体" pitchFamily="2" charset="-122"/>
              </a:rPr>
              <a:t>文本内容分析</a:t>
            </a:r>
          </a:p>
          <a:p>
            <a:pPr lvl="1" eaLnBrk="1" hangingPunct="1">
              <a:lnSpc>
                <a:spcPct val="150000"/>
              </a:lnSpc>
              <a:buClr>
                <a:srgbClr val="FF3300"/>
              </a:buClr>
              <a:buFont typeface="Wingdings" panose="05000000000000000000" charset="0"/>
              <a:buChar char="n"/>
            </a:pPr>
            <a:r>
              <a:rPr kumimoji="0" lang="zh-CN" altLang="en-US" sz="2200" b="1" dirty="0">
                <a:latin typeface="宋体" pitchFamily="2" charset="-122"/>
                <a:ea typeface="宋体" pitchFamily="2" charset="-122"/>
                <a:cs typeface="楷体_GB2312" charset="0"/>
              </a:rPr>
              <a:t>大规模串匹配技术：最新的工作是</a:t>
            </a:r>
            <a:r>
              <a:rPr kumimoji="0" lang="en-US" altLang="zh-CN" sz="2200" b="1" dirty="0">
                <a:latin typeface="宋体" pitchFamily="2" charset="-122"/>
                <a:ea typeface="宋体" pitchFamily="2" charset="-122"/>
                <a:cs typeface="楷体_GB2312" charset="0"/>
              </a:rPr>
              <a:t>L. </a:t>
            </a:r>
            <a:r>
              <a:rPr kumimoji="0" lang="en-US" altLang="zh-CN" sz="2200" b="1" dirty="0" err="1">
                <a:latin typeface="宋体" pitchFamily="2" charset="-122"/>
                <a:ea typeface="宋体" pitchFamily="2" charset="-122"/>
                <a:cs typeface="楷体_GB2312" charset="0"/>
              </a:rPr>
              <a:t>Salmema</a:t>
            </a:r>
            <a:r>
              <a:rPr kumimoji="0" lang="zh-CN" altLang="en-US" sz="2200" b="1" dirty="0">
                <a:latin typeface="宋体" pitchFamily="2" charset="-122"/>
                <a:ea typeface="宋体" pitchFamily="2" charset="-122"/>
                <a:cs typeface="楷体_GB2312" charset="0"/>
              </a:rPr>
              <a:t>提出的方法</a:t>
            </a:r>
            <a:r>
              <a:rPr kumimoji="0" lang="en-US" altLang="zh-CN" sz="2200" b="1" dirty="0">
                <a:latin typeface="宋体" pitchFamily="2" charset="-122"/>
                <a:ea typeface="宋体" pitchFamily="2" charset="-122"/>
                <a:cs typeface="楷体_GB2312" charset="0"/>
              </a:rPr>
              <a:t>[Salmema2006]</a:t>
            </a:r>
            <a:r>
              <a:rPr kumimoji="0" lang="zh-CN" altLang="en-US" sz="2200" b="1" dirty="0">
                <a:latin typeface="宋体" pitchFamily="2" charset="-122"/>
                <a:ea typeface="宋体" pitchFamily="2" charset="-122"/>
                <a:cs typeface="楷体_GB2312" charset="0"/>
              </a:rPr>
              <a:t>，采用了位并行的方法进行匹配，算法仅在万级规模下表现良好。</a:t>
            </a:r>
            <a:r>
              <a:rPr kumimoji="0" lang="en-US" altLang="zh-CN" sz="2200" b="1" dirty="0">
                <a:latin typeface="宋体" pitchFamily="2" charset="-122"/>
                <a:ea typeface="宋体" pitchFamily="2" charset="-122"/>
                <a:cs typeface="楷体_GB2312" charset="0"/>
              </a:rPr>
              <a:t>Ping, L.</a:t>
            </a:r>
            <a:r>
              <a:rPr kumimoji="0" lang="zh-CN" altLang="en-US" sz="2200" b="1" dirty="0">
                <a:latin typeface="宋体" pitchFamily="2" charset="-122"/>
                <a:ea typeface="宋体" pitchFamily="2" charset="-122"/>
                <a:cs typeface="楷体_GB2312" charset="0"/>
              </a:rPr>
              <a:t>等人提出了分组匹配的思想</a:t>
            </a:r>
            <a:r>
              <a:rPr kumimoji="0" lang="en-US" altLang="zh-CN" sz="2200" b="1" dirty="0">
                <a:latin typeface="宋体" pitchFamily="2" charset="-122"/>
                <a:ea typeface="宋体" pitchFamily="2" charset="-122"/>
                <a:cs typeface="楷体_GB2312" charset="0"/>
              </a:rPr>
              <a:t>[Ping2005]</a:t>
            </a:r>
            <a:r>
              <a:rPr kumimoji="0" lang="zh-CN" altLang="en-US" sz="2200" b="1" dirty="0">
                <a:latin typeface="宋体" pitchFamily="2" charset="-122"/>
                <a:ea typeface="宋体" pitchFamily="2" charset="-122"/>
                <a:cs typeface="楷体_GB2312" charset="0"/>
              </a:rPr>
              <a:t>，在单处理器环境下，基于长度的最优分组求解思想，实验效果较好。 </a:t>
            </a:r>
          </a:p>
          <a:p>
            <a:pPr lvl="1" eaLnBrk="1" hangingPunct="1">
              <a:lnSpc>
                <a:spcPct val="150000"/>
              </a:lnSpc>
              <a:buClr>
                <a:srgbClr val="FF3300"/>
              </a:buClr>
              <a:buFont typeface="Wingdings" panose="05000000000000000000" charset="0"/>
              <a:buChar char="n"/>
            </a:pPr>
            <a:r>
              <a:rPr kumimoji="0" lang="zh-CN" altLang="en-US" sz="2200" b="1" dirty="0">
                <a:latin typeface="宋体" pitchFamily="2" charset="-122"/>
                <a:ea typeface="宋体" pitchFamily="2" charset="-122"/>
                <a:cs typeface="楷体_GB2312" charset="0"/>
              </a:rPr>
              <a:t>面向海量文本信息的分类聚类技术：通常一个聚类系统往往包括如下</a:t>
            </a:r>
            <a:r>
              <a:rPr kumimoji="0" lang="en-US" altLang="zh-CN" sz="2200" b="1" dirty="0">
                <a:latin typeface="宋体" pitchFamily="2" charset="-122"/>
                <a:ea typeface="宋体" pitchFamily="2" charset="-122"/>
                <a:cs typeface="楷体_GB2312" charset="0"/>
              </a:rPr>
              <a:t>5</a:t>
            </a:r>
            <a:r>
              <a:rPr kumimoji="0" lang="zh-CN" altLang="en-US" sz="2200" b="1" dirty="0">
                <a:latin typeface="宋体" pitchFamily="2" charset="-122"/>
                <a:ea typeface="宋体" pitchFamily="2" charset="-122"/>
                <a:cs typeface="楷体_GB2312" charset="0"/>
              </a:rPr>
              <a:t>个步骤</a:t>
            </a:r>
            <a:r>
              <a:rPr kumimoji="0" lang="en-US" altLang="zh-CN" sz="2200" b="1" dirty="0">
                <a:latin typeface="宋体" pitchFamily="2" charset="-122"/>
                <a:ea typeface="宋体" pitchFamily="2" charset="-122"/>
                <a:cs typeface="楷体_GB2312" charset="0"/>
              </a:rPr>
              <a:t>: </a:t>
            </a:r>
            <a:r>
              <a:rPr kumimoji="0" lang="zh-CN" altLang="en-US" sz="2200" b="1" dirty="0">
                <a:latin typeface="宋体" pitchFamily="2" charset="-122"/>
                <a:ea typeface="宋体" pitchFamily="2" charset="-122"/>
                <a:cs typeface="楷体_GB2312" charset="0"/>
              </a:rPr>
              <a:t>文本表示，特征选择，相似性度量，聚类算法本身及聚类结果评价。</a:t>
            </a:r>
            <a:endParaRPr kumimoji="0" lang="en-US" altLang="zh-CN" sz="2200" b="1" dirty="0">
              <a:latin typeface="宋体" pitchFamily="2" charset="-122"/>
              <a:ea typeface="宋体" pitchFamily="2" charset="-122"/>
              <a:cs typeface="楷体_GB2312" charset="0"/>
            </a:endParaRPr>
          </a:p>
        </p:txBody>
      </p:sp>
      <p:sp>
        <p:nvSpPr>
          <p:cNvPr id="43011" name="Rectangle 5"/>
          <p:cNvSpPr>
            <a:spLocks noGrp="1" noChangeArrowheads="1"/>
          </p:cNvSpPr>
          <p:nvPr>
            <p:ph type="title" idx="4294967295"/>
          </p:nvPr>
        </p:nvSpPr>
        <p:spPr>
          <a:xfrm>
            <a:off x="215265" y="6350"/>
            <a:ext cx="7886700" cy="1325880"/>
          </a:xfrm>
        </p:spPr>
        <p:txBody>
          <a:bodyPr/>
          <a:lstStyle/>
          <a:p>
            <a:pPr eaLnBrk="1" hangingPunct="1"/>
            <a:r>
              <a:rPr kumimoji="0" lang="zh-CN" altLang="en-US" sz="3600">
                <a:latin typeface="Arial" panose="020B0604020202090204" pitchFamily="34" charset="0"/>
                <a:ea typeface="宋体"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84872"/>
    </mc:Choice>
    <mc:Fallback xmlns="">
      <p:transition spd="slow" advTm="84872"/>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12"/>
          </p:nvPr>
        </p:nvSpPr>
        <p:spPr>
          <a:xfrm>
            <a:off x="6673215" y="5997576"/>
            <a:ext cx="2057400" cy="365125"/>
          </a:xfrm>
          <a:noFill/>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fld id="{844EDE68-65B5-D84B-98F7-A6495D1C2AFB}" type="slidenum">
              <a:rPr kumimoji="0" lang="en-US" altLang="zh-CN" sz="1200">
                <a:solidFill>
                  <a:srgbClr val="898989"/>
                </a:solidFill>
              </a:rPr>
              <a:t>118</a:t>
            </a:fld>
            <a:endParaRPr kumimoji="0" lang="en-US" altLang="zh-CN" sz="1200">
              <a:solidFill>
                <a:srgbClr val="898989"/>
              </a:solidFill>
            </a:endParaRPr>
          </a:p>
        </p:txBody>
      </p:sp>
      <p:sp>
        <p:nvSpPr>
          <p:cNvPr id="44034" name="Rectangle 4"/>
          <p:cNvSpPr>
            <a:spLocks noChangeArrowheads="1"/>
          </p:cNvSpPr>
          <p:nvPr/>
        </p:nvSpPr>
        <p:spPr bwMode="auto">
          <a:xfrm>
            <a:off x="899478" y="1341438"/>
            <a:ext cx="7632700" cy="4524315"/>
          </a:xfrm>
          <a:prstGeom prst="rect">
            <a:avLst/>
          </a:prstGeom>
          <a:noFill/>
          <a:ln>
            <a:noFill/>
          </a:ln>
          <a:effectLst>
            <a:prstShdw prst="shdw17" dist="17961" dir="2700000">
              <a:srgbClr val="999999">
                <a:alpha val="74997"/>
              </a:srgbClr>
            </a:prstShdw>
          </a:effectLst>
        </p:spPr>
        <p:txBody>
          <a:bodyPr>
            <a:spAutoFit/>
          </a:bodyPr>
          <a:lstStyle/>
          <a:p>
            <a:pPr marL="342900" indent="-342900">
              <a:lnSpc>
                <a:spcPct val="80000"/>
              </a:lnSpc>
            </a:pPr>
            <a:r>
              <a:rPr lang="zh-CN" altLang="en-US" sz="3000" b="1" dirty="0">
                <a:latin typeface="Calibri" panose="020F0502020204030204" charset="0"/>
              </a:rPr>
              <a:t>语音识别技术</a:t>
            </a:r>
          </a:p>
          <a:p>
            <a:pPr marL="342900" indent="-342900">
              <a:buClr>
                <a:srgbClr val="FF3300"/>
              </a:buClr>
              <a:buFont typeface="Wingdings" panose="05000000000000000000" charset="0"/>
              <a:buChar char="n"/>
            </a:pPr>
            <a:r>
              <a:rPr lang="zh-CN" altLang="en-US" sz="2200" b="1" dirty="0">
                <a:latin typeface="宋体" pitchFamily="2" charset="-122"/>
                <a:cs typeface="楷体_GB2312" charset="0"/>
              </a:rPr>
              <a:t>二十世纪九十年代以来，语音识别技术开始走出实验室向实用产品转化。</a:t>
            </a:r>
          </a:p>
          <a:p>
            <a:pPr marL="342900" indent="-342900">
              <a:buClr>
                <a:srgbClr val="FF3300"/>
              </a:buClr>
              <a:buFont typeface="Wingdings" panose="05000000000000000000" charset="0"/>
              <a:buChar char="n"/>
            </a:pPr>
            <a:endParaRPr lang="zh-CN" altLang="en-US" sz="2200" b="1" dirty="0">
              <a:latin typeface="宋体" pitchFamily="2" charset="-122"/>
              <a:cs typeface="楷体_GB2312" charset="0"/>
            </a:endParaRPr>
          </a:p>
          <a:p>
            <a:pPr marL="342900" indent="-342900">
              <a:buClr>
                <a:srgbClr val="FF3300"/>
              </a:buClr>
              <a:buFont typeface="Wingdings" panose="05000000000000000000" charset="0"/>
              <a:buChar char="n"/>
            </a:pPr>
            <a:r>
              <a:rPr lang="zh-CN" altLang="en-US" sz="2200" b="1" dirty="0">
                <a:latin typeface="宋体" pitchFamily="2" charset="-122"/>
                <a:cs typeface="楷体_GB2312" charset="0"/>
              </a:rPr>
              <a:t>关键词检出、说话人识别、固定音频匹配等都是语音识别领域比较热门的研究课题。 </a:t>
            </a:r>
          </a:p>
          <a:p>
            <a:pPr marL="342900" indent="-342900">
              <a:buClr>
                <a:srgbClr val="FF3300"/>
              </a:buClr>
              <a:buFont typeface="Wingdings" panose="05000000000000000000" charset="0"/>
              <a:buChar char="n"/>
            </a:pPr>
            <a:endParaRPr lang="zh-CN" altLang="en-US" sz="2200" b="1" dirty="0">
              <a:latin typeface="宋体" pitchFamily="2" charset="-122"/>
              <a:cs typeface="楷体_GB2312" charset="0"/>
            </a:endParaRPr>
          </a:p>
          <a:p>
            <a:pPr marL="342900" indent="-342900">
              <a:buClr>
                <a:srgbClr val="FF3300"/>
              </a:buClr>
              <a:buFont typeface="Wingdings" panose="05000000000000000000" charset="0"/>
              <a:buChar char="n"/>
            </a:pPr>
            <a:r>
              <a:rPr lang="zh-CN" altLang="en-US" sz="2200" b="1" dirty="0">
                <a:latin typeface="宋体" pitchFamily="2" charset="-122"/>
                <a:cs typeface="楷体_GB2312" charset="0"/>
              </a:rPr>
              <a:t>麻省理工学院的多媒体实验室开展大量工作。</a:t>
            </a:r>
          </a:p>
          <a:p>
            <a:pPr marL="342900" indent="-342900">
              <a:buClr>
                <a:srgbClr val="FF3300"/>
              </a:buClr>
              <a:buFont typeface="Wingdings" panose="05000000000000000000" charset="0"/>
              <a:buChar char="n"/>
            </a:pPr>
            <a:endParaRPr lang="zh-CN" altLang="en-US" sz="2200" b="1" dirty="0">
              <a:latin typeface="宋体" pitchFamily="2" charset="-122"/>
              <a:cs typeface="楷体_GB2312" charset="0"/>
            </a:endParaRPr>
          </a:p>
          <a:p>
            <a:pPr marL="342900" indent="-342900">
              <a:buClr>
                <a:srgbClr val="FF3300"/>
              </a:buClr>
              <a:buFont typeface="Wingdings" panose="05000000000000000000" charset="0"/>
              <a:buChar char="n"/>
            </a:pPr>
            <a:r>
              <a:rPr lang="zh-CN" altLang="en-US" sz="2200" b="1" dirty="0">
                <a:latin typeface="宋体" pitchFamily="2" charset="-122"/>
                <a:cs typeface="楷体_GB2312" charset="0"/>
              </a:rPr>
              <a:t>在</a:t>
            </a:r>
            <a:r>
              <a:rPr lang="en-US" altLang="zh-CN" sz="2200" b="1" dirty="0">
                <a:latin typeface="宋体" pitchFamily="2" charset="-122"/>
                <a:cs typeface="楷体_GB2312" charset="0"/>
              </a:rPr>
              <a:t>2005</a:t>
            </a:r>
            <a:r>
              <a:rPr lang="zh-CN" altLang="en-US" sz="2200" b="1" dirty="0">
                <a:latin typeface="宋体" pitchFamily="2" charset="-122"/>
                <a:cs typeface="楷体_GB2312" charset="0"/>
              </a:rPr>
              <a:t>年</a:t>
            </a:r>
            <a:r>
              <a:rPr lang="en-US" altLang="zh-CN" sz="2200" b="1" dirty="0">
                <a:latin typeface="宋体" pitchFamily="2" charset="-122"/>
                <a:cs typeface="楷体_GB2312" charset="0"/>
              </a:rPr>
              <a:t>863</a:t>
            </a:r>
            <a:r>
              <a:rPr lang="zh-CN" altLang="en-US" sz="2200" b="1" dirty="0">
                <a:latin typeface="宋体" pitchFamily="2" charset="-122"/>
                <a:cs typeface="楷体_GB2312" charset="0"/>
              </a:rPr>
              <a:t>技术评测中，口语电话的关键词检出算法的等错误率达</a:t>
            </a:r>
            <a:r>
              <a:rPr lang="en-US" altLang="zh-CN" sz="2200" b="1" dirty="0">
                <a:latin typeface="宋体" pitchFamily="2" charset="-122"/>
                <a:cs typeface="楷体_GB2312" charset="0"/>
              </a:rPr>
              <a:t>30%</a:t>
            </a:r>
            <a:r>
              <a:rPr lang="zh-CN" altLang="en-US" sz="2200" b="1" dirty="0">
                <a:latin typeface="宋体" pitchFamily="2" charset="-122"/>
                <a:cs typeface="楷体_GB2312" charset="0"/>
              </a:rPr>
              <a:t>。在电话信道下说话人识别方面，同信道测试</a:t>
            </a:r>
            <a:r>
              <a:rPr lang="en-US" altLang="zh-CN" sz="2200" b="1" dirty="0">
                <a:latin typeface="宋体" pitchFamily="2" charset="-122"/>
                <a:cs typeface="楷体_GB2312" charset="0"/>
              </a:rPr>
              <a:t>3000</a:t>
            </a:r>
            <a:r>
              <a:rPr lang="zh-CN" altLang="en-US" sz="2200" b="1" dirty="0">
                <a:latin typeface="宋体" pitchFamily="2" charset="-122"/>
                <a:cs typeface="楷体_GB2312" charset="0"/>
              </a:rPr>
              <a:t>个目标人的模型库上说话人辨认的识别率达到</a:t>
            </a:r>
            <a:r>
              <a:rPr lang="en-US" altLang="zh-CN" sz="2200" b="1" dirty="0">
                <a:latin typeface="宋体" pitchFamily="2" charset="-122"/>
                <a:cs typeface="楷体_GB2312" charset="0"/>
              </a:rPr>
              <a:t>90%</a:t>
            </a:r>
            <a:r>
              <a:rPr lang="zh-CN" altLang="en-US" sz="2200" b="1" dirty="0">
                <a:latin typeface="宋体" pitchFamily="2" charset="-122"/>
                <a:cs typeface="楷体_GB2312" charset="0"/>
              </a:rPr>
              <a:t>。 </a:t>
            </a:r>
          </a:p>
        </p:txBody>
      </p:sp>
      <p:sp>
        <p:nvSpPr>
          <p:cNvPr id="44035" name="Rectangle 5"/>
          <p:cNvSpPr>
            <a:spLocks noGrp="1" noChangeArrowheads="1"/>
          </p:cNvSpPr>
          <p:nvPr>
            <p:ph type="title" idx="4294967295"/>
          </p:nvPr>
        </p:nvSpPr>
        <p:spPr>
          <a:xfrm>
            <a:off x="215265" y="6350"/>
            <a:ext cx="7886700" cy="1325880"/>
          </a:xfrm>
        </p:spPr>
        <p:txBody>
          <a:bodyPr/>
          <a:lstStyle/>
          <a:p>
            <a:pPr eaLnBrk="1" hangingPunct="1"/>
            <a:r>
              <a:rPr kumimoji="0" lang="zh-CN" altLang="en-US">
                <a:latin typeface="Arial" panose="020B0604020202090204" pitchFamily="34" charset="0"/>
                <a:ea typeface="宋体"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69195"/>
    </mc:Choice>
    <mc:Fallback xmlns="">
      <p:transition spd="slow" advTm="69195"/>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12"/>
          </p:nvPr>
        </p:nvSpPr>
        <p:spPr>
          <a:xfrm>
            <a:off x="6744970" y="5997576"/>
            <a:ext cx="2057400" cy="365125"/>
          </a:xfrm>
          <a:noFill/>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fld id="{A913CC1A-3099-F540-B406-391FD8FC9286}" type="slidenum">
              <a:rPr kumimoji="0" lang="en-US" altLang="zh-CN" sz="1200">
                <a:solidFill>
                  <a:srgbClr val="898989"/>
                </a:solidFill>
              </a:rPr>
              <a:t>119</a:t>
            </a:fld>
            <a:endParaRPr kumimoji="0" lang="en-US" altLang="zh-CN" sz="1200">
              <a:solidFill>
                <a:srgbClr val="898989"/>
              </a:solidFill>
            </a:endParaRPr>
          </a:p>
        </p:txBody>
      </p:sp>
      <p:sp>
        <p:nvSpPr>
          <p:cNvPr id="45058" name="Rectangle 4"/>
          <p:cNvSpPr>
            <a:spLocks noChangeArrowheads="1"/>
          </p:cNvSpPr>
          <p:nvPr/>
        </p:nvSpPr>
        <p:spPr bwMode="auto">
          <a:xfrm>
            <a:off x="841131" y="1198563"/>
            <a:ext cx="7834313" cy="4411662"/>
          </a:xfrm>
          <a:prstGeom prst="rect">
            <a:avLst/>
          </a:prstGeom>
          <a:solidFill>
            <a:schemeClr val="bg1"/>
          </a:solidFill>
          <a:ln>
            <a:noFill/>
          </a:ln>
        </p:spPr>
        <p:txBody>
          <a:bodyPr/>
          <a:lstStyle/>
          <a:p>
            <a:pPr marL="342900" indent="-342900"/>
            <a:r>
              <a:rPr lang="zh-CN" altLang="en-US" sz="3000" b="1" dirty="0">
                <a:latin typeface="Calibri" panose="020F0502020204030204" charset="0"/>
              </a:rPr>
              <a:t>图像识别</a:t>
            </a:r>
            <a:endParaRPr lang="en-US" altLang="zh-CN" sz="3000" b="1" dirty="0">
              <a:latin typeface="Calibri" panose="020F0502020204030204" charset="0"/>
            </a:endParaRPr>
          </a:p>
          <a:p>
            <a:pPr marL="692150" lvl="1" indent="-347980">
              <a:lnSpc>
                <a:spcPct val="150000"/>
              </a:lnSpc>
              <a:buClr>
                <a:srgbClr val="FF3300"/>
              </a:buClr>
              <a:buFont typeface="Wingdings" panose="05000000000000000000" charset="0"/>
              <a:buChar char="n"/>
            </a:pPr>
            <a:r>
              <a:rPr lang="zh-CN" altLang="en-US" sz="2200" b="1" dirty="0">
                <a:latin typeface="宋体" pitchFamily="2" charset="-122"/>
                <a:cs typeface="楷体_GB2312" charset="0"/>
              </a:rPr>
              <a:t>商用化系统： </a:t>
            </a:r>
            <a:r>
              <a:rPr lang="en-US" altLang="zh-CN" sz="2200" b="1" dirty="0" err="1">
                <a:latin typeface="宋体" pitchFamily="2" charset="-122"/>
                <a:cs typeface="楷体_GB2312" charset="0"/>
              </a:rPr>
              <a:t>Morpho</a:t>
            </a:r>
            <a:r>
              <a:rPr lang="zh-CN" altLang="en-US" sz="2200" b="1" dirty="0">
                <a:latin typeface="宋体" pitchFamily="2" charset="-122"/>
                <a:cs typeface="楷体_GB2312" charset="0"/>
              </a:rPr>
              <a:t>公司开发的不良图像和网站过滤器</a:t>
            </a:r>
            <a:r>
              <a:rPr lang="en-US" altLang="zh-CN" sz="2200" b="1" dirty="0" err="1">
                <a:latin typeface="宋体" pitchFamily="2" charset="-122"/>
                <a:cs typeface="楷体_GB2312" charset="0"/>
              </a:rPr>
              <a:t>MorphoBlock</a:t>
            </a:r>
            <a:r>
              <a:rPr lang="zh-CN" altLang="en-US" sz="2200" b="1" dirty="0">
                <a:latin typeface="宋体" pitchFamily="2" charset="-122"/>
                <a:cs typeface="楷体_GB2312" charset="0"/>
              </a:rPr>
              <a:t>系统，准确率达</a:t>
            </a:r>
            <a:r>
              <a:rPr lang="en-US" altLang="zh-CN" sz="2200" b="1" dirty="0">
                <a:latin typeface="宋体" pitchFamily="2" charset="-122"/>
                <a:cs typeface="楷体_GB2312" charset="0"/>
              </a:rPr>
              <a:t>95%</a:t>
            </a:r>
            <a:r>
              <a:rPr lang="zh-CN" altLang="en-US" sz="2200" b="1" dirty="0">
                <a:latin typeface="宋体" pitchFamily="2" charset="-122"/>
                <a:cs typeface="楷体_GB2312" charset="0"/>
              </a:rPr>
              <a:t>。</a:t>
            </a:r>
            <a:endParaRPr lang="en-US" altLang="zh-CN" sz="2200" b="1" dirty="0">
              <a:latin typeface="宋体" pitchFamily="2" charset="-122"/>
              <a:cs typeface="楷体_GB2312" charset="0"/>
            </a:endParaRPr>
          </a:p>
          <a:p>
            <a:pPr marL="692150" lvl="1" indent="-347980">
              <a:lnSpc>
                <a:spcPct val="150000"/>
              </a:lnSpc>
              <a:buClr>
                <a:srgbClr val="FF3300"/>
              </a:buClr>
              <a:buFont typeface="Wingdings" panose="05000000000000000000" charset="0"/>
              <a:buChar char="n"/>
            </a:pPr>
            <a:r>
              <a:rPr lang="zh-CN" altLang="en-US" sz="2200" b="1" dirty="0">
                <a:latin typeface="宋体" pitchFamily="2" charset="-122"/>
                <a:cs typeface="楷体_GB2312" charset="0"/>
              </a:rPr>
              <a:t>实验室系统：斯坦福大学</a:t>
            </a:r>
            <a:r>
              <a:rPr lang="en-US" altLang="zh-CN" sz="2200" b="1" dirty="0">
                <a:latin typeface="宋体" pitchFamily="2" charset="-122"/>
                <a:cs typeface="楷体_GB2312" charset="0"/>
              </a:rPr>
              <a:t>2000</a:t>
            </a:r>
            <a:r>
              <a:rPr lang="zh-CN" altLang="en-US" sz="2200" b="1" dirty="0">
                <a:latin typeface="宋体" pitchFamily="2" charset="-122"/>
                <a:cs typeface="楷体_GB2312" charset="0"/>
              </a:rPr>
              <a:t>年研制在线图像分类系统</a:t>
            </a:r>
            <a:r>
              <a:rPr lang="en-US" altLang="zh-CN" sz="2200" b="1" dirty="0">
                <a:latin typeface="宋体" pitchFamily="2" charset="-122"/>
                <a:cs typeface="楷体_GB2312" charset="0"/>
              </a:rPr>
              <a:t>WIPE</a:t>
            </a:r>
            <a:r>
              <a:rPr lang="zh-CN" altLang="en-US" sz="2200" b="1" dirty="0">
                <a:latin typeface="宋体" pitchFamily="2" charset="-122"/>
                <a:cs typeface="楷体_GB2312" charset="0"/>
              </a:rPr>
              <a:t>，不良图像识别率为</a:t>
            </a:r>
            <a:r>
              <a:rPr lang="en-US" altLang="zh-CN" sz="2200" b="1" dirty="0">
                <a:latin typeface="宋体" pitchFamily="2" charset="-122"/>
                <a:cs typeface="楷体_GB2312" charset="0"/>
              </a:rPr>
              <a:t>96% </a:t>
            </a:r>
            <a:r>
              <a:rPr lang="zh-CN" altLang="en-US" sz="2200" b="1" dirty="0">
                <a:latin typeface="宋体" pitchFamily="2" charset="-122"/>
                <a:cs typeface="楷体_GB2312" charset="0"/>
              </a:rPr>
              <a:t>，误判率为</a:t>
            </a:r>
            <a:r>
              <a:rPr lang="en-US" altLang="zh-CN" sz="2200" b="1" dirty="0">
                <a:latin typeface="宋体" pitchFamily="2" charset="-122"/>
                <a:cs typeface="楷体_GB2312" charset="0"/>
              </a:rPr>
              <a:t>9%</a:t>
            </a:r>
            <a:r>
              <a:rPr lang="zh-CN" altLang="en-US" sz="2200" b="1" dirty="0">
                <a:latin typeface="宋体" pitchFamily="2" charset="-122"/>
                <a:cs typeface="楷体_GB2312" charset="0"/>
              </a:rPr>
              <a:t>。 </a:t>
            </a:r>
          </a:p>
          <a:p>
            <a:pPr marL="692150" lvl="1" indent="-347980">
              <a:lnSpc>
                <a:spcPct val="150000"/>
              </a:lnSpc>
              <a:buClr>
                <a:srgbClr val="FF3300"/>
              </a:buClr>
              <a:buFont typeface="Wingdings" panose="05000000000000000000" charset="0"/>
              <a:buChar char="n"/>
            </a:pPr>
            <a:r>
              <a:rPr lang="zh-CN" altLang="en-US" sz="2200" b="1" dirty="0">
                <a:latin typeface="宋体" pitchFamily="2" charset="-122"/>
                <a:cs typeface="楷体_GB2312" charset="0"/>
              </a:rPr>
              <a:t>研究热点：多媒体信息建模与表示、基于无监督聚类的高维索引技术、基于典型相关分析的特征融合和距离测度计算 、谱聚类和联合聚类等。</a:t>
            </a:r>
            <a:endParaRPr lang="en-US" altLang="zh-CN" sz="2200" b="1" dirty="0">
              <a:latin typeface="宋体" pitchFamily="2" charset="-122"/>
              <a:cs typeface="楷体_GB2312" charset="0"/>
            </a:endParaRPr>
          </a:p>
        </p:txBody>
      </p:sp>
      <p:sp>
        <p:nvSpPr>
          <p:cNvPr id="45059" name="Rectangle 9"/>
          <p:cNvSpPr>
            <a:spLocks noGrp="1" noChangeArrowheads="1"/>
          </p:cNvSpPr>
          <p:nvPr>
            <p:ph type="title" idx="4294967295"/>
          </p:nvPr>
        </p:nvSpPr>
        <p:spPr>
          <a:xfrm>
            <a:off x="287020" y="6350"/>
            <a:ext cx="7886700" cy="1325880"/>
          </a:xfrm>
        </p:spPr>
        <p:txBody>
          <a:bodyPr/>
          <a:lstStyle/>
          <a:p>
            <a:pPr eaLnBrk="1" hangingPunct="1"/>
            <a:r>
              <a:rPr kumimoji="0" lang="zh-CN" altLang="en-US">
                <a:latin typeface="Arial" panose="020B0604020202090204" pitchFamily="34" charset="0"/>
                <a:ea typeface="宋体"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42926"/>
    </mc:Choice>
    <mc:Fallback xmlns="">
      <p:transition spd="slow" advTm="429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网络空间面临的主要安全威胁</a:t>
            </a:r>
            <a:endParaRPr lang="zh-CN" altLang="en-US"/>
          </a:p>
        </p:txBody>
      </p:sp>
      <p:sp>
        <p:nvSpPr>
          <p:cNvPr id="3" name="内容占位符 2"/>
          <p:cNvSpPr>
            <a:spLocks noGrp="1"/>
          </p:cNvSpPr>
          <p:nvPr>
            <p:ph idx="1"/>
          </p:nvPr>
        </p:nvSpPr>
        <p:spPr/>
        <p:txBody>
          <a:bodyPr>
            <a:normAutofit lnSpcReduction="10000"/>
          </a:bodyPr>
          <a:lstStyle/>
          <a:p>
            <a:pPr>
              <a:lnSpc>
                <a:spcPct val="110000"/>
              </a:lnSpc>
            </a:pPr>
            <a:r>
              <a:rPr lang="zh-CN" altLang="en-US"/>
              <a:t>网络空间具有跨国性、隐蔽性、军用和民用设施混淆、网络攻击门槛低等特点，根据网络空间对国家安全的威胁程度.其领域内的重点问题可大致划分为以下 4类。</a:t>
            </a:r>
          </a:p>
          <a:p>
            <a:pPr marL="0" indent="0">
              <a:lnSpc>
                <a:spcPct val="110000"/>
              </a:lnSpc>
              <a:buNone/>
            </a:pPr>
            <a:r>
              <a:rPr lang="zh-CN" altLang="en-US"/>
              <a:t>① 有组织的网络犯罪.如洗钱、贩毒、贩卖人口、走私、金融诈骗等传统犯罪活动的虚拟化;</a:t>
            </a:r>
          </a:p>
          <a:p>
            <a:pPr marL="0" indent="0">
              <a:lnSpc>
                <a:spcPct val="110000"/>
              </a:lnSpc>
              <a:buNone/>
            </a:pPr>
            <a:r>
              <a:rPr lang="zh-CN" altLang="en-US"/>
              <a:t>② 网络恐怖主义，既包括针对信息及计算机系统、程序和数据发起的恐怖袭击，也包括恐肺组织借助网络空间进行传统恐怖主义活动的宣传和动员等;</a:t>
            </a:r>
          </a:p>
          <a:p>
            <a:pPr marL="0" indent="0">
              <a:lnSpc>
                <a:spcPct val="110000"/>
              </a:lnSpc>
              <a:buNone/>
            </a:pPr>
            <a:r>
              <a:rPr lang="zh-CN" altLang="en-US"/>
              <a:t>③一般性的网络冲突.这类冲突烈度较低，还不至于引发国家间的军事对抗，但是却上升到了政府间的外交层面.如欧美之间因网络监听引发的冲突等;</a:t>
            </a:r>
          </a:p>
          <a:p>
            <a:pPr marL="0" indent="0">
              <a:lnSpc>
                <a:spcPct val="110000"/>
              </a:lnSpc>
              <a:buNone/>
            </a:pPr>
            <a:r>
              <a:rPr lang="zh-CN" altLang="en-US"/>
              <a:t>④ 网络战.即参与方至少有一方是国家行为体的网络空间的军事对抗，由于上升到战争行为，所以网络战对国家安全威胁的程度最高，它既可以独立存在，也可以是当代战争中的一部分。</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12"/>
          </p:nvPr>
        </p:nvSpPr>
        <p:spPr>
          <a:xfrm>
            <a:off x="6673215" y="5997576"/>
            <a:ext cx="2057400" cy="365125"/>
          </a:xfrm>
          <a:noFill/>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fld id="{10CE75D0-0D08-8143-92F5-E07FC53B1772}" type="slidenum">
              <a:rPr kumimoji="0" lang="en-US" altLang="zh-CN" sz="1200">
                <a:solidFill>
                  <a:srgbClr val="898989"/>
                </a:solidFill>
              </a:rPr>
              <a:t>120</a:t>
            </a:fld>
            <a:endParaRPr kumimoji="0" lang="en-US" altLang="zh-CN" sz="1200">
              <a:solidFill>
                <a:srgbClr val="898989"/>
              </a:solidFill>
            </a:endParaRPr>
          </a:p>
        </p:txBody>
      </p:sp>
      <p:sp>
        <p:nvSpPr>
          <p:cNvPr id="46082" name="Rectangle 3"/>
          <p:cNvSpPr>
            <a:spLocks noGrp="1" noChangeArrowheads="1"/>
          </p:cNvSpPr>
          <p:nvPr>
            <p:ph type="body" idx="4294967295"/>
          </p:nvPr>
        </p:nvSpPr>
        <p:spPr>
          <a:xfrm>
            <a:off x="645740" y="1466850"/>
            <a:ext cx="7886700" cy="4351655"/>
          </a:xfrm>
        </p:spPr>
        <p:txBody>
          <a:bodyPr>
            <a:normAutofit/>
          </a:bodyPr>
          <a:lstStyle/>
          <a:p>
            <a:pPr marL="342900" indent="-342900" algn="l" eaLnBrk="1" fontAlgn="base" hangingPunct="1">
              <a:lnSpc>
                <a:spcPct val="100000"/>
              </a:lnSpc>
              <a:buClrTx/>
              <a:buSzTx/>
              <a:buFontTx/>
              <a:buNone/>
            </a:pPr>
            <a:r>
              <a:rPr kumimoji="0" lang="zh-CN" altLang="en-US" sz="3000" b="1" dirty="0">
                <a:latin typeface="Calibri" panose="020F0502020204030204" charset="0"/>
                <a:ea typeface="宋体" pitchFamily="2" charset="-122"/>
                <a:cs typeface="宋体" pitchFamily="2" charset="-122"/>
              </a:rPr>
              <a:t>信息渗透及检测</a:t>
            </a:r>
          </a:p>
          <a:p>
            <a:pPr lvl="1" eaLnBrk="1" hangingPunct="1">
              <a:lnSpc>
                <a:spcPct val="150000"/>
              </a:lnSpc>
              <a:buClr>
                <a:srgbClr val="FF3300"/>
              </a:buClr>
              <a:buFont typeface="Wingdings" panose="05000000000000000000" charset="0"/>
              <a:buChar char="n"/>
            </a:pPr>
            <a:r>
              <a:rPr kumimoji="0" lang="zh-CN" altLang="en-US" sz="2200" b="1" dirty="0">
                <a:latin typeface="宋体" pitchFamily="2" charset="-122"/>
                <a:ea typeface="宋体" pitchFamily="2" charset="-122"/>
                <a:cs typeface="楷体_GB2312" charset="0"/>
              </a:rPr>
              <a:t>围绕着如何将有效信息内容传送到目的地而展开，主要技术包括信息隐藏、匿名通信、逆向分析等</a:t>
            </a:r>
          </a:p>
          <a:p>
            <a:pPr lvl="1" eaLnBrk="1" hangingPunct="1">
              <a:lnSpc>
                <a:spcPct val="150000"/>
              </a:lnSpc>
              <a:buClr>
                <a:srgbClr val="FF3300"/>
              </a:buClr>
              <a:buFont typeface="Wingdings" panose="05000000000000000000" charset="0"/>
              <a:buChar char="n"/>
            </a:pPr>
            <a:r>
              <a:rPr kumimoji="0" lang="zh-CN" altLang="en-US" sz="2200" b="1" dirty="0">
                <a:latin typeface="宋体" pitchFamily="2" charset="-122"/>
                <a:ea typeface="宋体" pitchFamily="2" charset="-122"/>
                <a:cs typeface="楷体_GB2312" charset="0"/>
              </a:rPr>
              <a:t>美国的互联网项目办公室也组织了许多研究队伍专门研究针对国际二十多个国家的信息穿透技术</a:t>
            </a:r>
          </a:p>
          <a:p>
            <a:pPr lvl="1" eaLnBrk="1" hangingPunct="1">
              <a:lnSpc>
                <a:spcPct val="150000"/>
              </a:lnSpc>
              <a:buClr>
                <a:srgbClr val="FF3300"/>
              </a:buClr>
              <a:buFont typeface="Wingdings" panose="05000000000000000000" charset="0"/>
              <a:buChar char="n"/>
            </a:pPr>
            <a:r>
              <a:rPr kumimoji="0" lang="zh-CN" altLang="en-US" sz="2200" b="1" dirty="0">
                <a:latin typeface="宋体" pitchFamily="2" charset="-122"/>
                <a:ea typeface="宋体" pitchFamily="2" charset="-122"/>
                <a:cs typeface="楷体_GB2312" charset="0"/>
              </a:rPr>
              <a:t>这使得各类渗透技术一直层出不穷，渗透技术与渗透检测技术呈现交替领先的态势。</a:t>
            </a:r>
          </a:p>
        </p:txBody>
      </p:sp>
      <p:sp>
        <p:nvSpPr>
          <p:cNvPr id="46083" name="Rectangle 4"/>
          <p:cNvSpPr>
            <a:spLocks noGrp="1" noChangeArrowheads="1"/>
          </p:cNvSpPr>
          <p:nvPr>
            <p:ph type="title" idx="4294967295"/>
          </p:nvPr>
        </p:nvSpPr>
        <p:spPr>
          <a:xfrm>
            <a:off x="215265" y="6350"/>
            <a:ext cx="7886700" cy="1325880"/>
          </a:xfrm>
        </p:spPr>
        <p:txBody>
          <a:bodyPr/>
          <a:lstStyle/>
          <a:p>
            <a:pPr eaLnBrk="1" hangingPunct="1"/>
            <a:r>
              <a:rPr kumimoji="0" lang="zh-CN" altLang="en-US">
                <a:latin typeface="Arial" panose="020B0604020202090204" pitchFamily="34" charset="0"/>
                <a:ea typeface="宋体"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37839"/>
    </mc:Choice>
    <mc:Fallback xmlns="">
      <p:transition spd="slow" advTm="37839"/>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12"/>
          </p:nvPr>
        </p:nvSpPr>
        <p:spPr>
          <a:xfrm>
            <a:off x="6744970" y="6069331"/>
            <a:ext cx="2057400" cy="365125"/>
          </a:xfrm>
          <a:noFill/>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fld id="{4D7DC25B-D39D-364A-99E5-4EE8E302623D}" type="slidenum">
              <a:rPr kumimoji="0" lang="en-US" altLang="zh-CN" sz="1200">
                <a:solidFill>
                  <a:srgbClr val="898989"/>
                </a:solidFill>
              </a:rPr>
              <a:t>121</a:t>
            </a:fld>
            <a:endParaRPr kumimoji="0" lang="en-US" altLang="zh-CN" sz="1200">
              <a:solidFill>
                <a:srgbClr val="898989"/>
              </a:solidFill>
            </a:endParaRPr>
          </a:p>
        </p:txBody>
      </p:sp>
      <p:sp>
        <p:nvSpPr>
          <p:cNvPr id="48130" name="Text Box 9"/>
          <p:cNvSpPr>
            <a:spLocks noGrp="1" noChangeArrowheads="1"/>
          </p:cNvSpPr>
          <p:nvPr>
            <p:ph type="body" idx="4294967295"/>
          </p:nvPr>
        </p:nvSpPr>
        <p:spPr>
          <a:xfrm>
            <a:off x="783282" y="1141730"/>
            <a:ext cx="7677150" cy="5095582"/>
          </a:xfrm>
          <a:solidFill>
            <a:schemeClr val="bg1"/>
          </a:solidFill>
        </p:spPr>
        <p:txBody>
          <a:bodyPr>
            <a:normAutofit fontScale="62500" lnSpcReduction="20000"/>
          </a:bodyPr>
          <a:lstStyle/>
          <a:p>
            <a:pPr marL="342900" lvl="1" indent="-342900" algn="l" eaLnBrk="1" fontAlgn="base" hangingPunct="1">
              <a:lnSpc>
                <a:spcPct val="100000"/>
              </a:lnSpc>
              <a:spcBef>
                <a:spcPts val="750"/>
              </a:spcBef>
              <a:buClrTx/>
              <a:buSzTx/>
              <a:buFontTx/>
              <a:buNone/>
            </a:pPr>
            <a:r>
              <a:rPr kumimoji="0" lang="zh-CN" altLang="en-US" sz="3000" b="1" dirty="0">
                <a:latin typeface="Calibri" panose="020F0502020204030204" charset="0"/>
                <a:ea typeface="宋体" pitchFamily="2" charset="-122"/>
                <a:cs typeface="宋体" pitchFamily="2" charset="-122"/>
              </a:rPr>
              <a:t>舆情分析</a:t>
            </a:r>
          </a:p>
          <a:p>
            <a:pPr lvl="1">
              <a:lnSpc>
                <a:spcPct val="150000"/>
              </a:lnSpc>
              <a:buClr>
                <a:srgbClr val="FF0000"/>
              </a:buClr>
              <a:buFont typeface="Wingdings" panose="05000000000000000000" charset="0"/>
              <a:buChar char="n"/>
            </a:pPr>
            <a:r>
              <a:rPr kumimoji="0" lang="zh-CN" altLang="en-US" sz="3100" b="1" dirty="0">
                <a:latin typeface="宋体" pitchFamily="2" charset="-122"/>
                <a:ea typeface="宋体" pitchFamily="2" charset="-122"/>
                <a:cs typeface="楷体_GB2312" charset="0"/>
              </a:rPr>
              <a:t>在线社交网络的本质所在，在于它能够影响人们的思想，影响人们的世界观、认识观、价值观和人生观，并能够迅速形成社会的舆论。</a:t>
            </a:r>
            <a:endParaRPr kumimoji="0" lang="en-US" altLang="zh-CN" sz="3100" b="1" dirty="0">
              <a:latin typeface="宋体" pitchFamily="2" charset="-122"/>
              <a:ea typeface="宋体" pitchFamily="2" charset="-122"/>
              <a:cs typeface="楷体_GB2312" charset="0"/>
            </a:endParaRPr>
          </a:p>
          <a:p>
            <a:pPr lvl="1">
              <a:lnSpc>
                <a:spcPct val="150000"/>
              </a:lnSpc>
              <a:buClr>
                <a:srgbClr val="FF0000"/>
              </a:buClr>
              <a:buFont typeface="Wingdings" panose="05000000000000000000" charset="0"/>
              <a:buChar char="n"/>
            </a:pPr>
            <a:r>
              <a:rPr kumimoji="0" lang="zh-CN" altLang="en-US" sz="3100" b="1" dirty="0">
                <a:latin typeface="宋体" pitchFamily="2" charset="-122"/>
                <a:ea typeface="宋体" pitchFamily="2" charset="-122"/>
                <a:cs typeface="楷体_GB2312" charset="0"/>
              </a:rPr>
              <a:t>舆情给社会稳定带来巨大影响</a:t>
            </a:r>
            <a:endParaRPr kumimoji="0" lang="en-US" altLang="zh-CN" sz="3100" b="1" dirty="0">
              <a:latin typeface="宋体" pitchFamily="2" charset="-122"/>
              <a:ea typeface="宋体" pitchFamily="2" charset="-122"/>
              <a:cs typeface="楷体_GB2312" charset="0"/>
            </a:endParaRPr>
          </a:p>
          <a:p>
            <a:pPr lvl="2">
              <a:lnSpc>
                <a:spcPct val="150000"/>
              </a:lnSpc>
            </a:pPr>
            <a:r>
              <a:rPr kumimoji="0" lang="en-US" altLang="zh-CN" sz="3100" b="1" dirty="0">
                <a:latin typeface="宋体" pitchFamily="2" charset="-122"/>
                <a:ea typeface="宋体" pitchFamily="2" charset="-122"/>
                <a:cs typeface="楷体_GB2312" charset="0"/>
              </a:rPr>
              <a:t>2011</a:t>
            </a:r>
            <a:r>
              <a:rPr kumimoji="0" lang="zh-CN" altLang="en-US" sz="3100" b="1" dirty="0">
                <a:latin typeface="宋体" pitchFamily="2" charset="-122"/>
                <a:ea typeface="宋体" pitchFamily="2" charset="-122"/>
                <a:cs typeface="楷体_GB2312" charset="0"/>
              </a:rPr>
              <a:t>年</a:t>
            </a:r>
            <a:r>
              <a:rPr kumimoji="0" lang="en-US" altLang="zh-CN" sz="3100" b="1" dirty="0">
                <a:latin typeface="宋体" pitchFamily="2" charset="-122"/>
                <a:ea typeface="宋体" pitchFamily="2" charset="-122"/>
                <a:cs typeface="楷体_GB2312" charset="0"/>
              </a:rPr>
              <a:t>2</a:t>
            </a:r>
            <a:r>
              <a:rPr kumimoji="0" lang="zh-CN" altLang="en-US" sz="3100" b="1" dirty="0">
                <a:latin typeface="宋体" pitchFamily="2" charset="-122"/>
                <a:ea typeface="宋体" pitchFamily="2" charset="-122"/>
                <a:cs typeface="楷体_GB2312" charset="0"/>
              </a:rPr>
              <a:t>月</a:t>
            </a:r>
            <a:r>
              <a:rPr kumimoji="0" lang="en-US" altLang="zh-CN" sz="3100" b="1" dirty="0">
                <a:latin typeface="宋体" pitchFamily="2" charset="-122"/>
                <a:ea typeface="宋体" pitchFamily="2" charset="-122"/>
                <a:cs typeface="楷体_GB2312" charset="0"/>
              </a:rPr>
              <a:t>15</a:t>
            </a:r>
            <a:r>
              <a:rPr kumimoji="0" lang="zh-CN" altLang="en-US" sz="3100" b="1" dirty="0">
                <a:latin typeface="宋体" pitchFamily="2" charset="-122"/>
                <a:ea typeface="宋体" pitchFamily="2" charset="-122"/>
                <a:cs typeface="楷体_GB2312" charset="0"/>
              </a:rPr>
              <a:t>日，利比亚班加西出现暴动，反政府组织利用</a:t>
            </a:r>
            <a:r>
              <a:rPr kumimoji="0" lang="en-US" altLang="zh-CN" sz="3100" b="1" dirty="0">
                <a:latin typeface="宋体" pitchFamily="2" charset="-122"/>
                <a:ea typeface="宋体" pitchFamily="2" charset="-122"/>
                <a:cs typeface="楷体_GB2312" charset="0"/>
              </a:rPr>
              <a:t>Facebook</a:t>
            </a:r>
            <a:r>
              <a:rPr kumimoji="0" lang="zh-CN" altLang="en-US" sz="3100" b="1" dirty="0">
                <a:latin typeface="宋体" pitchFamily="2" charset="-122"/>
                <a:ea typeface="宋体" pitchFamily="2" charset="-122"/>
                <a:cs typeface="楷体_GB2312" charset="0"/>
              </a:rPr>
              <a:t>沟通，成立“自由联盟”，关注者达到</a:t>
            </a:r>
            <a:r>
              <a:rPr kumimoji="0" lang="en-US" altLang="zh-CN" sz="3100" b="1" dirty="0">
                <a:latin typeface="宋体" pitchFamily="2" charset="-122"/>
                <a:ea typeface="宋体" pitchFamily="2" charset="-122"/>
                <a:cs typeface="楷体_GB2312" charset="0"/>
              </a:rPr>
              <a:t>15,000</a:t>
            </a:r>
            <a:r>
              <a:rPr kumimoji="0" lang="zh-CN" altLang="en-US" sz="3100" b="1" dirty="0">
                <a:latin typeface="宋体" pitchFamily="2" charset="-122"/>
                <a:ea typeface="宋体" pitchFamily="2" charset="-122"/>
                <a:cs typeface="楷体_GB2312" charset="0"/>
              </a:rPr>
              <a:t>人，并呼吁人们参加反政府军。</a:t>
            </a:r>
            <a:r>
              <a:rPr kumimoji="0" lang="en-US" altLang="zh-CN" sz="3100" b="1" dirty="0">
                <a:latin typeface="宋体" pitchFamily="2" charset="-122"/>
                <a:ea typeface="宋体" pitchFamily="2" charset="-122"/>
                <a:cs typeface="楷体_GB2312" charset="0"/>
              </a:rPr>
              <a:t>10</a:t>
            </a:r>
            <a:r>
              <a:rPr kumimoji="0" lang="zh-CN" altLang="en-US" sz="3100" b="1" dirty="0">
                <a:latin typeface="宋体" pitchFamily="2" charset="-122"/>
                <a:ea typeface="宋体" pitchFamily="2" charset="-122"/>
                <a:cs typeface="楷体_GB2312" charset="0"/>
              </a:rPr>
              <a:t>月</a:t>
            </a:r>
            <a:r>
              <a:rPr kumimoji="0" lang="en-US" altLang="zh-CN" sz="3100" b="1" dirty="0">
                <a:latin typeface="宋体" pitchFamily="2" charset="-122"/>
                <a:ea typeface="宋体" pitchFamily="2" charset="-122"/>
                <a:cs typeface="楷体_GB2312" charset="0"/>
              </a:rPr>
              <a:t>20</a:t>
            </a:r>
            <a:r>
              <a:rPr kumimoji="0" lang="zh-CN" altLang="en-US" sz="3100" b="1" dirty="0">
                <a:latin typeface="宋体" pitchFamily="2" charset="-122"/>
                <a:ea typeface="宋体" pitchFamily="2" charset="-122"/>
                <a:cs typeface="楷体_GB2312" charset="0"/>
              </a:rPr>
              <a:t>日，利比亚领导人卡扎菲被反政府军击毙，社交网络在利比亚初期的骚乱中起到了推波助澜的作用。</a:t>
            </a:r>
            <a:endParaRPr kumimoji="0" lang="en-US" altLang="zh-CN" sz="3100" b="1" dirty="0">
              <a:latin typeface="宋体" pitchFamily="2" charset="-122"/>
              <a:ea typeface="宋体" pitchFamily="2" charset="-122"/>
              <a:cs typeface="楷体_GB2312" charset="0"/>
            </a:endParaRPr>
          </a:p>
          <a:p>
            <a:pPr lvl="2">
              <a:lnSpc>
                <a:spcPct val="150000"/>
              </a:lnSpc>
              <a:buFont typeface="Arial" panose="020B0604020202090204" pitchFamily="34" charset="0"/>
              <a:buChar char="•"/>
            </a:pPr>
            <a:r>
              <a:rPr kumimoji="0" lang="zh-CN" altLang="en-US" sz="3100" b="1" dirty="0">
                <a:latin typeface="宋体" pitchFamily="2" charset="-122"/>
                <a:ea typeface="宋体" pitchFamily="2" charset="-122"/>
                <a:cs typeface="楷体_GB2312" charset="0"/>
              </a:rPr>
              <a:t>从伊朗、突尼斯和埃及的政局变化中，人们看到了社交网络可以左右一个国家前途和命运，并在某些人眼中变成了一种几乎无法战胜的力量。</a:t>
            </a:r>
          </a:p>
          <a:p>
            <a:pPr lvl="1"/>
            <a:endParaRPr kumimoji="0" lang="en-US" altLang="zh-CN" sz="1800" b="1" dirty="0">
              <a:latin typeface="Arial" panose="020B0604020202090204" pitchFamily="34" charset="0"/>
              <a:ea typeface="宋体" pitchFamily="2" charset="-122"/>
            </a:endParaRPr>
          </a:p>
        </p:txBody>
      </p:sp>
      <p:sp>
        <p:nvSpPr>
          <p:cNvPr id="48131" name="Rectangle 5"/>
          <p:cNvSpPr>
            <a:spLocks noGrp="1" noChangeArrowheads="1"/>
          </p:cNvSpPr>
          <p:nvPr>
            <p:ph type="title" idx="4294967295"/>
          </p:nvPr>
        </p:nvSpPr>
        <p:spPr>
          <a:xfrm>
            <a:off x="287020" y="6350"/>
            <a:ext cx="7886700" cy="1325880"/>
          </a:xfrm>
        </p:spPr>
        <p:txBody>
          <a:bodyPr/>
          <a:lstStyle/>
          <a:p>
            <a:pPr eaLnBrk="1" hangingPunct="1"/>
            <a:r>
              <a:rPr kumimoji="0" lang="zh-CN" altLang="en-US" dirty="0">
                <a:latin typeface="Arial" panose="020B0604020202090204" pitchFamily="34" charset="0"/>
                <a:ea typeface="宋体"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43447"/>
    </mc:Choice>
    <mc:Fallback xmlns="">
      <p:transition spd="slow" advTm="43447"/>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矩形 1"/>
          <p:cNvSpPr>
            <a:spLocks noChangeArrowheads="1"/>
          </p:cNvSpPr>
          <p:nvPr/>
        </p:nvSpPr>
        <p:spPr bwMode="auto">
          <a:xfrm>
            <a:off x="683568" y="1340768"/>
            <a:ext cx="7603182" cy="5016758"/>
          </a:xfrm>
          <a:prstGeom prst="rect">
            <a:avLst/>
          </a:prstGeom>
          <a:noFill/>
          <a:ln>
            <a:noFill/>
          </a:ln>
        </p:spPr>
        <p:txBody>
          <a:bodyPr wrap="square">
            <a:spAutoFit/>
          </a:bodyPr>
          <a:lstStyle/>
          <a:p>
            <a:pPr>
              <a:lnSpc>
                <a:spcPct val="150000"/>
              </a:lnSpc>
              <a:buClr>
                <a:srgbClr val="FF0000"/>
              </a:buClr>
              <a:buFont typeface="Wingdings" panose="05000000000000000000" charset="0"/>
              <a:buChar char="n"/>
            </a:pPr>
            <a:r>
              <a:rPr lang="zh-CN" altLang="en-US" sz="2000" b="1" dirty="0">
                <a:latin typeface="宋体" pitchFamily="2" charset="-122"/>
                <a:cs typeface="楷体_GB2312" charset="0"/>
              </a:rPr>
              <a:t>虚拟的社交网络和真实社会的交融互动对社会的直接影响越来越大，直接影响国家安全与社会稳定，事关各国的国家战略安全。</a:t>
            </a:r>
            <a:endParaRPr lang="en-US" altLang="zh-CN" sz="2000" b="1" dirty="0">
              <a:latin typeface="宋体" pitchFamily="2" charset="-122"/>
              <a:cs typeface="楷体_GB2312" charset="0"/>
            </a:endParaRPr>
          </a:p>
          <a:p>
            <a:pPr>
              <a:lnSpc>
                <a:spcPct val="150000"/>
              </a:lnSpc>
              <a:buFont typeface="Arial" panose="020B0604020202090204" pitchFamily="34" charset="0"/>
              <a:buChar char="•"/>
            </a:pPr>
            <a:endParaRPr lang="en-US" altLang="zh-CN" sz="2000" b="1" dirty="0">
              <a:latin typeface="宋体" pitchFamily="2" charset="-122"/>
            </a:endParaRPr>
          </a:p>
          <a:p>
            <a:pPr marL="0" lvl="1">
              <a:lnSpc>
                <a:spcPct val="150000"/>
              </a:lnSpc>
              <a:buFont typeface="Arial" panose="020B0604020202090204" pitchFamily="34" charset="0"/>
              <a:buChar char="•"/>
            </a:pPr>
            <a:r>
              <a:rPr lang="zh-CN" altLang="en-US" sz="2000" b="1" dirty="0">
                <a:latin typeface="宋体" pitchFamily="2" charset="-122"/>
                <a:cs typeface="楷体_GB2312" charset="0"/>
              </a:rPr>
              <a:t>世界国家越来越重视社交网络，将社交网络视为战略资源与战争手段。</a:t>
            </a:r>
            <a:r>
              <a:rPr lang="en-US" altLang="zh-CN" sz="2000" b="1" dirty="0">
                <a:latin typeface="宋体" pitchFamily="2" charset="-122"/>
                <a:cs typeface="楷体_GB2312" charset="0"/>
              </a:rPr>
              <a:t>2011</a:t>
            </a:r>
            <a:r>
              <a:rPr lang="zh-CN" altLang="en-US" sz="2000" b="1" dirty="0">
                <a:latin typeface="宋体" pitchFamily="2" charset="-122"/>
                <a:cs typeface="楷体_GB2312" charset="0"/>
              </a:rPr>
              <a:t>年，以</a:t>
            </a:r>
            <a:r>
              <a:rPr lang="en-US" altLang="zh-CN" sz="2000" b="1" dirty="0">
                <a:latin typeface="宋体" pitchFamily="2" charset="-122"/>
                <a:cs typeface="楷体_GB2312" charset="0"/>
              </a:rPr>
              <a:t>Facebook</a:t>
            </a:r>
            <a:r>
              <a:rPr lang="zh-CN" altLang="en-US" sz="2000" b="1" dirty="0">
                <a:latin typeface="宋体" pitchFamily="2" charset="-122"/>
                <a:cs typeface="楷体_GB2312" charset="0"/>
              </a:rPr>
              <a:t>和</a:t>
            </a:r>
            <a:r>
              <a:rPr lang="en-US" altLang="zh-CN" sz="2000" b="1" dirty="0">
                <a:latin typeface="宋体" pitchFamily="2" charset="-122"/>
                <a:cs typeface="楷体_GB2312" charset="0"/>
              </a:rPr>
              <a:t>Twitter</a:t>
            </a:r>
            <a:r>
              <a:rPr lang="zh-CN" altLang="en-US" sz="2000" b="1" dirty="0">
                <a:latin typeface="宋体" pitchFamily="2" charset="-122"/>
                <a:cs typeface="楷体_GB2312" charset="0"/>
              </a:rPr>
              <a:t>为代表的新媒体，贯穿埃及危机从酝酿、爆发、升级到转折的全过程，成为事件发展的</a:t>
            </a:r>
            <a:r>
              <a:rPr lang="en-US" altLang="zh-CN" sz="2000" b="1" dirty="0">
                <a:latin typeface="宋体" pitchFamily="2" charset="-122"/>
                <a:cs typeface="楷体_GB2312" charset="0"/>
              </a:rPr>
              <a:t>―</a:t>
            </a:r>
            <a:r>
              <a:rPr lang="zh-CN" altLang="en-US" sz="2000" b="1" dirty="0">
                <a:latin typeface="宋体" pitchFamily="2" charset="-122"/>
                <a:cs typeface="楷体_GB2312" charset="0"/>
              </a:rPr>
              <a:t>催化剂及反对派力量的</a:t>
            </a:r>
            <a:r>
              <a:rPr lang="en-US" altLang="zh-CN" sz="2000" b="1" dirty="0">
                <a:latin typeface="宋体" pitchFamily="2" charset="-122"/>
                <a:cs typeface="楷体_GB2312" charset="0"/>
              </a:rPr>
              <a:t>―</a:t>
            </a:r>
            <a:r>
              <a:rPr lang="zh-CN" altLang="en-US" sz="2000" b="1" dirty="0">
                <a:latin typeface="宋体" pitchFamily="2" charset="-122"/>
                <a:cs typeface="楷体_GB2312" charset="0"/>
              </a:rPr>
              <a:t>放大器。</a:t>
            </a:r>
            <a:endParaRPr lang="en-US" altLang="zh-CN" sz="2000" b="1" dirty="0">
              <a:latin typeface="宋体" pitchFamily="2" charset="-122"/>
              <a:cs typeface="楷体_GB2312" charset="0"/>
            </a:endParaRPr>
          </a:p>
          <a:p>
            <a:pPr>
              <a:lnSpc>
                <a:spcPct val="150000"/>
              </a:lnSpc>
              <a:buFont typeface="Arial" panose="020B0604020202090204" pitchFamily="34" charset="0"/>
              <a:buChar char="•"/>
            </a:pPr>
            <a:endParaRPr lang="en-US" altLang="zh-CN" sz="2000" b="1" dirty="0">
              <a:latin typeface="宋体" pitchFamily="2" charset="-122"/>
              <a:cs typeface="楷体_GB2312" charset="0"/>
            </a:endParaRPr>
          </a:p>
          <a:p>
            <a:pPr>
              <a:lnSpc>
                <a:spcPct val="150000"/>
              </a:lnSpc>
              <a:buFont typeface="Arial" panose="020B0604020202090204" pitchFamily="34" charset="0"/>
              <a:buChar char="•"/>
            </a:pPr>
            <a:r>
              <a:rPr lang="zh-CN" altLang="en-US" sz="2000" b="1" dirty="0">
                <a:latin typeface="宋体" pitchFamily="2" charset="-122"/>
                <a:cs typeface="楷体_GB2312" charset="0"/>
              </a:rPr>
              <a:t>美国国防部长罗伯特</a:t>
            </a:r>
            <a:r>
              <a:rPr lang="en-US" altLang="zh-CN" sz="2000" b="1" dirty="0">
                <a:latin typeface="宋体" pitchFamily="2" charset="-122"/>
                <a:cs typeface="楷体_GB2312" charset="0"/>
              </a:rPr>
              <a:t>·</a:t>
            </a:r>
            <a:r>
              <a:rPr lang="zh-CN" altLang="en-US" sz="2000" b="1" dirty="0">
                <a:latin typeface="宋体" pitchFamily="2" charset="-122"/>
                <a:cs typeface="楷体_GB2312" charset="0"/>
              </a:rPr>
              <a:t>盖茨</a:t>
            </a:r>
            <a:r>
              <a:rPr lang="en-US" altLang="zh-CN" sz="2000" b="1" dirty="0">
                <a:latin typeface="宋体" pitchFamily="2" charset="-122"/>
                <a:cs typeface="楷体_GB2312" charset="0"/>
              </a:rPr>
              <a:t>2009</a:t>
            </a:r>
            <a:r>
              <a:rPr lang="zh-CN" altLang="en-US" sz="2000" b="1" dirty="0">
                <a:latin typeface="宋体" pitchFamily="2" charset="-122"/>
                <a:cs typeface="楷体_GB2312" charset="0"/>
              </a:rPr>
              <a:t>年</a:t>
            </a:r>
            <a:r>
              <a:rPr lang="en-US" altLang="zh-CN" sz="2000" b="1" dirty="0">
                <a:latin typeface="宋体" pitchFamily="2" charset="-122"/>
                <a:cs typeface="楷体_GB2312" charset="0"/>
              </a:rPr>
              <a:t>6</a:t>
            </a:r>
            <a:r>
              <a:rPr lang="zh-CN" altLang="en-US" sz="2000" b="1" dirty="0">
                <a:latin typeface="宋体" pitchFamily="2" charset="-122"/>
                <a:cs typeface="楷体_GB2312" charset="0"/>
              </a:rPr>
              <a:t>月表示，</a:t>
            </a:r>
            <a:r>
              <a:rPr lang="en-US" altLang="zh-CN" sz="2000" b="1" dirty="0">
                <a:latin typeface="宋体" pitchFamily="2" charset="-122"/>
                <a:cs typeface="楷体_GB2312" charset="0"/>
              </a:rPr>
              <a:t>Twitter</a:t>
            </a:r>
            <a:r>
              <a:rPr lang="zh-CN" altLang="en-US" sz="2000" b="1" dirty="0">
                <a:latin typeface="宋体" pitchFamily="2" charset="-122"/>
                <a:cs typeface="楷体_GB2312" charset="0"/>
              </a:rPr>
              <a:t>等在伊朗德黑兰抗议活动中起到重要作用的社交网络是</a:t>
            </a:r>
            <a:r>
              <a:rPr lang="en-US" altLang="zh-CN" sz="2000" b="1" dirty="0">
                <a:latin typeface="宋体" pitchFamily="2" charset="-122"/>
                <a:cs typeface="楷体_GB2312" charset="0"/>
              </a:rPr>
              <a:t>―</a:t>
            </a:r>
            <a:r>
              <a:rPr lang="zh-CN" altLang="en-US" sz="2000" b="1" dirty="0">
                <a:solidFill>
                  <a:srgbClr val="FF0000"/>
                </a:solidFill>
                <a:latin typeface="宋体" pitchFamily="2" charset="-122"/>
                <a:cs typeface="楷体_GB2312" charset="0"/>
              </a:rPr>
              <a:t>美国的重要战略资产</a:t>
            </a:r>
            <a:r>
              <a:rPr lang="zh-CN" altLang="en-US" sz="2000" b="1" dirty="0">
                <a:latin typeface="宋体" pitchFamily="2" charset="-122"/>
                <a:cs typeface="楷体_GB2312" charset="0"/>
              </a:rPr>
              <a:t>。</a:t>
            </a:r>
            <a:endParaRPr lang="en-US" altLang="zh-CN" sz="2000" b="1" dirty="0">
              <a:latin typeface="宋体" pitchFamily="2" charset="-122"/>
              <a:cs typeface="楷体_GB2312" charset="0"/>
            </a:endParaRPr>
          </a:p>
          <a:p>
            <a:pPr>
              <a:buFont typeface="Arial" panose="020B0604020202090204" pitchFamily="34" charset="0"/>
              <a:buChar char="•"/>
            </a:pPr>
            <a:endParaRPr lang="en-US" altLang="zh-CN" sz="2000" b="1" dirty="0">
              <a:latin typeface="楷体_GB2312" charset="0"/>
              <a:ea typeface="楷体_GB2312" charset="0"/>
              <a:cs typeface="楷体_GB2312" charset="0"/>
            </a:endParaRPr>
          </a:p>
        </p:txBody>
      </p:sp>
      <p:sp>
        <p:nvSpPr>
          <p:cNvPr id="3" name="Rectangle 5"/>
          <p:cNvSpPr txBox="1">
            <a:spLocks noChangeArrowheads="1"/>
          </p:cNvSpPr>
          <p:nvPr/>
        </p:nvSpPr>
        <p:spPr bwMode="auto">
          <a:xfrm>
            <a:off x="195263" y="156845"/>
            <a:ext cx="8015287" cy="9144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kumimoji="1" sz="4200">
                <a:solidFill>
                  <a:schemeClr val="tx2"/>
                </a:solidFill>
                <a:latin typeface="+mj-lt"/>
                <a:ea typeface="+mj-ea"/>
                <a:cs typeface="宋体" pitchFamily="2" charset="-122"/>
              </a:defRPr>
            </a:lvl1pPr>
            <a:lvl2pPr algn="l" rtl="0" eaLnBrk="0" fontAlgn="base" hangingPunct="0">
              <a:spcBef>
                <a:spcPct val="0"/>
              </a:spcBef>
              <a:spcAft>
                <a:spcPct val="0"/>
              </a:spcAft>
              <a:defRPr kumimoji="1" sz="4200">
                <a:solidFill>
                  <a:schemeClr val="tx2"/>
                </a:solidFill>
                <a:latin typeface="Arial" panose="020B0604020202090204" pitchFamily="34" charset="0"/>
                <a:ea typeface="宋体" pitchFamily="2" charset="-122"/>
                <a:cs typeface="宋体" pitchFamily="2" charset="-122"/>
              </a:defRPr>
            </a:lvl2pPr>
            <a:lvl3pPr algn="l" rtl="0" eaLnBrk="0" fontAlgn="base" hangingPunct="0">
              <a:spcBef>
                <a:spcPct val="0"/>
              </a:spcBef>
              <a:spcAft>
                <a:spcPct val="0"/>
              </a:spcAft>
              <a:defRPr kumimoji="1" sz="4200">
                <a:solidFill>
                  <a:schemeClr val="tx2"/>
                </a:solidFill>
                <a:latin typeface="Arial" panose="020B0604020202090204" pitchFamily="34" charset="0"/>
                <a:ea typeface="宋体" pitchFamily="2" charset="-122"/>
                <a:cs typeface="宋体" pitchFamily="2" charset="-122"/>
              </a:defRPr>
            </a:lvl3pPr>
            <a:lvl4pPr algn="l" rtl="0" eaLnBrk="0" fontAlgn="base" hangingPunct="0">
              <a:spcBef>
                <a:spcPct val="0"/>
              </a:spcBef>
              <a:spcAft>
                <a:spcPct val="0"/>
              </a:spcAft>
              <a:defRPr kumimoji="1" sz="4200">
                <a:solidFill>
                  <a:schemeClr val="tx2"/>
                </a:solidFill>
                <a:latin typeface="Arial" panose="020B0604020202090204" pitchFamily="34" charset="0"/>
                <a:ea typeface="宋体" pitchFamily="2" charset="-122"/>
                <a:cs typeface="宋体" pitchFamily="2" charset="-122"/>
              </a:defRPr>
            </a:lvl4pPr>
            <a:lvl5pPr algn="l" rtl="0" eaLnBrk="0" fontAlgn="base" hangingPunct="0">
              <a:spcBef>
                <a:spcPct val="0"/>
              </a:spcBef>
              <a:spcAft>
                <a:spcPct val="0"/>
              </a:spcAft>
              <a:defRPr kumimoji="1" sz="4200">
                <a:solidFill>
                  <a:schemeClr val="tx2"/>
                </a:solidFill>
                <a:latin typeface="Arial" panose="020B0604020202090204" pitchFamily="34" charset="0"/>
                <a:ea typeface="宋体" pitchFamily="2" charset="-122"/>
                <a:cs typeface="宋体" pitchFamily="2" charset="-122"/>
              </a:defRPr>
            </a:lvl5pPr>
            <a:lvl6pPr marL="457200" algn="l" rtl="0" fontAlgn="base">
              <a:spcBef>
                <a:spcPct val="0"/>
              </a:spcBef>
              <a:spcAft>
                <a:spcPct val="0"/>
              </a:spcAft>
              <a:defRPr sz="4200">
                <a:solidFill>
                  <a:schemeClr val="tx2"/>
                </a:solidFill>
                <a:latin typeface="Arial" panose="020B0604020202090204" pitchFamily="34" charset="0"/>
                <a:ea typeface="宋体" pitchFamily="2" charset="-122"/>
              </a:defRPr>
            </a:lvl6pPr>
            <a:lvl7pPr marL="914400" algn="l" rtl="0" fontAlgn="base">
              <a:spcBef>
                <a:spcPct val="0"/>
              </a:spcBef>
              <a:spcAft>
                <a:spcPct val="0"/>
              </a:spcAft>
              <a:defRPr sz="4200">
                <a:solidFill>
                  <a:schemeClr val="tx2"/>
                </a:solidFill>
                <a:latin typeface="Arial" panose="020B0604020202090204" pitchFamily="34" charset="0"/>
                <a:ea typeface="宋体" pitchFamily="2" charset="-122"/>
              </a:defRPr>
            </a:lvl7pPr>
            <a:lvl8pPr marL="1371600" algn="l" rtl="0" fontAlgn="base">
              <a:spcBef>
                <a:spcPct val="0"/>
              </a:spcBef>
              <a:spcAft>
                <a:spcPct val="0"/>
              </a:spcAft>
              <a:defRPr sz="4200">
                <a:solidFill>
                  <a:schemeClr val="tx2"/>
                </a:solidFill>
                <a:latin typeface="Arial" panose="020B0604020202090204" pitchFamily="34" charset="0"/>
                <a:ea typeface="宋体" pitchFamily="2" charset="-122"/>
              </a:defRPr>
            </a:lvl8pPr>
            <a:lvl9pPr marL="1828800" algn="l" rtl="0" fontAlgn="base">
              <a:spcBef>
                <a:spcPct val="0"/>
              </a:spcBef>
              <a:spcAft>
                <a:spcPct val="0"/>
              </a:spcAft>
              <a:defRPr sz="4200">
                <a:solidFill>
                  <a:schemeClr val="tx2"/>
                </a:solidFill>
                <a:latin typeface="Arial" panose="020B0604020202090204" pitchFamily="34" charset="0"/>
                <a:ea typeface="宋体" pitchFamily="2" charset="-122"/>
              </a:defRPr>
            </a:lvl9pPr>
          </a:lstStyle>
          <a:p>
            <a:pPr eaLnBrk="1" hangingPunct="1"/>
            <a:r>
              <a:rPr kumimoji="0" lang="zh-CN" altLang="en-US" sz="3200" dirty="0">
                <a:latin typeface="Arial" panose="020B0604020202090204" pitchFamily="34" charset="0"/>
                <a:ea typeface="宋体"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26861"/>
    </mc:Choice>
    <mc:Fallback xmlns="">
      <p:transition spd="slow" advTm="26861"/>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0" y="980728"/>
            <a:ext cx="9144000" cy="5877272"/>
          </a:xfrm>
          <a:prstGeom prst="rect">
            <a:avLst/>
          </a:prstGeom>
          <a:solidFill>
            <a:schemeClr val="bg1"/>
          </a:solidFill>
          <a:ln w="9525" cap="flat" cmpd="sng" algn="ctr">
            <a:noFill/>
            <a:prstDash val="solid"/>
            <a:round/>
            <a:headEnd type="none" w="med" len="med"/>
            <a:tailEnd type="none" w="med" len="med"/>
          </a:ln>
          <a:effectLst>
            <a:prstShdw prst="shdw17" dist="17961" dir="2700000">
              <a:schemeClr val="bg2"/>
            </a:prst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p:txBody>
      </p:sp>
      <p:grpSp>
        <p:nvGrpSpPr>
          <p:cNvPr id="2" name="组 1"/>
          <p:cNvGrpSpPr/>
          <p:nvPr/>
        </p:nvGrpSpPr>
        <p:grpSpPr>
          <a:xfrm>
            <a:off x="323850" y="1916832"/>
            <a:ext cx="8446241" cy="4032448"/>
            <a:chOff x="323850" y="1916832"/>
            <a:chExt cx="8446241" cy="3312368"/>
          </a:xfrm>
        </p:grpSpPr>
        <p:sp>
          <p:nvSpPr>
            <p:cNvPr id="33" name="Rounded Rectangle 2"/>
            <p:cNvSpPr/>
            <p:nvPr/>
          </p:nvSpPr>
          <p:spPr>
            <a:xfrm>
              <a:off x="1551426" y="3645024"/>
              <a:ext cx="2916992" cy="709714"/>
            </a:xfrm>
            <a:prstGeom prst="roundRect">
              <a:avLst/>
            </a:prstGeom>
          </p:spPr>
          <p:style>
            <a:lnRef idx="0">
              <a:schemeClr val="accent5"/>
            </a:lnRef>
            <a:fillRef idx="3">
              <a:schemeClr val="accent5"/>
            </a:fillRef>
            <a:effectRef idx="3">
              <a:schemeClr val="accent5"/>
            </a:effectRef>
            <a:fontRef idx="minor">
              <a:schemeClr val="lt1"/>
            </a:fontRef>
          </p:style>
          <p:txBody>
            <a:bodyPr lIns="72000" tIns="72000" rIns="72000" bIns="72000"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r>
                <a:rPr kumimoji="0" lang="zh-CN" altLang="en-US" sz="2000" b="1" dirty="0">
                  <a:effectLst>
                    <a:outerShdw blurRad="38100" dist="38100" dir="2700000" algn="tl">
                      <a:srgbClr val="DDDDDD"/>
                    </a:outerShdw>
                  </a:effectLst>
                  <a:latin typeface="微软雅黑" panose="020B0503020204020204" charset="-122"/>
                  <a:ea typeface="微软雅黑" panose="020B0503020204020204" charset="-122"/>
                </a:rPr>
                <a:t>形式多样（</a:t>
              </a:r>
              <a:r>
                <a:rPr kumimoji="0" lang="en-US" altLang="zh-CN" sz="2000" b="1" dirty="0">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rPr>
                <a:t>Variety</a:t>
              </a:r>
              <a:r>
                <a:rPr kumimoji="0" lang="zh-CN" altLang="en-US" sz="2000" b="1" dirty="0">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2000" b="1" dirty="0">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endParaRPr>
            </a:p>
          </p:txBody>
        </p:sp>
        <p:sp>
          <p:nvSpPr>
            <p:cNvPr id="34" name="Rounded Rectangle 6"/>
            <p:cNvSpPr/>
            <p:nvPr/>
          </p:nvSpPr>
          <p:spPr>
            <a:xfrm>
              <a:off x="1551426" y="4519486"/>
              <a:ext cx="2916992" cy="709714"/>
            </a:xfrm>
            <a:prstGeom prst="roundRect">
              <a:avLst/>
            </a:prstGeom>
          </p:spPr>
          <p:style>
            <a:lnRef idx="0">
              <a:schemeClr val="accent4"/>
            </a:lnRef>
            <a:fillRef idx="3">
              <a:schemeClr val="accent4"/>
            </a:fillRef>
            <a:effectRef idx="3">
              <a:schemeClr val="accent4"/>
            </a:effectRef>
            <a:fontRef idx="minor">
              <a:schemeClr val="lt1"/>
            </a:fontRef>
          </p:style>
          <p:txBody>
            <a:bodyPr lIns="72000" tIns="72000" rIns="72000" bIns="72000"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r>
                <a:rPr kumimoji="0" lang="zh-CN" altLang="en-US" sz="2000" b="1">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信息价值（</a:t>
              </a:r>
              <a:r>
                <a:rPr kumimoji="0" lang="en-US" altLang="zh-CN" sz="2000" b="1">
                  <a:solidFill>
                    <a:srgbClr val="FFFFFF"/>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rPr>
                <a:t>Value</a:t>
              </a:r>
              <a:r>
                <a:rPr kumimoji="0" lang="zh-CN" altLang="en-US" sz="2000" b="1">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2000" b="1">
                <a:solidFill>
                  <a:srgbClr val="FFFFFF"/>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endParaRPr>
            </a:p>
          </p:txBody>
        </p:sp>
        <p:sp>
          <p:nvSpPr>
            <p:cNvPr id="35" name="Rounded Rectangle 7"/>
            <p:cNvSpPr/>
            <p:nvPr/>
          </p:nvSpPr>
          <p:spPr>
            <a:xfrm>
              <a:off x="1551426" y="2780928"/>
              <a:ext cx="2916992" cy="709714"/>
            </a:xfrm>
            <a:prstGeom prst="roundRect">
              <a:avLst/>
            </a:prstGeom>
          </p:spPr>
          <p:style>
            <a:lnRef idx="0">
              <a:schemeClr val="accent6"/>
            </a:lnRef>
            <a:fillRef idx="3">
              <a:schemeClr val="accent6"/>
            </a:fillRef>
            <a:effectRef idx="3">
              <a:schemeClr val="accent6"/>
            </a:effectRef>
            <a:fontRef idx="minor">
              <a:schemeClr val="lt1"/>
            </a:fontRef>
          </p:style>
          <p:txBody>
            <a:bodyPr lIns="72000" tIns="72000" rIns="72000" bIns="72000"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r>
                <a:rPr kumimoji="0" lang="zh-CN" altLang="en-US" sz="2000" b="1">
                  <a:solidFill>
                    <a:schemeClr val="bg1"/>
                  </a:solidFill>
                  <a:effectLst>
                    <a:outerShdw blurRad="38100" dist="38100" dir="2700000" algn="tl">
                      <a:srgbClr val="DDDDDD"/>
                    </a:outerShdw>
                  </a:effectLst>
                  <a:latin typeface="微软雅黑" panose="020B0503020204020204" charset="-122"/>
                  <a:ea typeface="微软雅黑" panose="020B0503020204020204" charset="-122"/>
                </a:rPr>
                <a:t>产生高速（</a:t>
              </a:r>
              <a:r>
                <a:rPr kumimoji="0" lang="en-US" altLang="zh-CN" sz="2000" b="1">
                  <a:solidFill>
                    <a:schemeClr val="bg1"/>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rPr>
                <a:t>Velocity</a:t>
              </a:r>
              <a:r>
                <a:rPr kumimoji="0" lang="zh-CN" altLang="en-US" sz="2000" b="1">
                  <a:solidFill>
                    <a:schemeClr val="bg1"/>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2000" b="1">
                <a:solidFill>
                  <a:srgbClr val="FFFFFF"/>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endParaRPr>
            </a:p>
          </p:txBody>
        </p:sp>
        <p:sp>
          <p:nvSpPr>
            <p:cNvPr id="43" name="Rounded Rectangle 2"/>
            <p:cNvSpPr/>
            <p:nvPr/>
          </p:nvSpPr>
          <p:spPr>
            <a:xfrm>
              <a:off x="1551426" y="1916832"/>
              <a:ext cx="2916992" cy="709714"/>
            </a:xfrm>
            <a:prstGeom prst="roundRect">
              <a:avLst/>
            </a:prstGeom>
          </p:spPr>
          <p:style>
            <a:lnRef idx="0">
              <a:schemeClr val="accent2"/>
            </a:lnRef>
            <a:fillRef idx="3">
              <a:schemeClr val="accent2"/>
            </a:fillRef>
            <a:effectRef idx="3">
              <a:schemeClr val="accent2"/>
            </a:effectRef>
            <a:fontRef idx="minor">
              <a:schemeClr val="lt1"/>
            </a:fontRef>
          </p:style>
          <p:txBody>
            <a:bodyPr lIns="72000" tIns="72000" rIns="72000" bIns="72000"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r>
                <a:rPr kumimoji="0" lang="zh-CN" altLang="en-US" sz="2000" b="1">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规模巨大（</a:t>
              </a:r>
              <a:r>
                <a:rPr kumimoji="0" lang="en-US" altLang="zh-CN" sz="2000" b="1">
                  <a:solidFill>
                    <a:srgbClr val="FFFFFF"/>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rPr>
                <a:t>Volume</a:t>
              </a:r>
              <a:r>
                <a:rPr kumimoji="0" lang="zh-CN" altLang="en-US" sz="2000" b="1">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2000" b="1">
                <a:solidFill>
                  <a:srgbClr val="FFFFFF"/>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endParaRPr>
            </a:p>
          </p:txBody>
        </p:sp>
        <p:sp>
          <p:nvSpPr>
            <p:cNvPr id="13" name="内容占位符 3"/>
            <p:cNvSpPr txBox="1"/>
            <p:nvPr/>
          </p:nvSpPr>
          <p:spPr>
            <a:xfrm>
              <a:off x="323850" y="1959620"/>
              <a:ext cx="1166813" cy="147002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lvl1pPr marL="241300" indent="-241300" algn="l" rtl="0" fontAlgn="base">
                <a:spcBef>
                  <a:spcPct val="20000"/>
                </a:spcBef>
                <a:spcAft>
                  <a:spcPct val="0"/>
                </a:spcAft>
                <a:buChar char="•"/>
                <a:defRPr sz="2180" kern="1200">
                  <a:solidFill>
                    <a:schemeClr val="dk1"/>
                  </a:solidFill>
                  <a:latin typeface="+mn-lt"/>
                  <a:ea typeface="+mn-ea"/>
                  <a:cs typeface="+mn-cs"/>
                </a:defRPr>
              </a:lvl1pPr>
              <a:lvl2pPr marL="522605" indent="-201930" algn="l" rtl="0" fontAlgn="base">
                <a:spcBef>
                  <a:spcPct val="20000"/>
                </a:spcBef>
                <a:spcAft>
                  <a:spcPct val="0"/>
                </a:spcAft>
                <a:buChar char="–"/>
                <a:defRPr sz="1970" kern="1200">
                  <a:solidFill>
                    <a:schemeClr val="dk1"/>
                  </a:solidFill>
                  <a:latin typeface="+mn-lt"/>
                  <a:ea typeface="+mn-ea"/>
                  <a:cs typeface="+mn-cs"/>
                </a:defRPr>
              </a:lvl2pPr>
              <a:lvl3pPr marL="803910" indent="-160655" algn="l" rtl="0" fontAlgn="base">
                <a:spcBef>
                  <a:spcPct val="20000"/>
                </a:spcBef>
                <a:spcAft>
                  <a:spcPct val="0"/>
                </a:spcAft>
                <a:buChar char="•"/>
                <a:defRPr sz="1685" kern="1200">
                  <a:solidFill>
                    <a:schemeClr val="dk1"/>
                  </a:solidFill>
                  <a:latin typeface="+mn-lt"/>
                  <a:ea typeface="+mn-ea"/>
                  <a:cs typeface="+mn-cs"/>
                </a:defRPr>
              </a:lvl3pPr>
              <a:lvl4pPr marL="1125220" indent="-161925" algn="l" rtl="0" fontAlgn="base">
                <a:spcBef>
                  <a:spcPct val="20000"/>
                </a:spcBef>
                <a:spcAft>
                  <a:spcPct val="0"/>
                </a:spcAft>
                <a:buChar char="–"/>
                <a:defRPr sz="1405" kern="1200">
                  <a:solidFill>
                    <a:schemeClr val="dk1"/>
                  </a:solidFill>
                  <a:latin typeface="+mn-lt"/>
                  <a:ea typeface="+mn-ea"/>
                  <a:cs typeface="+mn-cs"/>
                </a:defRPr>
              </a:lvl4pPr>
              <a:lvl5pPr marL="1446530" indent="-160655" algn="l" rtl="0" fontAlgn="base">
                <a:spcBef>
                  <a:spcPct val="20000"/>
                </a:spcBef>
                <a:spcAft>
                  <a:spcPct val="0"/>
                </a:spcAft>
                <a:buChar char="»"/>
                <a:defRPr sz="1405" kern="1200">
                  <a:solidFill>
                    <a:schemeClr val="dk1"/>
                  </a:solidFill>
                  <a:latin typeface="+mn-lt"/>
                  <a:ea typeface="+mn-ea"/>
                  <a:cs typeface="+mn-cs"/>
                </a:defRPr>
              </a:lvl5pPr>
              <a:lvl6pPr marL="1767840" indent="-160655" algn="l" defTabSz="642620" rtl="0" eaLnBrk="1" latinLnBrk="0" hangingPunct="1">
                <a:lnSpc>
                  <a:spcPct val="90000"/>
                </a:lnSpc>
                <a:spcBef>
                  <a:spcPts val="350"/>
                </a:spcBef>
                <a:buFont typeface="Arial" panose="020B0604020202090204" pitchFamily="34" charset="0"/>
                <a:buChar char="•"/>
                <a:defRPr sz="1265" kern="1200">
                  <a:solidFill>
                    <a:schemeClr val="dk1"/>
                  </a:solidFill>
                  <a:latin typeface="+mn-lt"/>
                  <a:ea typeface="+mn-ea"/>
                  <a:cs typeface="+mn-cs"/>
                </a:defRPr>
              </a:lvl6pPr>
              <a:lvl7pPr marL="2089785" indent="-160655" algn="l" defTabSz="642620" rtl="0" eaLnBrk="1" latinLnBrk="0" hangingPunct="1">
                <a:lnSpc>
                  <a:spcPct val="90000"/>
                </a:lnSpc>
                <a:spcBef>
                  <a:spcPts val="350"/>
                </a:spcBef>
                <a:buFont typeface="Arial" panose="020B0604020202090204" pitchFamily="34" charset="0"/>
                <a:buChar char="•"/>
                <a:defRPr sz="1265" kern="1200">
                  <a:solidFill>
                    <a:schemeClr val="dk1"/>
                  </a:solidFill>
                  <a:latin typeface="+mn-lt"/>
                  <a:ea typeface="+mn-ea"/>
                  <a:cs typeface="+mn-cs"/>
                </a:defRPr>
              </a:lvl7pPr>
              <a:lvl8pPr marL="2411095" indent="-160655" algn="l" defTabSz="642620" rtl="0" eaLnBrk="1" latinLnBrk="0" hangingPunct="1">
                <a:lnSpc>
                  <a:spcPct val="90000"/>
                </a:lnSpc>
                <a:spcBef>
                  <a:spcPts val="350"/>
                </a:spcBef>
                <a:buFont typeface="Arial" panose="020B0604020202090204" pitchFamily="34" charset="0"/>
                <a:buChar char="•"/>
                <a:defRPr sz="1265" kern="1200">
                  <a:solidFill>
                    <a:schemeClr val="dk1"/>
                  </a:solidFill>
                  <a:latin typeface="+mn-lt"/>
                  <a:ea typeface="+mn-ea"/>
                  <a:cs typeface="+mn-cs"/>
                </a:defRPr>
              </a:lvl8pPr>
              <a:lvl9pPr marL="2732405" indent="-160655" algn="l" defTabSz="642620" rtl="0" eaLnBrk="1" latinLnBrk="0" hangingPunct="1">
                <a:lnSpc>
                  <a:spcPct val="90000"/>
                </a:lnSpc>
                <a:spcBef>
                  <a:spcPts val="350"/>
                </a:spcBef>
                <a:buFont typeface="Arial" panose="020B0604020202090204" pitchFamily="34" charset="0"/>
                <a:buChar char="•"/>
                <a:defRPr sz="1265" kern="1200">
                  <a:solidFill>
                    <a:schemeClr val="dk1"/>
                  </a:solidFill>
                  <a:latin typeface="+mn-lt"/>
                  <a:ea typeface="+mn-ea"/>
                  <a:cs typeface="+mn-cs"/>
                </a:defRPr>
              </a:lvl9pPr>
            </a:lstStyle>
            <a:p>
              <a:pPr marL="0" indent="0" algn="ctr">
                <a:buFontTx/>
                <a:buNone/>
                <a:defRPr/>
              </a:pPr>
              <a:r>
                <a:rPr lang="zh-CN" altLang="en-US" sz="3200" b="1" dirty="0">
                  <a:latin typeface="微软雅黑" panose="020B0503020204020204" charset="-122"/>
                  <a:ea typeface="微软雅黑" panose="020B0503020204020204" charset="-122"/>
                </a:rPr>
                <a:t>数量</a:t>
              </a:r>
              <a:endParaRPr lang="en-US" altLang="zh-CN" sz="3200" b="1" dirty="0">
                <a:latin typeface="微软雅黑" panose="020B0503020204020204" charset="-122"/>
                <a:ea typeface="微软雅黑" panose="020B0503020204020204" charset="-122"/>
              </a:endParaRPr>
            </a:p>
            <a:p>
              <a:pPr marL="0" indent="0" algn="ctr">
                <a:buFontTx/>
                <a:buNone/>
                <a:defRPr/>
              </a:pPr>
              <a:r>
                <a:rPr lang="zh-CN" altLang="en-US" sz="3200" b="1" dirty="0">
                  <a:latin typeface="微软雅黑" panose="020B0503020204020204" charset="-122"/>
                  <a:ea typeface="微软雅黑" panose="020B0503020204020204" charset="-122"/>
                </a:rPr>
                <a:t>海量</a:t>
              </a:r>
              <a:endParaRPr lang="en-US" altLang="zh-CN" sz="3200" dirty="0">
                <a:latin typeface="微软雅黑" panose="020B0503020204020204" charset="-122"/>
                <a:ea typeface="微软雅黑" panose="020B0503020204020204" charset="-122"/>
              </a:endParaRPr>
            </a:p>
          </p:txBody>
        </p:sp>
        <p:sp>
          <p:nvSpPr>
            <p:cNvPr id="16" name="内容占位符 3"/>
            <p:cNvSpPr txBox="1"/>
            <p:nvPr/>
          </p:nvSpPr>
          <p:spPr>
            <a:xfrm>
              <a:off x="323850" y="3759845"/>
              <a:ext cx="1165225" cy="13970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defPPr>
                <a:defRPr lang="zh-CN"/>
              </a:defPPr>
              <a:lvl1pPr indent="0" algn="ctr" fontAlgn="base">
                <a:lnSpc>
                  <a:spcPct val="150000"/>
                </a:lnSpc>
                <a:spcBef>
                  <a:spcPct val="20000"/>
                </a:spcBef>
                <a:spcAft>
                  <a:spcPct val="0"/>
                </a:spcAft>
                <a:buNone/>
                <a:defRPr sz="3200" b="1">
                  <a:latin typeface="微软雅黑" panose="020B0503020204020204" charset="-122"/>
                  <a:ea typeface="微软雅黑" panose="020B0503020204020204" charset="-122"/>
                </a:defRPr>
              </a:lvl1pPr>
              <a:lvl2pPr marL="522605" indent="-201930" fontAlgn="base">
                <a:spcBef>
                  <a:spcPct val="20000"/>
                </a:spcBef>
                <a:spcAft>
                  <a:spcPct val="0"/>
                </a:spcAft>
                <a:buChar char="–"/>
                <a:defRPr sz="1970"/>
              </a:lvl2pPr>
              <a:lvl3pPr marL="803910" indent="-160655" fontAlgn="base">
                <a:spcBef>
                  <a:spcPct val="20000"/>
                </a:spcBef>
                <a:spcAft>
                  <a:spcPct val="0"/>
                </a:spcAft>
                <a:buChar char="•"/>
                <a:defRPr sz="1685"/>
              </a:lvl3pPr>
              <a:lvl4pPr marL="1125220" indent="-161925" fontAlgn="base">
                <a:spcBef>
                  <a:spcPct val="20000"/>
                </a:spcBef>
                <a:spcAft>
                  <a:spcPct val="0"/>
                </a:spcAft>
                <a:buChar char="–"/>
                <a:defRPr sz="1405"/>
              </a:lvl4pPr>
              <a:lvl5pPr marL="1446530" indent="-160655" fontAlgn="base">
                <a:spcBef>
                  <a:spcPct val="20000"/>
                </a:spcBef>
                <a:spcAft>
                  <a:spcPct val="0"/>
                </a:spcAft>
                <a:buChar char="»"/>
                <a:defRPr sz="1405"/>
              </a:lvl5pPr>
              <a:lvl6pPr marL="1767840" indent="-160655" defTabSz="642620">
                <a:lnSpc>
                  <a:spcPct val="90000"/>
                </a:lnSpc>
                <a:spcBef>
                  <a:spcPts val="350"/>
                </a:spcBef>
                <a:buFont typeface="Arial" panose="020B0604020202090204" pitchFamily="34" charset="0"/>
                <a:buChar char="•"/>
                <a:defRPr sz="1265"/>
              </a:lvl6pPr>
              <a:lvl7pPr marL="2089785" indent="-160655" defTabSz="642620">
                <a:lnSpc>
                  <a:spcPct val="90000"/>
                </a:lnSpc>
                <a:spcBef>
                  <a:spcPts val="350"/>
                </a:spcBef>
                <a:buFont typeface="Arial" panose="020B0604020202090204" pitchFamily="34" charset="0"/>
                <a:buChar char="•"/>
                <a:defRPr sz="1265"/>
              </a:lvl7pPr>
              <a:lvl8pPr marL="2411095" indent="-160655" defTabSz="642620">
                <a:lnSpc>
                  <a:spcPct val="90000"/>
                </a:lnSpc>
                <a:spcBef>
                  <a:spcPts val="350"/>
                </a:spcBef>
                <a:buFont typeface="Arial" panose="020B0604020202090204" pitchFamily="34" charset="0"/>
                <a:buChar char="•"/>
                <a:defRPr sz="1265"/>
              </a:lvl8pPr>
              <a:lvl9pPr marL="2732405" indent="-160655" defTabSz="642620">
                <a:lnSpc>
                  <a:spcPct val="90000"/>
                </a:lnSpc>
                <a:spcBef>
                  <a:spcPts val="350"/>
                </a:spcBef>
                <a:buFont typeface="Arial" panose="020B0604020202090204" pitchFamily="34" charset="0"/>
                <a:buChar char="•"/>
                <a:defRPr sz="1265"/>
              </a:lvl9pPr>
            </a:lstStyle>
            <a:p>
              <a:pPr>
                <a:lnSpc>
                  <a:spcPct val="100000"/>
                </a:lnSpc>
                <a:defRPr/>
              </a:pPr>
              <a:r>
                <a:rPr lang="zh-CN" altLang="en-US" dirty="0"/>
                <a:t>计算</a:t>
              </a:r>
              <a:endParaRPr lang="en-US" altLang="zh-CN" dirty="0"/>
            </a:p>
            <a:p>
              <a:pPr>
                <a:lnSpc>
                  <a:spcPct val="100000"/>
                </a:lnSpc>
                <a:defRPr/>
              </a:pPr>
              <a:r>
                <a:rPr lang="zh-CN" altLang="en-US" dirty="0"/>
                <a:t>复杂</a:t>
              </a:r>
              <a:endParaRPr lang="en-US" altLang="zh-CN" dirty="0"/>
            </a:p>
          </p:txBody>
        </p:sp>
        <p:sp>
          <p:nvSpPr>
            <p:cNvPr id="21" name="矩形 20"/>
            <p:cNvSpPr/>
            <p:nvPr/>
          </p:nvSpPr>
          <p:spPr>
            <a:xfrm>
              <a:off x="4572000" y="2019262"/>
              <a:ext cx="4178608" cy="679292"/>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anose="020F0502020204030204" charset="0"/>
                  <a:ea typeface="PMingLiU" panose="02020500000000000000" pitchFamily="18" charset="-120"/>
                </a:defRPr>
              </a:lvl1pPr>
              <a:lvl2pPr marL="742950" indent="-285750">
                <a:defRPr>
                  <a:solidFill>
                    <a:schemeClr val="tx1"/>
                  </a:solidFill>
                  <a:latin typeface="Calibri" panose="020F0502020204030204" charset="0"/>
                  <a:ea typeface="PMingLiU" panose="02020500000000000000" pitchFamily="18" charset="-120"/>
                </a:defRPr>
              </a:lvl2pPr>
              <a:lvl3pPr marL="1143000" indent="-228600">
                <a:defRPr>
                  <a:solidFill>
                    <a:schemeClr val="tx1"/>
                  </a:solidFill>
                  <a:latin typeface="Calibri" panose="020F0502020204030204" charset="0"/>
                  <a:ea typeface="PMingLiU" panose="02020500000000000000" pitchFamily="18" charset="-120"/>
                </a:defRPr>
              </a:lvl3pPr>
              <a:lvl4pPr marL="1600200" indent="-228600">
                <a:defRPr>
                  <a:solidFill>
                    <a:schemeClr val="tx1"/>
                  </a:solidFill>
                  <a:latin typeface="Calibri" panose="020F0502020204030204" charset="0"/>
                  <a:ea typeface="PMingLiU" panose="02020500000000000000" pitchFamily="18" charset="-120"/>
                </a:defRPr>
              </a:lvl4pPr>
              <a:lvl5pPr marL="2057400" indent="-228600">
                <a:defRPr>
                  <a:solidFill>
                    <a:schemeClr val="tx1"/>
                  </a:solidFill>
                  <a:latin typeface="Calibri" panose="020F050202020403020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charset="0"/>
                  <a:ea typeface="PMingLiU" panose="02020500000000000000" pitchFamily="18" charset="-120"/>
                </a:defRPr>
              </a:lvl9pPr>
            </a:lstStyle>
            <a:p>
              <a:pPr>
                <a:defRPr/>
              </a:pPr>
              <a:r>
                <a:rPr lang="zh-CN" altLang="en-US" i="1" dirty="0">
                  <a:solidFill>
                    <a:srgbClr val="FF0000"/>
                  </a:solidFill>
                  <a:ea typeface="黑体" panose="02010609060101010101" pitchFamily="49" charset="-122"/>
                </a:rPr>
                <a:t>非结构化数据</a:t>
              </a:r>
              <a:r>
                <a:rPr lang="zh-CN" altLang="en-US" dirty="0">
                  <a:solidFill>
                    <a:srgbClr val="000000"/>
                  </a:solidFill>
                  <a:ea typeface="黑体" panose="02010609060101010101" pitchFamily="49" charset="-122"/>
                </a:rPr>
                <a:t>的超大规模，比结构化数据增长快</a:t>
              </a:r>
              <a:r>
                <a:rPr lang="en-US" altLang="zh-CN" dirty="0">
                  <a:solidFill>
                    <a:srgbClr val="000000"/>
                  </a:solidFill>
                  <a:ea typeface="黑体" panose="02010609060101010101" pitchFamily="49" charset="-122"/>
                </a:rPr>
                <a:t>10</a:t>
              </a:r>
              <a:r>
                <a:rPr lang="zh-CN" altLang="en-US" dirty="0">
                  <a:solidFill>
                    <a:srgbClr val="000000"/>
                  </a:solidFill>
                  <a:ea typeface="黑体" panose="02010609060101010101" pitchFamily="49" charset="-122"/>
                </a:rPr>
                <a:t>倍到</a:t>
              </a:r>
              <a:r>
                <a:rPr lang="en-US" altLang="zh-CN" dirty="0">
                  <a:solidFill>
                    <a:srgbClr val="000000"/>
                  </a:solidFill>
                  <a:ea typeface="黑体" panose="02010609060101010101" pitchFamily="49" charset="-122"/>
                </a:rPr>
                <a:t>50</a:t>
              </a:r>
              <a:r>
                <a:rPr lang="zh-CN" altLang="en-US" dirty="0">
                  <a:solidFill>
                    <a:srgbClr val="000000"/>
                  </a:solidFill>
                  <a:ea typeface="黑体" panose="02010609060101010101" pitchFamily="49" charset="-122"/>
                </a:rPr>
                <a:t>倍。</a:t>
              </a:r>
            </a:p>
          </p:txBody>
        </p:sp>
        <p:sp>
          <p:nvSpPr>
            <p:cNvPr id="22" name="矩形 21"/>
            <p:cNvSpPr/>
            <p:nvPr/>
          </p:nvSpPr>
          <p:spPr>
            <a:xfrm>
              <a:off x="4572000" y="2880319"/>
              <a:ext cx="4178608" cy="682331"/>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anose="020F0502020204030204" charset="0"/>
                  <a:ea typeface="PMingLiU" panose="02020500000000000000" pitchFamily="18" charset="-120"/>
                </a:defRPr>
              </a:lvl1pPr>
              <a:lvl2pPr marL="742950" indent="-285750">
                <a:defRPr>
                  <a:solidFill>
                    <a:schemeClr val="tx1"/>
                  </a:solidFill>
                  <a:latin typeface="Calibri" panose="020F0502020204030204" charset="0"/>
                  <a:ea typeface="PMingLiU" panose="02020500000000000000" pitchFamily="18" charset="-120"/>
                </a:defRPr>
              </a:lvl2pPr>
              <a:lvl3pPr marL="1143000" indent="-228600">
                <a:defRPr>
                  <a:solidFill>
                    <a:schemeClr val="tx1"/>
                  </a:solidFill>
                  <a:latin typeface="Calibri" panose="020F0502020204030204" charset="0"/>
                  <a:ea typeface="PMingLiU" panose="02020500000000000000" pitchFamily="18" charset="-120"/>
                </a:defRPr>
              </a:lvl3pPr>
              <a:lvl4pPr marL="1600200" indent="-228600">
                <a:defRPr>
                  <a:solidFill>
                    <a:schemeClr val="tx1"/>
                  </a:solidFill>
                  <a:latin typeface="Calibri" panose="020F0502020204030204" charset="0"/>
                  <a:ea typeface="PMingLiU" panose="02020500000000000000" pitchFamily="18" charset="-120"/>
                </a:defRPr>
              </a:lvl4pPr>
              <a:lvl5pPr marL="2057400" indent="-228600">
                <a:defRPr>
                  <a:solidFill>
                    <a:schemeClr val="tx1"/>
                  </a:solidFill>
                  <a:latin typeface="Calibri" panose="020F050202020403020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charset="0"/>
                  <a:ea typeface="PMingLiU" panose="02020500000000000000" pitchFamily="18" charset="-120"/>
                </a:defRPr>
              </a:lvl9pPr>
            </a:lstStyle>
            <a:p>
              <a:pPr>
                <a:defRPr/>
              </a:pPr>
              <a:endParaRPr lang="en-US" altLang="zh-CN" dirty="0">
                <a:solidFill>
                  <a:srgbClr val="000000"/>
                </a:solidFill>
                <a:ea typeface="黑体" panose="02010609060101010101" pitchFamily="49" charset="-122"/>
              </a:endParaRPr>
            </a:p>
            <a:p>
              <a:pPr>
                <a:defRPr/>
              </a:pPr>
              <a:r>
                <a:rPr lang="zh-CN" altLang="en-US" i="1" dirty="0">
                  <a:solidFill>
                    <a:srgbClr val="FF0000"/>
                  </a:solidFill>
                  <a:ea typeface="黑体" panose="02010609060101010101" pitchFamily="49" charset="-122"/>
                </a:rPr>
                <a:t>实时分析</a:t>
              </a:r>
              <a:r>
                <a:rPr lang="zh-CN" altLang="en-US" dirty="0">
                  <a:solidFill>
                    <a:srgbClr val="000000"/>
                  </a:solidFill>
                  <a:ea typeface="黑体" panose="02010609060101010101" pitchFamily="49" charset="-122"/>
                </a:rPr>
                <a:t>而非批量式分析，数据输入、处理与丢弃，立竿见影而非事后见效</a:t>
              </a:r>
              <a:endParaRPr lang="en-US" altLang="zh-CN" dirty="0">
                <a:solidFill>
                  <a:srgbClr val="000000"/>
                </a:solidFill>
                <a:ea typeface="黑体" panose="02010609060101010101" pitchFamily="49" charset="-122"/>
              </a:endParaRPr>
            </a:p>
            <a:p>
              <a:pPr>
                <a:defRPr/>
              </a:pPr>
              <a:endParaRPr lang="zh-CN" altLang="en-US" dirty="0">
                <a:solidFill>
                  <a:srgbClr val="000000"/>
                </a:solidFill>
                <a:ea typeface="黑体" panose="02010609060101010101" pitchFamily="49" charset="-122"/>
              </a:endParaRPr>
            </a:p>
          </p:txBody>
        </p:sp>
        <p:sp>
          <p:nvSpPr>
            <p:cNvPr id="23" name="矩形 22"/>
            <p:cNvSpPr/>
            <p:nvPr/>
          </p:nvSpPr>
          <p:spPr>
            <a:xfrm>
              <a:off x="4591483" y="3760054"/>
              <a:ext cx="4178608" cy="666692"/>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anose="020F0502020204030204" charset="0"/>
                  <a:ea typeface="PMingLiU" panose="02020500000000000000" pitchFamily="18" charset="-120"/>
                </a:defRPr>
              </a:lvl1pPr>
              <a:lvl2pPr marL="742950" indent="-285750">
                <a:defRPr>
                  <a:solidFill>
                    <a:schemeClr val="tx1"/>
                  </a:solidFill>
                  <a:latin typeface="Calibri" panose="020F0502020204030204" charset="0"/>
                  <a:ea typeface="PMingLiU" panose="02020500000000000000" pitchFamily="18" charset="-120"/>
                </a:defRPr>
              </a:lvl2pPr>
              <a:lvl3pPr marL="1143000" indent="-228600">
                <a:defRPr>
                  <a:solidFill>
                    <a:schemeClr val="tx1"/>
                  </a:solidFill>
                  <a:latin typeface="Calibri" panose="020F0502020204030204" charset="0"/>
                  <a:ea typeface="PMingLiU" panose="02020500000000000000" pitchFamily="18" charset="-120"/>
                </a:defRPr>
              </a:lvl3pPr>
              <a:lvl4pPr marL="1600200" indent="-228600">
                <a:defRPr>
                  <a:solidFill>
                    <a:schemeClr val="tx1"/>
                  </a:solidFill>
                  <a:latin typeface="Calibri" panose="020F0502020204030204" charset="0"/>
                  <a:ea typeface="PMingLiU" panose="02020500000000000000" pitchFamily="18" charset="-120"/>
                </a:defRPr>
              </a:lvl4pPr>
              <a:lvl5pPr marL="2057400" indent="-228600">
                <a:defRPr>
                  <a:solidFill>
                    <a:schemeClr val="tx1"/>
                  </a:solidFill>
                  <a:latin typeface="Calibri" panose="020F050202020403020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charset="0"/>
                  <a:ea typeface="PMingLiU" panose="02020500000000000000" pitchFamily="18" charset="-120"/>
                </a:defRPr>
              </a:lvl9pPr>
            </a:lstStyle>
            <a:p>
              <a:pPr>
                <a:defRPr/>
              </a:pPr>
              <a:endParaRPr lang="en-US" altLang="zh-CN" dirty="0">
                <a:solidFill>
                  <a:srgbClr val="000000"/>
                </a:solidFill>
                <a:ea typeface="黑体" panose="02010609060101010101" pitchFamily="49" charset="-122"/>
              </a:endParaRPr>
            </a:p>
            <a:p>
              <a:pPr>
                <a:defRPr/>
              </a:pPr>
              <a:r>
                <a:rPr lang="zh-CN" altLang="en-US" i="1" dirty="0">
                  <a:solidFill>
                    <a:srgbClr val="FF0000"/>
                  </a:solidFill>
                  <a:ea typeface="黑体" panose="02010609060101010101" pitchFamily="49" charset="-122"/>
                </a:rPr>
                <a:t>异构性</a:t>
              </a:r>
              <a:r>
                <a:rPr lang="zh-CN" altLang="en-US" dirty="0">
                  <a:solidFill>
                    <a:srgbClr val="000000"/>
                  </a:solidFill>
                  <a:ea typeface="黑体" panose="02010609060101010101" pitchFamily="49" charset="-122"/>
                </a:rPr>
                <a:t>（文本、图像、视频、机器数据），模式不明显，语法语义不连贯</a:t>
              </a:r>
              <a:endParaRPr lang="en-US" altLang="zh-CN" dirty="0">
                <a:solidFill>
                  <a:srgbClr val="000000"/>
                </a:solidFill>
                <a:ea typeface="黑体" panose="02010609060101010101" pitchFamily="49" charset="-122"/>
              </a:endParaRPr>
            </a:p>
            <a:p>
              <a:pPr>
                <a:defRPr/>
              </a:pPr>
              <a:endParaRPr lang="zh-CN" altLang="en-US" dirty="0">
                <a:solidFill>
                  <a:srgbClr val="000000"/>
                </a:solidFill>
                <a:ea typeface="黑体" panose="02010609060101010101" pitchFamily="49" charset="-122"/>
              </a:endParaRPr>
            </a:p>
          </p:txBody>
        </p:sp>
        <p:sp>
          <p:nvSpPr>
            <p:cNvPr id="24" name="矩形 23"/>
            <p:cNvSpPr/>
            <p:nvPr/>
          </p:nvSpPr>
          <p:spPr>
            <a:xfrm>
              <a:off x="4572000" y="4525166"/>
              <a:ext cx="4178608" cy="704034"/>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anose="020F0502020204030204" charset="0"/>
                  <a:ea typeface="PMingLiU" panose="02020500000000000000" pitchFamily="18" charset="-120"/>
                </a:defRPr>
              </a:lvl1pPr>
              <a:lvl2pPr marL="742950" indent="-285750">
                <a:defRPr>
                  <a:solidFill>
                    <a:schemeClr val="tx1"/>
                  </a:solidFill>
                  <a:latin typeface="Calibri" panose="020F0502020204030204" charset="0"/>
                  <a:ea typeface="PMingLiU" panose="02020500000000000000" pitchFamily="18" charset="-120"/>
                </a:defRPr>
              </a:lvl2pPr>
              <a:lvl3pPr marL="1143000" indent="-228600">
                <a:defRPr>
                  <a:solidFill>
                    <a:schemeClr val="tx1"/>
                  </a:solidFill>
                  <a:latin typeface="Calibri" panose="020F0502020204030204" charset="0"/>
                  <a:ea typeface="PMingLiU" panose="02020500000000000000" pitchFamily="18" charset="-120"/>
                </a:defRPr>
              </a:lvl3pPr>
              <a:lvl4pPr marL="1600200" indent="-228600">
                <a:defRPr>
                  <a:solidFill>
                    <a:schemeClr val="tx1"/>
                  </a:solidFill>
                  <a:latin typeface="Calibri" panose="020F0502020204030204" charset="0"/>
                  <a:ea typeface="PMingLiU" panose="02020500000000000000" pitchFamily="18" charset="-120"/>
                </a:defRPr>
              </a:lvl4pPr>
              <a:lvl5pPr marL="2057400" indent="-228600">
                <a:defRPr>
                  <a:solidFill>
                    <a:schemeClr val="tx1"/>
                  </a:solidFill>
                  <a:latin typeface="Calibri" panose="020F050202020403020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charset="0"/>
                  <a:ea typeface="PMingLiU" panose="02020500000000000000" pitchFamily="18" charset="-120"/>
                </a:defRPr>
              </a:lvl9pPr>
            </a:lstStyle>
            <a:p>
              <a:pPr>
                <a:defRPr/>
              </a:pPr>
              <a:endParaRPr lang="en-US" altLang="zh-CN" dirty="0">
                <a:solidFill>
                  <a:srgbClr val="000000"/>
                </a:solidFill>
                <a:ea typeface="黑体" panose="02010609060101010101" pitchFamily="49" charset="-122"/>
              </a:endParaRPr>
            </a:p>
            <a:p>
              <a:pPr>
                <a:defRPr/>
              </a:pPr>
              <a:r>
                <a:rPr lang="zh-CN" altLang="en-US" i="1" dirty="0">
                  <a:solidFill>
                    <a:srgbClr val="FF0000"/>
                  </a:solidFill>
                  <a:ea typeface="黑体" panose="02010609060101010101" pitchFamily="49" charset="-122"/>
                </a:rPr>
                <a:t>大量的不相关信息，</a:t>
              </a:r>
              <a:r>
                <a:rPr lang="zh-CN" altLang="en-US" dirty="0">
                  <a:solidFill>
                    <a:srgbClr val="000000"/>
                  </a:solidFill>
                  <a:ea typeface="黑体" panose="02010609060101010101" pitchFamily="49" charset="-122"/>
                </a:rPr>
                <a:t>对未来趋势与模式的深度复杂分析（机器学习、人工智能）</a:t>
              </a:r>
              <a:endParaRPr lang="en-US" altLang="zh-CN" dirty="0">
                <a:solidFill>
                  <a:srgbClr val="000000"/>
                </a:solidFill>
                <a:ea typeface="黑体" panose="02010609060101010101" pitchFamily="49" charset="-122"/>
              </a:endParaRPr>
            </a:p>
            <a:p>
              <a:pPr>
                <a:defRPr/>
              </a:pPr>
              <a:endParaRPr lang="zh-CN" altLang="en-US" dirty="0">
                <a:solidFill>
                  <a:srgbClr val="000000"/>
                </a:solidFill>
                <a:ea typeface="黑体" panose="02010609060101010101" pitchFamily="49" charset="-122"/>
              </a:endParaRPr>
            </a:p>
          </p:txBody>
        </p:sp>
      </p:grpSp>
      <p:sp>
        <p:nvSpPr>
          <p:cNvPr id="15" name="TextBox 21"/>
          <p:cNvSpPr txBox="1"/>
          <p:nvPr/>
        </p:nvSpPr>
        <p:spPr>
          <a:xfrm>
            <a:off x="152400" y="171450"/>
            <a:ext cx="7227888" cy="646113"/>
          </a:xfrm>
          <a:prstGeom prst="rect">
            <a:avLst/>
          </a:prstGeom>
          <a:noFill/>
        </p:spPr>
        <p:txBody>
          <a:bodyPr>
            <a:spAutoFit/>
          </a:bodyPr>
          <a:lstStyle/>
          <a:p>
            <a:pPr>
              <a:defRPr/>
            </a:pPr>
            <a:r>
              <a:rPr lang="zh-CN" altLang="en-US" sz="3600" b="1" cap="all" dirty="0">
                <a:solidFill>
                  <a:srgbClr val="002060"/>
                </a:solidFill>
                <a:effectLst>
                  <a:outerShdw blurRad="38100" dist="38100" dir="2700000" algn="tl">
                    <a:srgbClr val="000000">
                      <a:alpha val="43137"/>
                    </a:srgbClr>
                  </a:outerShdw>
                </a:effectLst>
                <a:latin typeface="+mj-lt"/>
                <a:ea typeface="+mj-ea"/>
                <a:cs typeface="+mj-cs"/>
              </a:rPr>
              <a:t>信息内容安全技术面临的挑战</a:t>
            </a:r>
          </a:p>
        </p:txBody>
      </p:sp>
    </p:spTree>
  </p:cSld>
  <p:clrMapOvr>
    <a:masterClrMapping/>
  </p:clrMapOvr>
  <p:transition spd="med" advTm="65172">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endParaRPr lang="zh-CN" altLang="en-US"/>
          </a:p>
        </p:txBody>
      </p:sp>
      <p:sp>
        <p:nvSpPr>
          <p:cNvPr id="54273" name="矩形 22"/>
          <p:cNvSpPr>
            <a:spLocks noChangeArrowheads="1"/>
          </p:cNvSpPr>
          <p:nvPr/>
        </p:nvSpPr>
        <p:spPr bwMode="auto">
          <a:xfrm>
            <a:off x="0" y="981075"/>
            <a:ext cx="9144000" cy="5876925"/>
          </a:xfrm>
          <a:prstGeom prst="rect">
            <a:avLst/>
          </a:prstGeom>
          <a:solidFill>
            <a:schemeClr val="bg1"/>
          </a:solidFill>
          <a:ln>
            <a:noFill/>
          </a:ln>
          <a:effectLst>
            <a:prstShdw prst="shdw17" dist="17961" dir="2700000">
              <a:schemeClr val="bg2"/>
            </a:prstShdw>
          </a:effectLst>
        </p:spPr>
        <p:txBody>
          <a:bodyPr/>
          <a:lstStyle/>
          <a:p>
            <a:endParaRPr lang="zh-CN" altLang="en-US"/>
          </a:p>
        </p:txBody>
      </p:sp>
      <p:grpSp>
        <p:nvGrpSpPr>
          <p:cNvPr id="54274" name="组合 15"/>
          <p:cNvGrpSpPr/>
          <p:nvPr/>
        </p:nvGrpSpPr>
        <p:grpSpPr bwMode="auto">
          <a:xfrm>
            <a:off x="457199" y="1211263"/>
            <a:ext cx="8058151" cy="622300"/>
            <a:chOff x="-1378910" y="3498107"/>
            <a:chExt cx="9400167" cy="709714"/>
          </a:xfrm>
        </p:grpSpPr>
        <p:sp>
          <p:nvSpPr>
            <p:cNvPr id="18" name="Rounded Rectangle 2"/>
            <p:cNvSpPr/>
            <p:nvPr/>
          </p:nvSpPr>
          <p:spPr>
            <a:xfrm>
              <a:off x="3483358" y="3498107"/>
              <a:ext cx="2106764" cy="709714"/>
            </a:xfrm>
            <a:prstGeom prst="roundRect">
              <a:avLst/>
            </a:prstGeom>
            <a:effectLst>
              <a:glow rad="101600">
                <a:schemeClr val="accent2">
                  <a:satMod val="175000"/>
                  <a:alpha val="40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72000" tIns="72000" rIns="72000" bIns="72000"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r>
                <a:rPr kumimoji="0" lang="zh-CN" altLang="en-US" sz="1800" b="1">
                  <a:solidFill>
                    <a:srgbClr val="FFFF00"/>
                  </a:solidFill>
                  <a:effectLst>
                    <a:outerShdw blurRad="38100" dist="38100" dir="2700000" algn="tl">
                      <a:srgbClr val="DDDDDD"/>
                    </a:outerShdw>
                  </a:effectLst>
                  <a:latin typeface="微软雅黑" panose="020B0503020204020204" charset="-122"/>
                  <a:ea typeface="微软雅黑" panose="020B0503020204020204" charset="-122"/>
                </a:rPr>
                <a:t>形式多样（</a:t>
              </a:r>
              <a:r>
                <a:rPr kumimoji="0" lang="en-US" altLang="zh-CN" sz="1800" b="1">
                  <a:solidFill>
                    <a:srgbClr val="FFFF00"/>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rPr>
                <a:t>Variety</a:t>
              </a:r>
              <a:r>
                <a:rPr kumimoji="0" lang="zh-CN" altLang="en-US" sz="1800" b="1">
                  <a:solidFill>
                    <a:srgbClr val="FFFF00"/>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1800" b="1">
                <a:solidFill>
                  <a:srgbClr val="FFFF00"/>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endParaRPr>
            </a:p>
          </p:txBody>
        </p:sp>
        <p:sp>
          <p:nvSpPr>
            <p:cNvPr id="19" name="Rounded Rectangle 6"/>
            <p:cNvSpPr/>
            <p:nvPr/>
          </p:nvSpPr>
          <p:spPr>
            <a:xfrm>
              <a:off x="5915273" y="3498107"/>
              <a:ext cx="2105984" cy="709714"/>
            </a:xfrm>
            <a:prstGeom prst="roundRect">
              <a:avLst/>
            </a:prstGeom>
          </p:spPr>
          <p:style>
            <a:lnRef idx="1">
              <a:schemeClr val="accent4"/>
            </a:lnRef>
            <a:fillRef idx="3">
              <a:schemeClr val="accent4"/>
            </a:fillRef>
            <a:effectRef idx="2">
              <a:schemeClr val="accent4"/>
            </a:effectRef>
            <a:fontRef idx="minor">
              <a:schemeClr val="lt1"/>
            </a:fontRef>
          </p:style>
          <p:txBody>
            <a:bodyPr lIns="72000" tIns="72000" rIns="72000" bIns="72000" anchor="ctr"/>
            <a:lstStyle/>
            <a:p>
              <a:pPr algn="ctr"/>
              <a:r>
                <a:rPr lang="zh-CN" altLang="en-US" b="1">
                  <a:solidFill>
                    <a:srgbClr val="FFFFFF"/>
                  </a:solidFill>
                  <a:effectLst>
                    <a:outerShdw blurRad="38100" dist="38100" dir="2700000" algn="tl">
                      <a:srgbClr val="669999"/>
                    </a:outerShdw>
                  </a:effectLst>
                  <a:latin typeface="微软雅黑" panose="020B0503020204020204" charset="-122"/>
                  <a:ea typeface="微软雅黑" panose="020B0503020204020204" charset="-122"/>
                </a:rPr>
                <a:t>信息价值</a:t>
              </a:r>
              <a:endParaRPr lang="en-US" altLang="zh-CN" b="1">
                <a:solidFill>
                  <a:srgbClr val="FFFFFF"/>
                </a:solidFill>
                <a:effectLst>
                  <a:outerShdw blurRad="38100" dist="38100" dir="2700000" algn="tl">
                    <a:srgbClr val="669999"/>
                  </a:outerShdw>
                </a:effectLst>
                <a:latin typeface="微软雅黑" panose="020B0503020204020204" charset="-122"/>
                <a:ea typeface="Arial" panose="020B0604020202090204" pitchFamily="34" charset="0"/>
                <a:cs typeface="Arial" panose="020B0604020202090204" pitchFamily="34" charset="0"/>
              </a:endParaRPr>
            </a:p>
            <a:p>
              <a:pPr algn="ctr"/>
              <a:r>
                <a:rPr lang="zh-CN" altLang="en-US" b="1">
                  <a:solidFill>
                    <a:srgbClr val="FFFFFF"/>
                  </a:solidFill>
                  <a:effectLst>
                    <a:outerShdw blurRad="38100" dist="38100" dir="2700000" algn="tl">
                      <a:srgbClr val="669999"/>
                    </a:outerShdw>
                  </a:effectLst>
                  <a:latin typeface="微软雅黑" panose="020B0503020204020204" charset="-122"/>
                  <a:ea typeface="微软雅黑" panose="020B0503020204020204" charset="-122"/>
                </a:rPr>
                <a:t>（</a:t>
              </a:r>
              <a:r>
                <a:rPr lang="en-US" altLang="zh-CN" b="1">
                  <a:solidFill>
                    <a:srgbClr val="FFFFFF"/>
                  </a:solidFill>
                  <a:effectLst>
                    <a:outerShdw blurRad="38100" dist="38100" dir="2700000" algn="tl">
                      <a:srgbClr val="669999"/>
                    </a:outerShdw>
                  </a:effectLst>
                  <a:latin typeface="微软雅黑" panose="020B0503020204020204" charset="-122"/>
                  <a:ea typeface="Arial" panose="020B0604020202090204" pitchFamily="34" charset="0"/>
                  <a:cs typeface="Arial" panose="020B0604020202090204" pitchFamily="34" charset="0"/>
                </a:rPr>
                <a:t>Value</a:t>
              </a:r>
              <a:r>
                <a:rPr lang="zh-CN" altLang="en-US" b="1">
                  <a:solidFill>
                    <a:srgbClr val="FFFFFF"/>
                  </a:solidFill>
                  <a:effectLst>
                    <a:outerShdw blurRad="38100" dist="38100" dir="2700000" algn="tl">
                      <a:srgbClr val="669999"/>
                    </a:outerShdw>
                  </a:effectLst>
                  <a:latin typeface="微软雅黑" panose="020B0503020204020204" charset="-122"/>
                  <a:ea typeface="微软雅黑" panose="020B0503020204020204" charset="-122"/>
                </a:rPr>
                <a:t>）</a:t>
              </a:r>
              <a:endParaRPr lang="en-US" altLang="zh-CN" b="1">
                <a:solidFill>
                  <a:srgbClr val="FFFFFF"/>
                </a:solidFill>
                <a:effectLst>
                  <a:outerShdw blurRad="38100" dist="38100" dir="2700000" algn="tl">
                    <a:srgbClr val="669999"/>
                  </a:outerShdw>
                </a:effectLst>
                <a:latin typeface="微软雅黑" panose="020B0503020204020204" charset="-122"/>
                <a:ea typeface="Arial" panose="020B0604020202090204" pitchFamily="34" charset="0"/>
                <a:cs typeface="Arial" panose="020B0604020202090204" pitchFamily="34" charset="0"/>
              </a:endParaRPr>
            </a:p>
          </p:txBody>
        </p:sp>
        <p:sp>
          <p:nvSpPr>
            <p:cNvPr id="20" name="Rounded Rectangle 7"/>
            <p:cNvSpPr/>
            <p:nvPr/>
          </p:nvSpPr>
          <p:spPr>
            <a:xfrm>
              <a:off x="1052224" y="3498107"/>
              <a:ext cx="2106764" cy="709714"/>
            </a:xfrm>
            <a:prstGeom prst="roundRect">
              <a:avLst/>
            </a:prstGeom>
          </p:spPr>
          <p:style>
            <a:lnRef idx="0">
              <a:schemeClr val="accent6"/>
            </a:lnRef>
            <a:fillRef idx="3">
              <a:schemeClr val="accent6"/>
            </a:fillRef>
            <a:effectRef idx="3">
              <a:schemeClr val="accent6"/>
            </a:effectRef>
            <a:fontRef idx="minor">
              <a:schemeClr val="lt1"/>
            </a:fontRef>
          </p:style>
          <p:txBody>
            <a:bodyPr lIns="72000" tIns="72000" rIns="72000" bIns="72000"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r>
                <a:rPr kumimoji="0" lang="zh-CN" altLang="en-US" sz="1800" b="1">
                  <a:solidFill>
                    <a:schemeClr val="bg1"/>
                  </a:solidFill>
                  <a:effectLst>
                    <a:outerShdw blurRad="38100" dist="38100" dir="2700000" algn="tl">
                      <a:srgbClr val="DDDDDD"/>
                    </a:outerShdw>
                  </a:effectLst>
                  <a:latin typeface="微软雅黑" panose="020B0503020204020204" charset="-122"/>
                  <a:ea typeface="微软雅黑" panose="020B0503020204020204" charset="-122"/>
                </a:rPr>
                <a:t>产生高速（</a:t>
              </a:r>
              <a:r>
                <a:rPr kumimoji="0" lang="en-US" altLang="zh-CN" sz="1800" b="1">
                  <a:solidFill>
                    <a:schemeClr val="bg1"/>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rPr>
                <a:t>Velocity</a:t>
              </a:r>
              <a:r>
                <a:rPr kumimoji="0" lang="zh-CN" altLang="en-US" sz="1800" b="1">
                  <a:solidFill>
                    <a:schemeClr val="bg1"/>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1800" b="1">
                <a:solidFill>
                  <a:srgbClr val="FFFFFF"/>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endParaRPr>
            </a:p>
          </p:txBody>
        </p:sp>
        <p:sp>
          <p:nvSpPr>
            <p:cNvPr id="21" name="Rounded Rectangle 2"/>
            <p:cNvSpPr/>
            <p:nvPr/>
          </p:nvSpPr>
          <p:spPr>
            <a:xfrm>
              <a:off x="-1378910" y="3498107"/>
              <a:ext cx="2106764" cy="709714"/>
            </a:xfrm>
            <a:prstGeom prst="roundRect">
              <a:avLst/>
            </a:prstGeom>
          </p:spPr>
          <p:style>
            <a:lnRef idx="0">
              <a:schemeClr val="accent2"/>
            </a:lnRef>
            <a:fillRef idx="3">
              <a:schemeClr val="accent2"/>
            </a:fillRef>
            <a:effectRef idx="3">
              <a:schemeClr val="accent2"/>
            </a:effectRef>
            <a:fontRef idx="minor">
              <a:schemeClr val="lt1"/>
            </a:fontRef>
          </p:style>
          <p:txBody>
            <a:bodyPr lIns="72000" tIns="72000" rIns="72000" bIns="72000"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r>
                <a:rPr kumimoji="0" lang="zh-CN" altLang="en-US" sz="1800" b="1" dirty="0">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规模巨大（</a:t>
              </a:r>
              <a:r>
                <a:rPr kumimoji="0" lang="en-US" altLang="zh-CN" sz="1800" b="1" dirty="0">
                  <a:solidFill>
                    <a:srgbClr val="FFFFFF"/>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rPr>
                <a:t>Volume</a:t>
              </a:r>
              <a:r>
                <a:rPr kumimoji="0" lang="zh-CN" altLang="en-US" sz="1800" b="1" dirty="0">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1800" b="1" dirty="0">
                <a:solidFill>
                  <a:srgbClr val="FFFFFF"/>
                </a:solidFill>
                <a:effectLst>
                  <a:outerShdw blurRad="38100" dist="38100" dir="2700000" algn="tl">
                    <a:srgbClr val="DDDDDD"/>
                  </a:outerShdw>
                </a:effectLst>
                <a:latin typeface="微软雅黑" panose="020B0503020204020204" charset="-122"/>
                <a:ea typeface="Arial" panose="020B0604020202090204" pitchFamily="34" charset="0"/>
                <a:cs typeface="Arial" panose="020B0604020202090204" pitchFamily="34" charset="0"/>
              </a:endParaRPr>
            </a:p>
          </p:txBody>
        </p:sp>
      </p:grpSp>
      <p:grpSp>
        <p:nvGrpSpPr>
          <p:cNvPr id="54275" name="组合 5"/>
          <p:cNvGrpSpPr/>
          <p:nvPr/>
        </p:nvGrpSpPr>
        <p:grpSpPr bwMode="auto">
          <a:xfrm>
            <a:off x="457200" y="2476500"/>
            <a:ext cx="8308975" cy="3689350"/>
            <a:chOff x="456523" y="2488669"/>
            <a:chExt cx="8309307" cy="3935280"/>
          </a:xfrm>
        </p:grpSpPr>
        <p:sp>
          <p:nvSpPr>
            <p:cNvPr id="54278" name="Rectangle 5"/>
            <p:cNvSpPr>
              <a:spLocks noChangeArrowheads="1"/>
            </p:cNvSpPr>
            <p:nvPr/>
          </p:nvSpPr>
          <p:spPr bwMode="auto">
            <a:xfrm>
              <a:off x="456523" y="2488669"/>
              <a:ext cx="8309307" cy="3935280"/>
            </a:xfrm>
            <a:prstGeom prst="rect">
              <a:avLst/>
            </a:prstGeom>
            <a:solidFill>
              <a:srgbClr val="ECF1F8"/>
            </a:solidFill>
            <a:ln w="28575">
              <a:solidFill>
                <a:srgbClr val="FFC000"/>
              </a:solidFill>
              <a:miter lim="800000"/>
            </a:ln>
          </p:spPr>
          <p:txBody>
            <a:bodyPr/>
            <a:lstStyle/>
            <a:p>
              <a:pPr marL="266700" lvl="1" indent="-266700">
                <a:lnSpc>
                  <a:spcPct val="150000"/>
                </a:lnSpc>
                <a:buFont typeface="Wingdings" panose="05000000000000000000" charset="0"/>
                <a:buChar char="Ø"/>
              </a:pPr>
              <a:r>
                <a:rPr lang="zh-CN" altLang="en-US" b="1">
                  <a:solidFill>
                    <a:srgbClr val="FA650A"/>
                  </a:solidFill>
                  <a:latin typeface="微软雅黑" panose="020B0503020204020204" charset="-122"/>
                  <a:ea typeface="微软雅黑" panose="020B0503020204020204" charset="-122"/>
                  <a:cs typeface="微软雅黑" panose="020B0503020204020204" charset="-122"/>
                  <a:sym typeface="宋体" pitchFamily="2" charset="-122"/>
                </a:rPr>
                <a:t>各种数据类型</a:t>
              </a:r>
              <a:endParaRPr lang="en-US" altLang="zh-CN" b="1">
                <a:solidFill>
                  <a:srgbClr val="FA650A"/>
                </a:solidFill>
                <a:latin typeface="微软雅黑" panose="020B0503020204020204" charset="-122"/>
                <a:ea typeface="微软雅黑" panose="020B0503020204020204" charset="-122"/>
                <a:cs typeface="微软雅黑" panose="020B0503020204020204" charset="-122"/>
                <a:sym typeface="宋体" pitchFamily="2" charset="-122"/>
              </a:endParaRPr>
            </a:p>
            <a:p>
              <a:pPr marL="87630" lvl="2" indent="313055">
                <a:lnSpc>
                  <a:spcPct val="150000"/>
                </a:lnSpc>
              </a:pPr>
              <a:r>
                <a:rPr lang="zh-CN" altLang="en-US">
                  <a:latin typeface="微软雅黑" panose="020B0503020204020204" charset="-122"/>
                  <a:ea typeface="微软雅黑" panose="020B0503020204020204" charset="-122"/>
                </a:rPr>
                <a:t>现在的数据类型不仅是文本形式，</a:t>
              </a:r>
              <a:r>
                <a:rPr lang="en-US" altLang="zh-CN">
                  <a:latin typeface="微软雅黑" panose="020B0503020204020204" charset="-122"/>
                  <a:ea typeface="Times New Roman" panose="02020603050405020304" charset="0"/>
                  <a:cs typeface="Times New Roman" panose="02020603050405020304" charset="0"/>
                </a:rPr>
                <a:t>90%</a:t>
              </a:r>
              <a:r>
                <a:rPr lang="zh-CN" altLang="en-US">
                  <a:latin typeface="微软雅黑" panose="020B0503020204020204" charset="-122"/>
                  <a:ea typeface="微软雅黑" panose="020B0503020204020204" charset="-122"/>
                </a:rPr>
                <a:t>是文字、图片、音频、视频、地理位置信息等非结构化数据，个性化数据占绝对多数。</a:t>
              </a:r>
              <a:endParaRPr lang="en-US" altLang="zh-CN">
                <a:latin typeface="微软雅黑" panose="020B0503020204020204" charset="-122"/>
                <a:ea typeface="Times New Roman" panose="02020603050405020304" charset="0"/>
                <a:cs typeface="Times New Roman" panose="02020603050405020304" charset="0"/>
              </a:endParaRPr>
            </a:p>
            <a:p>
              <a:pPr marL="87630" lvl="2" indent="313055">
                <a:lnSpc>
                  <a:spcPct val="150000"/>
                </a:lnSpc>
              </a:pPr>
              <a:endParaRPr lang="zh-CN" altLang="en-US" b="1">
                <a:latin typeface="微软雅黑" panose="020B0503020204020204" charset="-122"/>
                <a:ea typeface="微软雅黑" panose="020B0503020204020204" charset="-122"/>
              </a:endParaRPr>
            </a:p>
          </p:txBody>
        </p:sp>
        <p:pic>
          <p:nvPicPr>
            <p:cNvPr id="3" name="图片 2"/>
            <p:cNvPicPr/>
            <p:nvPr/>
          </p:nvPicPr>
          <p:blipFill rotWithShape="1">
            <a:blip r:embed="rId2"/>
            <a:srcRect l="39911" t="51780" r="46018" b="14634"/>
            <a:stretch>
              <a:fillRect/>
            </a:stretch>
          </p:blipFill>
          <p:spPr>
            <a:xfrm>
              <a:off x="758160" y="3922913"/>
              <a:ext cx="1522474" cy="1828788"/>
            </a:xfrm>
            <a:prstGeom prst="rect">
              <a:avLst/>
            </a:prstGeom>
            <a:ln w="38100" cap="sq">
              <a:solidFill>
                <a:schemeClr val="tx2">
                  <a:lumMod val="20000"/>
                  <a:lumOff val="80000"/>
                </a:schemeClr>
              </a:solidFill>
              <a:prstDash val="solid"/>
              <a:miter lim="800000"/>
              <a:headEnd/>
              <a:tailEnd/>
            </a:ln>
            <a:effectLst>
              <a:outerShdw blurRad="50800" dist="38100" dir="2700000" algn="tl" rotWithShape="0">
                <a:srgbClr val="000000">
                  <a:alpha val="43000"/>
                </a:srgbClr>
              </a:outerShdw>
            </a:effectLst>
          </p:spPr>
        </p:pic>
        <p:pic>
          <p:nvPicPr>
            <p:cNvPr id="4" name="图片 3"/>
            <p:cNvPicPr/>
            <p:nvPr/>
          </p:nvPicPr>
          <p:blipFill rotWithShape="1">
            <a:blip r:embed="rId3"/>
            <a:srcRect r="52230" b="44651"/>
            <a:stretch>
              <a:fillRect/>
            </a:stretch>
          </p:blipFill>
          <p:spPr>
            <a:xfrm>
              <a:off x="5454173" y="3922913"/>
              <a:ext cx="1522474" cy="1828788"/>
            </a:xfrm>
            <a:prstGeom prst="rect">
              <a:avLst/>
            </a:prstGeom>
            <a:ln w="38100" cap="sq">
              <a:solidFill>
                <a:schemeClr val="tx2">
                  <a:lumMod val="20000"/>
                  <a:lumOff val="80000"/>
                </a:schemeClr>
              </a:solidFill>
              <a:prstDash val="solid"/>
              <a:miter lim="800000"/>
              <a:headEnd/>
              <a:tailEnd/>
            </a:ln>
            <a:effectLst>
              <a:outerShdw blurRad="50800" dist="38100" dir="2700000" algn="tl" rotWithShape="0">
                <a:srgbClr val="000000">
                  <a:alpha val="43000"/>
                </a:srgbClr>
              </a:outerShdw>
            </a:effectLst>
          </p:spPr>
        </p:pic>
        <p:pic>
          <p:nvPicPr>
            <p:cNvPr id="5" name="图片 4"/>
            <p:cNvPicPr/>
            <p:nvPr/>
          </p:nvPicPr>
          <p:blipFill>
            <a:blip r:embed="rId4"/>
            <a:stretch>
              <a:fillRect/>
            </a:stretch>
          </p:blipFill>
          <p:spPr>
            <a:xfrm>
              <a:off x="2323498" y="3922913"/>
              <a:ext cx="1522474" cy="1828788"/>
            </a:xfrm>
            <a:prstGeom prst="rect">
              <a:avLst/>
            </a:prstGeom>
            <a:ln w="38100" cap="sq">
              <a:solidFill>
                <a:schemeClr val="tx2">
                  <a:lumMod val="20000"/>
                  <a:lumOff val="80000"/>
                </a:schemeClr>
              </a:solidFill>
              <a:prstDash val="solid"/>
              <a:miter lim="800000"/>
              <a:headEnd/>
              <a:tailEnd/>
            </a:ln>
            <a:effectLst>
              <a:outerShdw blurRad="50800" dist="38100" dir="2700000" algn="tl" rotWithShape="0">
                <a:srgbClr val="000000">
                  <a:alpha val="43000"/>
                </a:srgbClr>
              </a:outerShdw>
            </a:effectLst>
          </p:spPr>
        </p:pic>
        <p:pic>
          <p:nvPicPr>
            <p:cNvPr id="9" name="图片 8"/>
            <p:cNvPicPr/>
            <p:nvPr/>
          </p:nvPicPr>
          <p:blipFill>
            <a:blip r:embed="rId5"/>
            <a:stretch>
              <a:fillRect/>
            </a:stretch>
          </p:blipFill>
          <p:spPr>
            <a:xfrm>
              <a:off x="3888835" y="3922913"/>
              <a:ext cx="1522474" cy="1828788"/>
            </a:xfrm>
            <a:prstGeom prst="rect">
              <a:avLst/>
            </a:prstGeom>
            <a:ln w="38100" cap="sq">
              <a:solidFill>
                <a:schemeClr val="tx2">
                  <a:lumMod val="20000"/>
                  <a:lumOff val="80000"/>
                </a:schemeClr>
              </a:solidFill>
              <a:prstDash val="solid"/>
              <a:miter lim="800000"/>
              <a:headEnd/>
              <a:tailEnd/>
            </a:ln>
            <a:effectLst>
              <a:outerShdw blurRad="50800" dist="38100" dir="2700000" algn="tl" rotWithShape="0">
                <a:srgbClr val="000000">
                  <a:alpha val="43000"/>
                </a:srgbClr>
              </a:outerShdw>
            </a:effectLst>
          </p:spPr>
        </p:pic>
        <p:pic>
          <p:nvPicPr>
            <p:cNvPr id="10" name="图片 9"/>
            <p:cNvPicPr/>
            <p:nvPr/>
          </p:nvPicPr>
          <p:blipFill>
            <a:blip r:embed="rId6"/>
            <a:stretch>
              <a:fillRect/>
            </a:stretch>
          </p:blipFill>
          <p:spPr>
            <a:xfrm>
              <a:off x="7019510" y="3922913"/>
              <a:ext cx="1522474" cy="1828788"/>
            </a:xfrm>
            <a:prstGeom prst="rect">
              <a:avLst/>
            </a:prstGeom>
            <a:ln w="38100" cap="sq">
              <a:solidFill>
                <a:schemeClr val="tx2">
                  <a:lumMod val="20000"/>
                  <a:lumOff val="80000"/>
                </a:schemeClr>
              </a:solidFill>
              <a:prstDash val="solid"/>
              <a:miter lim="800000"/>
              <a:headEnd/>
              <a:tailEnd/>
            </a:ln>
            <a:effectLst>
              <a:outerShdw blurRad="50800" dist="38100" dir="2700000" algn="tl" rotWithShape="0">
                <a:srgbClr val="000000">
                  <a:alpha val="43000"/>
                </a:srgbClr>
              </a:outerShdw>
            </a:effectLst>
          </p:spPr>
        </p:pic>
        <p:sp>
          <p:nvSpPr>
            <p:cNvPr id="54284" name="矩形 12"/>
            <p:cNvSpPr>
              <a:spLocks noChangeArrowheads="1"/>
            </p:cNvSpPr>
            <p:nvPr/>
          </p:nvSpPr>
          <p:spPr bwMode="auto">
            <a:xfrm>
              <a:off x="1173311" y="5875152"/>
              <a:ext cx="646331" cy="369332"/>
            </a:xfrm>
            <a:prstGeom prst="rect">
              <a:avLst/>
            </a:prstGeom>
            <a:noFill/>
            <a:ln>
              <a:noFill/>
            </a:ln>
          </p:spPr>
          <p:txBody>
            <a:bodyPr wrap="none">
              <a:spAutoFit/>
            </a:bodyPr>
            <a:lstStyle/>
            <a:p>
              <a:r>
                <a:rPr lang="zh-CN" altLang="en-US" b="1">
                  <a:solidFill>
                    <a:srgbClr val="FF0000"/>
                  </a:solidFill>
                  <a:latin typeface="微软雅黑" panose="020B0503020204020204" charset="-122"/>
                  <a:ea typeface="微软雅黑" panose="020B0503020204020204" charset="-122"/>
                </a:rPr>
                <a:t>文字</a:t>
              </a:r>
            </a:p>
          </p:txBody>
        </p:sp>
        <p:sp>
          <p:nvSpPr>
            <p:cNvPr id="54285" name="矩形 26"/>
            <p:cNvSpPr>
              <a:spLocks noChangeArrowheads="1"/>
            </p:cNvSpPr>
            <p:nvPr/>
          </p:nvSpPr>
          <p:spPr bwMode="auto">
            <a:xfrm>
              <a:off x="2745380" y="5875152"/>
              <a:ext cx="646331" cy="369332"/>
            </a:xfrm>
            <a:prstGeom prst="rect">
              <a:avLst/>
            </a:prstGeom>
            <a:noFill/>
            <a:ln>
              <a:noFill/>
            </a:ln>
          </p:spPr>
          <p:txBody>
            <a:bodyPr wrap="none">
              <a:spAutoFit/>
            </a:bodyPr>
            <a:lstStyle/>
            <a:p>
              <a:r>
                <a:rPr lang="zh-CN" altLang="en-US" b="1">
                  <a:solidFill>
                    <a:srgbClr val="FF0000"/>
                  </a:solidFill>
                  <a:latin typeface="微软雅黑" panose="020B0503020204020204" charset="-122"/>
                  <a:ea typeface="微软雅黑" panose="020B0503020204020204" charset="-122"/>
                </a:rPr>
                <a:t>图片</a:t>
              </a:r>
            </a:p>
          </p:txBody>
        </p:sp>
        <p:sp>
          <p:nvSpPr>
            <p:cNvPr id="54286" name="矩形 27"/>
            <p:cNvSpPr>
              <a:spLocks noChangeArrowheads="1"/>
            </p:cNvSpPr>
            <p:nvPr/>
          </p:nvSpPr>
          <p:spPr bwMode="auto">
            <a:xfrm>
              <a:off x="4317449" y="5875152"/>
              <a:ext cx="649537" cy="369332"/>
            </a:xfrm>
            <a:prstGeom prst="rect">
              <a:avLst/>
            </a:prstGeom>
            <a:noFill/>
            <a:ln>
              <a:noFill/>
            </a:ln>
          </p:spPr>
          <p:txBody>
            <a:bodyPr wrap="none">
              <a:spAutoFit/>
            </a:bodyPr>
            <a:lstStyle/>
            <a:p>
              <a:r>
                <a:rPr lang="zh-CN" altLang="en-US" b="1">
                  <a:solidFill>
                    <a:srgbClr val="FF0000"/>
                  </a:solidFill>
                  <a:latin typeface="微软雅黑" panose="020B0503020204020204" charset="-122"/>
                  <a:ea typeface="微软雅黑" panose="020B0503020204020204" charset="-122"/>
                  <a:cs typeface="微软雅黑" panose="020B0503020204020204" charset="-122"/>
                </a:rPr>
                <a:t>音频</a:t>
              </a:r>
            </a:p>
          </p:txBody>
        </p:sp>
        <p:sp>
          <p:nvSpPr>
            <p:cNvPr id="54287" name="矩形 28"/>
            <p:cNvSpPr>
              <a:spLocks noChangeArrowheads="1"/>
            </p:cNvSpPr>
            <p:nvPr/>
          </p:nvSpPr>
          <p:spPr bwMode="auto">
            <a:xfrm>
              <a:off x="5892724" y="5875152"/>
              <a:ext cx="649537" cy="369332"/>
            </a:xfrm>
            <a:prstGeom prst="rect">
              <a:avLst/>
            </a:prstGeom>
            <a:noFill/>
            <a:ln>
              <a:noFill/>
            </a:ln>
          </p:spPr>
          <p:txBody>
            <a:bodyPr wrap="none">
              <a:spAutoFit/>
            </a:bodyPr>
            <a:lstStyle/>
            <a:p>
              <a:r>
                <a:rPr lang="zh-CN" altLang="en-US" b="1">
                  <a:solidFill>
                    <a:srgbClr val="FF0000"/>
                  </a:solidFill>
                  <a:latin typeface="微软雅黑" panose="020B0503020204020204" charset="-122"/>
                  <a:ea typeface="微软雅黑" panose="020B0503020204020204" charset="-122"/>
                  <a:cs typeface="微软雅黑" panose="020B0503020204020204" charset="-122"/>
                </a:rPr>
                <a:t>视频</a:t>
              </a:r>
            </a:p>
          </p:txBody>
        </p:sp>
        <p:sp>
          <p:nvSpPr>
            <p:cNvPr id="54288" name="矩形 29"/>
            <p:cNvSpPr>
              <a:spLocks noChangeArrowheads="1"/>
            </p:cNvSpPr>
            <p:nvPr/>
          </p:nvSpPr>
          <p:spPr bwMode="auto">
            <a:xfrm>
              <a:off x="7271230" y="5875152"/>
              <a:ext cx="1114408" cy="369332"/>
            </a:xfrm>
            <a:prstGeom prst="rect">
              <a:avLst/>
            </a:prstGeom>
            <a:noFill/>
            <a:ln>
              <a:noFill/>
            </a:ln>
          </p:spPr>
          <p:txBody>
            <a:bodyPr wrap="none">
              <a:spAutoFit/>
            </a:bodyPr>
            <a:lstStyle/>
            <a:p>
              <a:r>
                <a:rPr lang="zh-CN" altLang="en-US" b="1">
                  <a:solidFill>
                    <a:srgbClr val="FF0000"/>
                  </a:solidFill>
                  <a:latin typeface="微软雅黑" panose="020B0503020204020204" charset="-122"/>
                  <a:ea typeface="微软雅黑" panose="020B0503020204020204" charset="-122"/>
                  <a:cs typeface="微软雅黑" panose="020B0503020204020204" charset="-122"/>
                </a:rPr>
                <a:t>地理信息</a:t>
              </a:r>
            </a:p>
          </p:txBody>
        </p:sp>
      </p:grpSp>
      <p:sp>
        <p:nvSpPr>
          <p:cNvPr id="22" name="Rounded Rectangle 10"/>
          <p:cNvSpPr/>
          <p:nvPr/>
        </p:nvSpPr>
        <p:spPr>
          <a:xfrm>
            <a:off x="457200" y="1982788"/>
            <a:ext cx="6519863" cy="37147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b="1">
                <a:solidFill>
                  <a:srgbClr val="002060"/>
                </a:solidFill>
                <a:latin typeface="微软雅黑" panose="020B0503020204020204" charset="-122"/>
                <a:ea typeface="微软雅黑" panose="020B0503020204020204" charset="-122"/>
              </a:rPr>
              <a:t>数据类型繁多，如文本、视频、音频、图片等及其变化组合</a:t>
            </a:r>
            <a:endParaRPr lang="en-US" altLang="zh-CN" b="1">
              <a:solidFill>
                <a:srgbClr val="002060"/>
              </a:solidFill>
              <a:latin typeface="微软雅黑" panose="020B0503020204020204" charset="-122"/>
              <a:ea typeface="Times New Roman" panose="02020603050405020304" charset="0"/>
              <a:cs typeface="Times New Roman" panose="02020603050405020304" charset="0"/>
            </a:endParaRPr>
          </a:p>
        </p:txBody>
      </p:sp>
      <p:sp>
        <p:nvSpPr>
          <p:cNvPr id="23" name="TextBox 21"/>
          <p:cNvSpPr txBox="1"/>
          <p:nvPr/>
        </p:nvSpPr>
        <p:spPr>
          <a:xfrm>
            <a:off x="251460" y="116840"/>
            <a:ext cx="7227888" cy="646113"/>
          </a:xfrm>
          <a:prstGeom prst="rect">
            <a:avLst/>
          </a:prstGeom>
          <a:noFill/>
        </p:spPr>
        <p:txBody>
          <a:bodyPr>
            <a:spAutoFit/>
          </a:bodyPr>
          <a:lstStyle/>
          <a:p>
            <a:pPr>
              <a:defRPr/>
            </a:pPr>
            <a:r>
              <a:rPr lang="zh-CN" altLang="en-US" sz="3600" b="1" cap="all" dirty="0">
                <a:solidFill>
                  <a:srgbClr val="002060"/>
                </a:solidFill>
                <a:effectLst>
                  <a:outerShdw blurRad="38100" dist="38100" dir="2700000" algn="tl">
                    <a:srgbClr val="000000">
                      <a:alpha val="43137"/>
                    </a:srgbClr>
                  </a:outerShdw>
                </a:effectLst>
                <a:latin typeface="+mj-lt"/>
                <a:ea typeface="+mj-ea"/>
                <a:cs typeface="+mj-cs"/>
              </a:rPr>
              <a:t>信息内容安全技术面临的挑战</a:t>
            </a:r>
          </a:p>
        </p:txBody>
      </p:sp>
    </p:spTree>
  </p:cSld>
  <p:clrMapOvr>
    <a:masterClrMapping/>
  </p:clrMapOvr>
  <p:transition spd="med" advTm="30851">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内容占位符 6"/>
          <p:cNvSpPr>
            <a:spLocks noGrp="1"/>
          </p:cNvSpPr>
          <p:nvPr>
            <p:ph idx="1"/>
          </p:nvPr>
        </p:nvSpPr>
        <p:spPr/>
        <p:txBody>
          <a:bodyPr/>
          <a:lstStyle/>
          <a:p>
            <a:endParaRPr lang="zh-CN" altLang="en-US"/>
          </a:p>
        </p:txBody>
      </p:sp>
      <p:sp>
        <p:nvSpPr>
          <p:cNvPr id="2054" name="AutoShape 6"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056" name="AutoShape 8"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076" name="AutoShape 4" descr="http://t3.baidu.com/it/u=2547480962,1154069358&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7" name="TextBox 56"/>
          <p:cNvSpPr txBox="1"/>
          <p:nvPr/>
        </p:nvSpPr>
        <p:spPr>
          <a:xfrm>
            <a:off x="314538" y="1196752"/>
            <a:ext cx="8568952" cy="1477328"/>
          </a:xfrm>
          <a:prstGeom prst="rect">
            <a:avLst/>
          </a:prstGeom>
          <a:solidFill>
            <a:schemeClr val="accent2">
              <a:lumMod val="20000"/>
              <a:lumOff val="80000"/>
            </a:schemeClr>
          </a:solidFill>
        </p:spPr>
        <p:txBody>
          <a:bodyPr wrap="square" rtlCol="0">
            <a:spAutoFit/>
          </a:bodyPr>
          <a:lstStyle/>
          <a:p>
            <a:pPr marL="0" lvl="1" algn="just">
              <a:lnSpc>
                <a:spcPct val="150000"/>
              </a:lnSpc>
              <a:buClr>
                <a:srgbClr val="740000"/>
              </a:buClr>
              <a:defRPr/>
            </a:pPr>
            <a:r>
              <a:rPr lang="zh-CN" altLang="en-US" sz="2000" b="1" dirty="0">
                <a:solidFill>
                  <a:srgbClr val="000000"/>
                </a:solidFill>
                <a:latin typeface="Heiti SC Medium" panose="02000000000000000000" charset="-122"/>
                <a:ea typeface="Heiti SC Medium" panose="02000000000000000000" charset="-122"/>
                <a:cs typeface="Heiti SC Medium" panose="02000000000000000000" charset="-122"/>
                <a:sym typeface="Arial" panose="020B0604020202090204" pitchFamily="34" charset="0"/>
              </a:rPr>
              <a:t>大规模的图计算技术、海量信息传播影响预测技术和深度语义学习技术，可支持大数据环境下的实时网络社交关系挖掘、网络关键节点发现、传播途径与关键节点提取，从而实时了解社交网络的信息</a:t>
            </a:r>
            <a:r>
              <a:rPr lang="zh-CN" altLang="en-US" sz="2000" b="1">
                <a:solidFill>
                  <a:srgbClr val="000000"/>
                </a:solidFill>
                <a:latin typeface="Heiti SC Medium" panose="02000000000000000000" charset="-122"/>
                <a:ea typeface="Heiti SC Medium" panose="02000000000000000000" charset="-122"/>
                <a:cs typeface="Heiti SC Medium" panose="02000000000000000000" charset="-122"/>
                <a:sym typeface="Arial" panose="020B0604020202090204" pitchFamily="34" charset="0"/>
              </a:rPr>
              <a:t>动态。</a:t>
            </a:r>
            <a:endParaRPr lang="en-US" altLang="zh-CN" sz="2000" b="1" dirty="0">
              <a:solidFill>
                <a:srgbClr val="000000"/>
              </a:solidFill>
              <a:latin typeface="Heiti SC Medium" panose="02000000000000000000" charset="-122"/>
              <a:ea typeface="Heiti SC Medium" panose="02000000000000000000" charset="-122"/>
              <a:cs typeface="Heiti SC Medium" panose="02000000000000000000" charset="-122"/>
              <a:sym typeface="Arial" panose="020B0604020202090204" pitchFamily="34" charset="0"/>
            </a:endParaRPr>
          </a:p>
        </p:txBody>
      </p:sp>
      <p:sp>
        <p:nvSpPr>
          <p:cNvPr id="60" name="矩形 59"/>
          <p:cNvSpPr/>
          <p:nvPr/>
        </p:nvSpPr>
        <p:spPr>
          <a:xfrm>
            <a:off x="2987824" y="3085892"/>
            <a:ext cx="2592288" cy="3456384"/>
          </a:xfrm>
          <a:prstGeom prst="rect">
            <a:avLst/>
          </a:prstGeom>
          <a:solidFill>
            <a:schemeClr val="bg1"/>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60000"/>
                  <a:lumOff val="40000"/>
                </a:schemeClr>
              </a:solidFill>
            </a:endParaRPr>
          </a:p>
        </p:txBody>
      </p:sp>
      <p:grpSp>
        <p:nvGrpSpPr>
          <p:cNvPr id="2" name="组合 59"/>
          <p:cNvGrpSpPr/>
          <p:nvPr/>
        </p:nvGrpSpPr>
        <p:grpSpPr>
          <a:xfrm>
            <a:off x="299591" y="2708922"/>
            <a:ext cx="8568952" cy="3833354"/>
            <a:chOff x="395536" y="2960275"/>
            <a:chExt cx="8568952" cy="3833354"/>
          </a:xfrm>
        </p:grpSpPr>
        <p:sp>
          <p:nvSpPr>
            <p:cNvPr id="65" name="矩形 64"/>
            <p:cNvSpPr/>
            <p:nvPr/>
          </p:nvSpPr>
          <p:spPr>
            <a:xfrm>
              <a:off x="5940152" y="3337246"/>
              <a:ext cx="3024336" cy="3384377"/>
            </a:xfrm>
            <a:prstGeom prst="rect">
              <a:avLst/>
            </a:prstGeom>
            <a:solidFill>
              <a:schemeClr val="bg1"/>
            </a:solid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60000"/>
                    <a:lumOff val="40000"/>
                  </a:schemeClr>
                </a:solidFill>
              </a:endParaRPr>
            </a:p>
          </p:txBody>
        </p:sp>
        <p:sp>
          <p:nvSpPr>
            <p:cNvPr id="66" name="矩形 65"/>
            <p:cNvSpPr/>
            <p:nvPr/>
          </p:nvSpPr>
          <p:spPr>
            <a:xfrm>
              <a:off x="395536" y="3337248"/>
              <a:ext cx="2304256" cy="3448744"/>
            </a:xfrm>
            <a:prstGeom prst="rect">
              <a:avLst/>
            </a:prstGeom>
            <a:solidFill>
              <a:schemeClr val="bg1"/>
            </a:solid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60000"/>
                    <a:lumOff val="40000"/>
                  </a:schemeClr>
                </a:solidFill>
              </a:endParaRPr>
            </a:p>
          </p:txBody>
        </p:sp>
        <p:grpSp>
          <p:nvGrpSpPr>
            <p:cNvPr id="3" name="组合 64"/>
            <p:cNvGrpSpPr/>
            <p:nvPr/>
          </p:nvGrpSpPr>
          <p:grpSpPr>
            <a:xfrm>
              <a:off x="608988" y="4273349"/>
              <a:ext cx="1874780" cy="2520280"/>
              <a:chOff x="683568" y="4314611"/>
              <a:chExt cx="1944217" cy="2633757"/>
            </a:xfrm>
            <a:effectLst>
              <a:outerShdw blurRad="63500" sx="102000" sy="102000" algn="ctr" rotWithShape="0">
                <a:prstClr val="black">
                  <a:alpha val="40000"/>
                </a:prstClr>
              </a:outerShdw>
            </a:effectLst>
          </p:grpSpPr>
          <p:sp>
            <p:nvSpPr>
              <p:cNvPr id="75" name="TextBox 74"/>
              <p:cNvSpPr txBox="1"/>
              <p:nvPr/>
            </p:nvSpPr>
            <p:spPr>
              <a:xfrm>
                <a:off x="1038274" y="4314611"/>
                <a:ext cx="992111" cy="257307"/>
              </a:xfrm>
              <a:prstGeom prst="rect">
                <a:avLst/>
              </a:prstGeom>
              <a:noFill/>
            </p:spPr>
            <p:txBody>
              <a:bodyPr wrap="square" rtlCol="0">
                <a:spAutoFit/>
              </a:bodyPr>
              <a:lstStyle/>
              <a:p>
                <a:r>
                  <a:rPr lang="zh-CN" altLang="en-US" sz="1000" b="1" dirty="0">
                    <a:solidFill>
                      <a:schemeClr val="accent2">
                        <a:lumMod val="75000"/>
                      </a:schemeClr>
                    </a:solidFill>
                  </a:rPr>
                  <a:t>图计算</a:t>
                </a:r>
              </a:p>
            </p:txBody>
          </p:sp>
          <p:grpSp>
            <p:nvGrpSpPr>
              <p:cNvPr id="4" name="组合 53"/>
              <p:cNvGrpSpPr/>
              <p:nvPr/>
            </p:nvGrpSpPr>
            <p:grpSpPr>
              <a:xfrm>
                <a:off x="683568" y="4583397"/>
                <a:ext cx="1944217" cy="1085719"/>
                <a:chOff x="492589" y="4266205"/>
                <a:chExt cx="2564111" cy="1599500"/>
              </a:xfrm>
            </p:grpSpPr>
            <p:pic>
              <p:nvPicPr>
                <p:cNvPr id="81" name="Picture 2"/>
                <p:cNvPicPr>
                  <a:picLocks noChangeAspect="1" noChangeArrowheads="1"/>
                </p:cNvPicPr>
                <p:nvPr/>
              </p:nvPicPr>
              <p:blipFill>
                <a:blip r:embed="rId3" cstate="print"/>
                <a:srcRect/>
                <a:stretch>
                  <a:fillRect/>
                </a:stretch>
              </p:blipFill>
              <p:spPr bwMode="auto">
                <a:xfrm>
                  <a:off x="492589" y="4266205"/>
                  <a:ext cx="2564111" cy="1156062"/>
                </a:xfrm>
                <a:prstGeom prst="rect">
                  <a:avLst/>
                </a:prstGeom>
                <a:noFill/>
                <a:ln w="9525">
                  <a:noFill/>
                  <a:miter lim="800000"/>
                  <a:headEnd/>
                  <a:tailEnd/>
                </a:ln>
              </p:spPr>
            </p:pic>
            <p:sp>
              <p:nvSpPr>
                <p:cNvPr id="82" name="TextBox 81"/>
                <p:cNvSpPr txBox="1"/>
                <p:nvPr/>
              </p:nvSpPr>
              <p:spPr>
                <a:xfrm>
                  <a:off x="496106" y="5486636"/>
                  <a:ext cx="2374176" cy="379069"/>
                </a:xfrm>
                <a:prstGeom prst="rect">
                  <a:avLst/>
                </a:prstGeom>
                <a:noFill/>
              </p:spPr>
              <p:txBody>
                <a:bodyPr wrap="square" rtlCol="0">
                  <a:spAutoFit/>
                </a:bodyPr>
                <a:lstStyle/>
                <a:p>
                  <a:pPr algn="ctr"/>
                  <a:r>
                    <a:rPr lang="zh-CN" altLang="en-US" sz="1000" b="1" dirty="0">
                      <a:solidFill>
                        <a:schemeClr val="accent6">
                          <a:lumMod val="75000"/>
                        </a:schemeClr>
                      </a:solidFill>
                    </a:rPr>
                    <a:t>传播影响预测</a:t>
                  </a:r>
                </a:p>
              </p:txBody>
            </p:sp>
          </p:grpSp>
          <p:grpSp>
            <p:nvGrpSpPr>
              <p:cNvPr id="5" name="组合 58"/>
              <p:cNvGrpSpPr/>
              <p:nvPr/>
            </p:nvGrpSpPr>
            <p:grpSpPr>
              <a:xfrm>
                <a:off x="755576" y="5733256"/>
                <a:ext cx="1728192" cy="1215112"/>
                <a:chOff x="755576" y="5733256"/>
                <a:chExt cx="1728192" cy="1215112"/>
              </a:xfrm>
            </p:grpSpPr>
            <p:pic>
              <p:nvPicPr>
                <p:cNvPr id="78" name="Picture 5"/>
                <p:cNvPicPr>
                  <a:picLocks noChangeAspect="1" noChangeArrowheads="1"/>
                </p:cNvPicPr>
                <p:nvPr/>
              </p:nvPicPr>
              <p:blipFill>
                <a:blip r:embed="rId4" cstate="print"/>
                <a:srcRect/>
                <a:stretch>
                  <a:fillRect/>
                </a:stretch>
              </p:blipFill>
              <p:spPr bwMode="auto">
                <a:xfrm>
                  <a:off x="755576" y="6165304"/>
                  <a:ext cx="1728192" cy="504056"/>
                </a:xfrm>
                <a:prstGeom prst="rect">
                  <a:avLst/>
                </a:prstGeom>
                <a:noFill/>
                <a:ln w="9525">
                  <a:noFill/>
                  <a:miter lim="800000"/>
                  <a:headEnd/>
                  <a:tailEnd/>
                </a:ln>
              </p:spPr>
            </p:pic>
            <p:pic>
              <p:nvPicPr>
                <p:cNvPr id="79" name="Picture 7"/>
                <p:cNvPicPr>
                  <a:picLocks noChangeAspect="1" noChangeArrowheads="1"/>
                </p:cNvPicPr>
                <p:nvPr/>
              </p:nvPicPr>
              <p:blipFill>
                <a:blip r:embed="rId5" cstate="print"/>
                <a:srcRect/>
                <a:stretch>
                  <a:fillRect/>
                </a:stretch>
              </p:blipFill>
              <p:spPr bwMode="auto">
                <a:xfrm>
                  <a:off x="755576" y="5733256"/>
                  <a:ext cx="1728192" cy="492297"/>
                </a:xfrm>
                <a:prstGeom prst="rect">
                  <a:avLst/>
                </a:prstGeom>
                <a:noFill/>
                <a:ln w="9525">
                  <a:noFill/>
                  <a:miter lim="800000"/>
                  <a:headEnd/>
                  <a:tailEnd/>
                </a:ln>
              </p:spPr>
            </p:pic>
            <p:sp>
              <p:nvSpPr>
                <p:cNvPr id="80" name="TextBox 79"/>
                <p:cNvSpPr txBox="1"/>
                <p:nvPr/>
              </p:nvSpPr>
              <p:spPr>
                <a:xfrm>
                  <a:off x="1024940" y="6691061"/>
                  <a:ext cx="1080120" cy="257307"/>
                </a:xfrm>
                <a:prstGeom prst="rect">
                  <a:avLst/>
                </a:prstGeom>
                <a:noFill/>
              </p:spPr>
              <p:txBody>
                <a:bodyPr wrap="square" rtlCol="0">
                  <a:spAutoFit/>
                </a:bodyPr>
                <a:lstStyle/>
                <a:p>
                  <a:r>
                    <a:rPr lang="zh-CN" altLang="en-US" sz="1000" b="1" dirty="0">
                      <a:solidFill>
                        <a:schemeClr val="accent6">
                          <a:lumMod val="75000"/>
                        </a:schemeClr>
                      </a:solidFill>
                    </a:rPr>
                    <a:t>深度学习</a:t>
                  </a:r>
                </a:p>
              </p:txBody>
            </p:sp>
          </p:grpSp>
        </p:grpSp>
        <p:grpSp>
          <p:nvGrpSpPr>
            <p:cNvPr id="6" name="组合 60"/>
            <p:cNvGrpSpPr/>
            <p:nvPr/>
          </p:nvGrpSpPr>
          <p:grpSpPr>
            <a:xfrm>
              <a:off x="6012160" y="3501008"/>
              <a:ext cx="2880320" cy="2880320"/>
              <a:chOff x="3059832" y="3645024"/>
              <a:chExt cx="2880320" cy="2664296"/>
            </a:xfrm>
            <a:effectLst>
              <a:outerShdw blurRad="63500" sx="102000" sy="102000" algn="ctr" rotWithShape="0">
                <a:prstClr val="black">
                  <a:alpha val="40000"/>
                </a:prstClr>
              </a:outerShdw>
            </a:effectLst>
          </p:grpSpPr>
          <p:pic>
            <p:nvPicPr>
              <p:cNvPr id="72" name="Picture 7"/>
              <p:cNvPicPr>
                <a:picLocks noChangeAspect="1" noChangeArrowheads="1"/>
              </p:cNvPicPr>
              <p:nvPr/>
            </p:nvPicPr>
            <p:blipFill>
              <a:blip r:embed="rId6" cstate="print"/>
              <a:srcRect/>
              <a:stretch>
                <a:fillRect/>
              </a:stretch>
            </p:blipFill>
            <p:spPr bwMode="auto">
              <a:xfrm>
                <a:off x="3203848" y="5157192"/>
                <a:ext cx="2664296" cy="1080939"/>
              </a:xfrm>
              <a:prstGeom prst="rect">
                <a:avLst/>
              </a:prstGeom>
              <a:noFill/>
              <a:ln w="9525">
                <a:noFill/>
                <a:miter lim="800000"/>
                <a:headEnd/>
                <a:tailEnd/>
              </a:ln>
            </p:spPr>
          </p:pic>
          <p:sp>
            <p:nvSpPr>
              <p:cNvPr id="73" name="圆角矩形 72"/>
              <p:cNvSpPr/>
              <p:nvPr/>
            </p:nvSpPr>
            <p:spPr>
              <a:xfrm>
                <a:off x="3059832" y="5013176"/>
                <a:ext cx="2880320" cy="12961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Picture 8"/>
              <p:cNvPicPr>
                <a:picLocks noChangeAspect="1" noChangeArrowheads="1"/>
              </p:cNvPicPr>
              <p:nvPr/>
            </p:nvPicPr>
            <p:blipFill>
              <a:blip r:embed="rId7" cstate="print"/>
              <a:srcRect/>
              <a:stretch>
                <a:fillRect/>
              </a:stretch>
            </p:blipFill>
            <p:spPr bwMode="auto">
              <a:xfrm>
                <a:off x="3131840" y="3645024"/>
                <a:ext cx="2736304" cy="1224136"/>
              </a:xfrm>
              <a:prstGeom prst="rect">
                <a:avLst/>
              </a:prstGeom>
              <a:noFill/>
              <a:ln w="9525">
                <a:noFill/>
                <a:miter lim="800000"/>
                <a:headEnd/>
                <a:tailEnd/>
              </a:ln>
            </p:spPr>
          </p:pic>
        </p:grpSp>
        <p:sp>
          <p:nvSpPr>
            <p:cNvPr id="64" name="右箭头 63"/>
            <p:cNvSpPr/>
            <p:nvPr/>
          </p:nvSpPr>
          <p:spPr>
            <a:xfrm>
              <a:off x="2699792" y="4869160"/>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a:off x="5641487" y="4869160"/>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987824" y="2960275"/>
              <a:ext cx="2581655" cy="369332"/>
            </a:xfrm>
            <a:prstGeom prst="rect">
              <a:avLst/>
            </a:prstGeom>
            <a:noFill/>
          </p:spPr>
          <p:txBody>
            <a:bodyPr wrap="square" rtlCol="0">
              <a:spAutoFit/>
            </a:bodyPr>
            <a:lstStyle/>
            <a:p>
              <a:pPr algn="ctr"/>
              <a:r>
                <a:rPr lang="zh-CN" altLang="en-US" dirty="0">
                  <a:solidFill>
                    <a:srgbClr val="C00000"/>
                  </a:solidFill>
                  <a:latin typeface="微软雅黑" panose="020B0503020204020204" charset="-122"/>
                  <a:ea typeface="微软雅黑" panose="020B0503020204020204" charset="-122"/>
                </a:rPr>
                <a:t>关系挖掘</a:t>
              </a:r>
            </a:p>
          </p:txBody>
        </p:sp>
        <p:sp>
          <p:nvSpPr>
            <p:cNvPr id="69" name="TextBox 68"/>
            <p:cNvSpPr txBox="1"/>
            <p:nvPr/>
          </p:nvSpPr>
          <p:spPr>
            <a:xfrm>
              <a:off x="467544" y="2977207"/>
              <a:ext cx="2304256" cy="369332"/>
            </a:xfrm>
            <a:prstGeom prst="rect">
              <a:avLst/>
            </a:prstGeom>
            <a:noFill/>
          </p:spPr>
          <p:txBody>
            <a:bodyPr wrap="square" rtlCol="0">
              <a:spAutoFit/>
            </a:bodyPr>
            <a:lstStyle/>
            <a:p>
              <a:r>
                <a:rPr lang="zh-CN" altLang="en-US" dirty="0">
                  <a:solidFill>
                    <a:srgbClr val="C00000"/>
                  </a:solidFill>
                  <a:latin typeface="微软雅黑" panose="020B0503020204020204" charset="-122"/>
                  <a:ea typeface="微软雅黑" panose="020B0503020204020204" charset="-122"/>
                </a:rPr>
                <a:t>图计算理论与技术</a:t>
              </a:r>
            </a:p>
          </p:txBody>
        </p:sp>
        <p:sp>
          <p:nvSpPr>
            <p:cNvPr id="70" name="TextBox 69"/>
            <p:cNvSpPr txBox="1"/>
            <p:nvPr/>
          </p:nvSpPr>
          <p:spPr>
            <a:xfrm>
              <a:off x="6372200" y="2969567"/>
              <a:ext cx="2088232" cy="369332"/>
            </a:xfrm>
            <a:prstGeom prst="rect">
              <a:avLst/>
            </a:prstGeom>
            <a:noFill/>
          </p:spPr>
          <p:txBody>
            <a:bodyPr wrap="square" rtlCol="0">
              <a:spAutoFit/>
            </a:bodyPr>
            <a:lstStyle/>
            <a:p>
              <a:pPr algn="ctr"/>
              <a:r>
                <a:rPr lang="zh-CN" altLang="en-US" dirty="0">
                  <a:solidFill>
                    <a:srgbClr val="C00000"/>
                  </a:solidFill>
                  <a:latin typeface="微软雅黑" panose="020B0503020204020204" charset="-122"/>
                  <a:ea typeface="微软雅黑" panose="020B0503020204020204" charset="-122"/>
                </a:rPr>
                <a:t>推理预测</a:t>
              </a:r>
            </a:p>
          </p:txBody>
        </p:sp>
        <p:pic>
          <p:nvPicPr>
            <p:cNvPr id="71" name="Picture 8"/>
            <p:cNvPicPr>
              <a:picLocks noChangeAspect="1" noChangeArrowheads="1"/>
            </p:cNvPicPr>
            <p:nvPr/>
          </p:nvPicPr>
          <p:blipFill>
            <a:blip r:embed="rId8" cstate="print"/>
            <a:srcRect/>
            <a:stretch>
              <a:fillRect/>
            </a:stretch>
          </p:blipFill>
          <p:spPr bwMode="auto">
            <a:xfrm>
              <a:off x="3166654" y="3356992"/>
              <a:ext cx="2413458" cy="3284984"/>
            </a:xfrm>
            <a:prstGeom prst="rect">
              <a:avLst/>
            </a:prstGeom>
            <a:noFill/>
            <a:ln w="9525">
              <a:noFill/>
              <a:miter lim="800000"/>
              <a:headEnd/>
              <a:tailEnd/>
            </a:ln>
          </p:spPr>
        </p:pic>
      </p:grpSp>
      <p:pic>
        <p:nvPicPr>
          <p:cNvPr id="83" name="Picture 9"/>
          <p:cNvPicPr>
            <a:picLocks noChangeAspect="1" noChangeArrowheads="1"/>
          </p:cNvPicPr>
          <p:nvPr/>
        </p:nvPicPr>
        <p:blipFill>
          <a:blip r:embed="rId9" cstate="print"/>
          <a:srcRect/>
          <a:stretch>
            <a:fillRect/>
          </a:stretch>
        </p:blipFill>
        <p:spPr bwMode="auto">
          <a:xfrm>
            <a:off x="467544" y="3157900"/>
            <a:ext cx="1872208" cy="864096"/>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85" name="标题 1"/>
          <p:cNvSpPr>
            <a:spLocks noGrp="1"/>
          </p:cNvSpPr>
          <p:nvPr>
            <p:ph type="title"/>
          </p:nvPr>
        </p:nvSpPr>
        <p:spPr>
          <a:xfrm>
            <a:off x="269875" y="-17780"/>
            <a:ext cx="8802370" cy="1325880"/>
          </a:xfrm>
          <a:noFill/>
          <a:ln>
            <a:noFill/>
          </a:ln>
        </p:spPr>
        <p:txBody>
          <a:bodyPr vert="horz" wrap="square" lIns="91440" tIns="45720" rIns="91440" bIns="45720" numCol="1" anchor="ctr" anchorCtr="0" compatLnSpc="1"/>
          <a:lstStyle/>
          <a:p>
            <a:r>
              <a:rPr lang="zh-CN" altLang="en-US" sz="3200" b="1" kern="1200" dirty="0">
                <a:solidFill>
                  <a:srgbClr val="003399"/>
                </a:solidFill>
                <a:latin typeface="微软雅黑" panose="020B0503020204020204" charset="-122"/>
                <a:ea typeface="微软雅黑" panose="020B0503020204020204" charset="-122"/>
                <a:cs typeface="华文中宋" panose="02010600040101010101" pitchFamily="2" charset="-122"/>
              </a:rPr>
              <a:t>基础研究：信息内容分析基础理论和共性技术</a:t>
            </a:r>
          </a:p>
        </p:txBody>
      </p:sp>
    </p:spTree>
  </p:cSld>
  <p:clrMapOvr>
    <a:masterClrMapping/>
  </p:clrMapOvr>
  <mc:AlternateContent xmlns:mc="http://schemas.openxmlformats.org/markup-compatibility/2006" xmlns:p14="http://schemas.microsoft.com/office/powerpoint/2010/main">
    <mc:Choice Requires="p14">
      <p:transition spd="med" p14:dur="700" advTm="31722">
        <p:fade/>
      </p:transition>
    </mc:Choice>
    <mc:Fallback xmlns="">
      <p:transition spd="med" advTm="31722">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6"/>
          <p:cNvSpPr txBox="1">
            <a:spLocks noChangeArrowheads="1"/>
          </p:cNvSpPr>
          <p:nvPr/>
        </p:nvSpPr>
        <p:spPr bwMode="auto">
          <a:xfrm>
            <a:off x="4827484" y="2685686"/>
            <a:ext cx="1453504" cy="584776"/>
          </a:xfrm>
          <a:prstGeom prst="rect">
            <a:avLst/>
          </a:prstGeom>
          <a:solidFill>
            <a:schemeClr val="accent5">
              <a:lumMod val="50000"/>
            </a:schemeClr>
          </a:solidFill>
          <a:ln>
            <a:noFill/>
          </a:ln>
        </p:spPr>
        <p:txBody>
          <a:bodyPr wrap="square">
            <a:spAutoFit/>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fontAlgn="base">
              <a:spcBef>
                <a:spcPct val="0"/>
              </a:spcBef>
              <a:spcAft>
                <a:spcPct val="0"/>
              </a:spcAft>
              <a:defRPr>
                <a:solidFill>
                  <a:schemeClr val="tx1"/>
                </a:solidFill>
                <a:latin typeface="Times New Roman" panose="02020603050405020304" charset="0"/>
                <a:ea typeface="宋体" pitchFamily="2" charset="-122"/>
              </a:defRPr>
            </a:lvl6pPr>
            <a:lvl7pPr marL="2971800" indent="-228600" fontAlgn="base">
              <a:spcBef>
                <a:spcPct val="0"/>
              </a:spcBef>
              <a:spcAft>
                <a:spcPct val="0"/>
              </a:spcAft>
              <a:defRPr>
                <a:solidFill>
                  <a:schemeClr val="tx1"/>
                </a:solidFill>
                <a:latin typeface="Times New Roman" panose="02020603050405020304" charset="0"/>
                <a:ea typeface="宋体" pitchFamily="2" charset="-122"/>
              </a:defRPr>
            </a:lvl7pPr>
            <a:lvl8pPr marL="3429000" indent="-228600" fontAlgn="base">
              <a:spcBef>
                <a:spcPct val="0"/>
              </a:spcBef>
              <a:spcAft>
                <a:spcPct val="0"/>
              </a:spcAft>
              <a:defRPr>
                <a:solidFill>
                  <a:schemeClr val="tx1"/>
                </a:solidFill>
                <a:latin typeface="Times New Roman" panose="02020603050405020304" charset="0"/>
                <a:ea typeface="宋体" pitchFamily="2" charset="-122"/>
              </a:defRPr>
            </a:lvl8pPr>
            <a:lvl9pPr marL="3886200" indent="-228600" fontAlgn="base">
              <a:spcBef>
                <a:spcPct val="0"/>
              </a:spcBef>
              <a:spcAft>
                <a:spcPct val="0"/>
              </a:spcAft>
              <a:defRPr>
                <a:solidFill>
                  <a:schemeClr val="tx1"/>
                </a:solidFill>
                <a:latin typeface="Times New Roman" panose="02020603050405020304" charset="0"/>
                <a:ea typeface="宋体" pitchFamily="2" charset="-122"/>
              </a:defRPr>
            </a:lvl9pPr>
          </a:lstStyle>
          <a:p>
            <a:pPr algn="ctr">
              <a:buFont typeface="Wingdings" panose="05000000000000000000" pitchFamily="2" charset="2"/>
              <a:buNone/>
            </a:pPr>
            <a:r>
              <a:rPr lang="zh-CN" altLang="en-US" sz="1600" dirty="0">
                <a:solidFill>
                  <a:srgbClr val="FFFFFF">
                    <a:lumMod val="95000"/>
                  </a:srgbClr>
                </a:solidFill>
                <a:latin typeface="微软雅黑" panose="020B0503020204020204" charset="-122"/>
                <a:ea typeface="微软雅黑" panose="020B0503020204020204" charset="-122"/>
                <a:sym typeface="Times New Roman" panose="02020603050405020304" charset="0"/>
              </a:rPr>
              <a:t>虚拟空间联系信息</a:t>
            </a:r>
          </a:p>
        </p:txBody>
      </p:sp>
      <p:sp>
        <p:nvSpPr>
          <p:cNvPr id="3" name="TextBox 148"/>
          <p:cNvSpPr txBox="1">
            <a:spLocks noChangeArrowheads="1"/>
          </p:cNvSpPr>
          <p:nvPr/>
        </p:nvSpPr>
        <p:spPr bwMode="auto">
          <a:xfrm>
            <a:off x="1262227" y="2685686"/>
            <a:ext cx="1432483" cy="584776"/>
          </a:xfrm>
          <a:prstGeom prst="rect">
            <a:avLst/>
          </a:prstGeom>
          <a:solidFill>
            <a:schemeClr val="accent6">
              <a:lumMod val="40000"/>
              <a:lumOff val="60000"/>
            </a:schemeClr>
          </a:solidFill>
          <a:ln>
            <a:noFill/>
          </a:ln>
        </p:spPr>
        <p:txBody>
          <a:bodyPr wrap="square">
            <a:spAutoFit/>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fontAlgn="base">
              <a:spcBef>
                <a:spcPct val="0"/>
              </a:spcBef>
              <a:spcAft>
                <a:spcPct val="0"/>
              </a:spcAft>
              <a:defRPr>
                <a:solidFill>
                  <a:schemeClr val="tx1"/>
                </a:solidFill>
                <a:latin typeface="Times New Roman" panose="02020603050405020304" charset="0"/>
                <a:ea typeface="宋体" pitchFamily="2" charset="-122"/>
              </a:defRPr>
            </a:lvl6pPr>
            <a:lvl7pPr marL="2971800" indent="-228600" fontAlgn="base">
              <a:spcBef>
                <a:spcPct val="0"/>
              </a:spcBef>
              <a:spcAft>
                <a:spcPct val="0"/>
              </a:spcAft>
              <a:defRPr>
                <a:solidFill>
                  <a:schemeClr val="tx1"/>
                </a:solidFill>
                <a:latin typeface="Times New Roman" panose="02020603050405020304" charset="0"/>
                <a:ea typeface="宋体" pitchFamily="2" charset="-122"/>
              </a:defRPr>
            </a:lvl7pPr>
            <a:lvl8pPr marL="3429000" indent="-228600" fontAlgn="base">
              <a:spcBef>
                <a:spcPct val="0"/>
              </a:spcBef>
              <a:spcAft>
                <a:spcPct val="0"/>
              </a:spcAft>
              <a:defRPr>
                <a:solidFill>
                  <a:schemeClr val="tx1"/>
                </a:solidFill>
                <a:latin typeface="Times New Roman" panose="02020603050405020304" charset="0"/>
                <a:ea typeface="宋体" pitchFamily="2" charset="-122"/>
              </a:defRPr>
            </a:lvl8pPr>
            <a:lvl9pPr marL="3886200" indent="-228600" fontAlgn="base">
              <a:spcBef>
                <a:spcPct val="0"/>
              </a:spcBef>
              <a:spcAft>
                <a:spcPct val="0"/>
              </a:spcAft>
              <a:defRPr>
                <a:solidFill>
                  <a:schemeClr val="tx1"/>
                </a:solidFill>
                <a:latin typeface="Times New Roman" panose="02020603050405020304" charset="0"/>
                <a:ea typeface="宋体" pitchFamily="2" charset="-122"/>
              </a:defRPr>
            </a:lvl9pPr>
          </a:lstStyle>
          <a:p>
            <a:pPr algn="ctr"/>
            <a:r>
              <a:rPr lang="zh-CN" altLang="en-US" sz="1600" dirty="0">
                <a:latin typeface="微软雅黑" panose="020B0503020204020204" charset="-122"/>
                <a:ea typeface="微软雅黑" panose="020B0503020204020204" charset="-122"/>
              </a:rPr>
              <a:t>实体空间存在信息</a:t>
            </a:r>
          </a:p>
        </p:txBody>
      </p:sp>
      <p:grpSp>
        <p:nvGrpSpPr>
          <p:cNvPr id="4" name="组合 1"/>
          <p:cNvGrpSpPr/>
          <p:nvPr/>
        </p:nvGrpSpPr>
        <p:grpSpPr>
          <a:xfrm>
            <a:off x="4735773" y="1556792"/>
            <a:ext cx="1549666" cy="985202"/>
            <a:chOff x="7463358" y="1772816"/>
            <a:chExt cx="2396414" cy="1466810"/>
          </a:xfrm>
        </p:grpSpPr>
        <p:cxnSp>
          <p:nvCxnSpPr>
            <p:cNvPr id="5" name="直接连接符 270"/>
            <p:cNvCxnSpPr>
              <a:cxnSpLocks noChangeShapeType="1"/>
            </p:cNvCxnSpPr>
            <p:nvPr/>
          </p:nvCxnSpPr>
          <p:spPr bwMode="auto">
            <a:xfrm flipV="1">
              <a:off x="8827963" y="2595009"/>
              <a:ext cx="522257" cy="264170"/>
            </a:xfrm>
            <a:prstGeom prst="line">
              <a:avLst/>
            </a:prstGeom>
            <a:noFill/>
            <a:ln w="19050">
              <a:solidFill>
                <a:schemeClr val="tx1"/>
              </a:solidFill>
              <a:round/>
            </a:ln>
          </p:spPr>
        </p:cxnSp>
        <p:cxnSp>
          <p:nvCxnSpPr>
            <p:cNvPr id="6" name="直接连接符 271"/>
            <p:cNvCxnSpPr>
              <a:cxnSpLocks noChangeShapeType="1"/>
            </p:cNvCxnSpPr>
            <p:nvPr/>
          </p:nvCxnSpPr>
          <p:spPr bwMode="auto">
            <a:xfrm flipH="1" flipV="1">
              <a:off x="8902440" y="2876316"/>
              <a:ext cx="389900" cy="152234"/>
            </a:xfrm>
            <a:prstGeom prst="line">
              <a:avLst/>
            </a:prstGeom>
            <a:noFill/>
            <a:ln w="19050">
              <a:solidFill>
                <a:schemeClr val="tx1"/>
              </a:solidFill>
              <a:round/>
            </a:ln>
          </p:spPr>
        </p:cxnSp>
        <p:cxnSp>
          <p:nvCxnSpPr>
            <p:cNvPr id="7" name="直接连接符 276"/>
            <p:cNvCxnSpPr>
              <a:cxnSpLocks noChangeShapeType="1"/>
            </p:cNvCxnSpPr>
            <p:nvPr/>
          </p:nvCxnSpPr>
          <p:spPr bwMode="auto">
            <a:xfrm flipV="1">
              <a:off x="8732234" y="2113997"/>
              <a:ext cx="135449" cy="144463"/>
            </a:xfrm>
            <a:prstGeom prst="line">
              <a:avLst/>
            </a:prstGeom>
            <a:noFill/>
            <a:ln w="19050">
              <a:solidFill>
                <a:schemeClr val="tx1"/>
              </a:solidFill>
              <a:round/>
            </a:ln>
          </p:spPr>
        </p:cxnSp>
        <p:pic>
          <p:nvPicPr>
            <p:cNvPr id="8"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139298" y="1952534"/>
              <a:ext cx="186980" cy="288000"/>
            </a:xfrm>
            <a:prstGeom prst="rect">
              <a:avLst/>
            </a:prstGeom>
            <a:noFill/>
          </p:spPr>
        </p:pic>
        <p:pic>
          <p:nvPicPr>
            <p:cNvPr id="9" name="Picture 2" descr="c:\users\junjun\appdata\roaming\360se6\USERDA~1\Temp\U_3446~1.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ackgroundRemoval t="0" b="96682" l="0" r="100000"/>
                      </a14:imgEffect>
                    </a14:imgLayer>
                  </a14:imgProps>
                </a:ext>
              </a:extLst>
            </a:blip>
            <a:srcRect/>
            <a:stretch>
              <a:fillRect/>
            </a:stretch>
          </p:blipFill>
          <p:spPr bwMode="auto">
            <a:xfrm>
              <a:off x="8457071" y="2144854"/>
              <a:ext cx="312239" cy="480931"/>
            </a:xfrm>
            <a:prstGeom prst="rect">
              <a:avLst/>
            </a:prstGeom>
            <a:noFill/>
            <a:ln>
              <a:solidFill>
                <a:srgbClr val="FF0000"/>
              </a:solidFill>
            </a:ln>
          </p:spPr>
        </p:pic>
        <p:pic>
          <p:nvPicPr>
            <p:cNvPr id="10"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846520" y="1916353"/>
              <a:ext cx="186980" cy="288000"/>
            </a:xfrm>
            <a:prstGeom prst="rect">
              <a:avLst/>
            </a:prstGeom>
            <a:noFill/>
          </p:spPr>
        </p:pic>
        <p:pic>
          <p:nvPicPr>
            <p:cNvPr id="11"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723400" y="2743304"/>
              <a:ext cx="186980" cy="288000"/>
            </a:xfrm>
            <a:prstGeom prst="rect">
              <a:avLst/>
            </a:prstGeom>
            <a:noFill/>
          </p:spPr>
        </p:pic>
        <p:pic>
          <p:nvPicPr>
            <p:cNvPr id="12"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9292340" y="2470277"/>
              <a:ext cx="186980" cy="288000"/>
            </a:xfrm>
            <a:prstGeom prst="rect">
              <a:avLst/>
            </a:prstGeom>
            <a:noFill/>
          </p:spPr>
        </p:pic>
        <p:pic>
          <p:nvPicPr>
            <p:cNvPr id="13"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7952319" y="2474227"/>
              <a:ext cx="186980" cy="288000"/>
            </a:xfrm>
            <a:prstGeom prst="rect">
              <a:avLst/>
            </a:prstGeom>
            <a:noFill/>
          </p:spPr>
        </p:pic>
        <p:pic>
          <p:nvPicPr>
            <p:cNvPr id="14"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9334881" y="1779087"/>
              <a:ext cx="186980" cy="288000"/>
            </a:xfrm>
            <a:prstGeom prst="rect">
              <a:avLst/>
            </a:prstGeom>
            <a:noFill/>
          </p:spPr>
        </p:pic>
        <p:pic>
          <p:nvPicPr>
            <p:cNvPr id="15"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519702" y="1804769"/>
              <a:ext cx="186980" cy="288000"/>
            </a:xfrm>
            <a:prstGeom prst="rect">
              <a:avLst/>
            </a:prstGeom>
            <a:noFill/>
          </p:spPr>
        </p:pic>
        <p:pic>
          <p:nvPicPr>
            <p:cNvPr id="16"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7752085" y="1772816"/>
              <a:ext cx="186980" cy="288000"/>
            </a:xfrm>
            <a:prstGeom prst="rect">
              <a:avLst/>
            </a:prstGeom>
            <a:noFill/>
          </p:spPr>
        </p:pic>
        <p:pic>
          <p:nvPicPr>
            <p:cNvPr id="17"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7463358" y="2286721"/>
              <a:ext cx="186980" cy="288000"/>
            </a:xfrm>
            <a:prstGeom prst="rect">
              <a:avLst/>
            </a:prstGeom>
            <a:noFill/>
          </p:spPr>
        </p:pic>
        <p:pic>
          <p:nvPicPr>
            <p:cNvPr id="18"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257500" y="2553224"/>
              <a:ext cx="186980" cy="288000"/>
            </a:xfrm>
            <a:prstGeom prst="rect">
              <a:avLst/>
            </a:prstGeom>
            <a:noFill/>
          </p:spPr>
        </p:pic>
        <p:pic>
          <p:nvPicPr>
            <p:cNvPr id="19"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7815302" y="2127822"/>
              <a:ext cx="186980" cy="288000"/>
            </a:xfrm>
            <a:prstGeom prst="rect">
              <a:avLst/>
            </a:prstGeom>
            <a:noFill/>
          </p:spPr>
        </p:pic>
        <p:pic>
          <p:nvPicPr>
            <p:cNvPr id="20"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7556847" y="2749386"/>
              <a:ext cx="186980" cy="288000"/>
            </a:xfrm>
            <a:prstGeom prst="rect">
              <a:avLst/>
            </a:prstGeom>
            <a:noFill/>
          </p:spPr>
        </p:pic>
        <p:pic>
          <p:nvPicPr>
            <p:cNvPr id="21"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340332" y="2951626"/>
              <a:ext cx="186980" cy="288000"/>
            </a:xfrm>
            <a:prstGeom prst="rect">
              <a:avLst/>
            </a:prstGeom>
            <a:noFill/>
          </p:spPr>
        </p:pic>
        <p:pic>
          <p:nvPicPr>
            <p:cNvPr id="22"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897565" y="2348065"/>
              <a:ext cx="186980" cy="288000"/>
            </a:xfrm>
            <a:prstGeom prst="rect">
              <a:avLst/>
            </a:prstGeom>
            <a:noFill/>
          </p:spPr>
        </p:pic>
        <p:pic>
          <p:nvPicPr>
            <p:cNvPr id="23"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9292340" y="2884550"/>
              <a:ext cx="186980" cy="288000"/>
            </a:xfrm>
            <a:prstGeom prst="rect">
              <a:avLst/>
            </a:prstGeom>
            <a:noFill/>
          </p:spPr>
        </p:pic>
        <p:pic>
          <p:nvPicPr>
            <p:cNvPr id="24"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9672792" y="2144853"/>
              <a:ext cx="186980" cy="288000"/>
            </a:xfrm>
            <a:prstGeom prst="rect">
              <a:avLst/>
            </a:prstGeom>
            <a:noFill/>
          </p:spPr>
        </p:pic>
        <p:cxnSp>
          <p:nvCxnSpPr>
            <p:cNvPr id="25" name="直接连接符 271"/>
            <p:cNvCxnSpPr>
              <a:cxnSpLocks noChangeShapeType="1"/>
              <a:stCxn id="198" idx="1"/>
            </p:cNvCxnSpPr>
            <p:nvPr/>
          </p:nvCxnSpPr>
          <p:spPr bwMode="auto">
            <a:xfrm flipH="1" flipV="1">
              <a:off x="7932034" y="1879023"/>
              <a:ext cx="587667" cy="69747"/>
            </a:xfrm>
            <a:prstGeom prst="line">
              <a:avLst/>
            </a:prstGeom>
            <a:noFill/>
            <a:ln w="19050">
              <a:solidFill>
                <a:schemeClr val="tx1"/>
              </a:solidFill>
              <a:round/>
            </a:ln>
          </p:spPr>
        </p:cxnSp>
        <p:cxnSp>
          <p:nvCxnSpPr>
            <p:cNvPr id="26" name="直接连接符 271"/>
            <p:cNvCxnSpPr>
              <a:cxnSpLocks noChangeShapeType="1"/>
              <a:stCxn id="162" idx="1"/>
            </p:cNvCxnSpPr>
            <p:nvPr/>
          </p:nvCxnSpPr>
          <p:spPr bwMode="auto">
            <a:xfrm flipH="1" flipV="1">
              <a:off x="7937458" y="1890877"/>
              <a:ext cx="201840" cy="205660"/>
            </a:xfrm>
            <a:prstGeom prst="line">
              <a:avLst/>
            </a:prstGeom>
            <a:noFill/>
            <a:ln w="19050">
              <a:solidFill>
                <a:schemeClr val="tx1"/>
              </a:solidFill>
              <a:round/>
            </a:ln>
          </p:spPr>
        </p:cxnSp>
        <p:cxnSp>
          <p:nvCxnSpPr>
            <p:cNvPr id="27" name="直接连接符 271"/>
            <p:cNvCxnSpPr>
              <a:cxnSpLocks noChangeShapeType="1"/>
            </p:cNvCxnSpPr>
            <p:nvPr/>
          </p:nvCxnSpPr>
          <p:spPr bwMode="auto">
            <a:xfrm flipH="1" flipV="1">
              <a:off x="8998814" y="2025891"/>
              <a:ext cx="673978" cy="262963"/>
            </a:xfrm>
            <a:prstGeom prst="line">
              <a:avLst/>
            </a:prstGeom>
            <a:noFill/>
            <a:ln w="19050">
              <a:solidFill>
                <a:schemeClr val="tx1"/>
              </a:solidFill>
              <a:round/>
            </a:ln>
          </p:spPr>
        </p:cxnSp>
        <p:cxnSp>
          <p:nvCxnSpPr>
            <p:cNvPr id="28" name="直接连接符 271"/>
            <p:cNvCxnSpPr>
              <a:cxnSpLocks noChangeShapeType="1"/>
              <a:stCxn id="198" idx="1"/>
            </p:cNvCxnSpPr>
            <p:nvPr/>
          </p:nvCxnSpPr>
          <p:spPr bwMode="auto">
            <a:xfrm flipH="1">
              <a:off x="8295366" y="1948770"/>
              <a:ext cx="224336" cy="153321"/>
            </a:xfrm>
            <a:prstGeom prst="line">
              <a:avLst/>
            </a:prstGeom>
            <a:noFill/>
            <a:ln w="19050">
              <a:solidFill>
                <a:schemeClr val="tx1"/>
              </a:solidFill>
              <a:round/>
            </a:ln>
          </p:spPr>
        </p:cxnSp>
        <p:cxnSp>
          <p:nvCxnSpPr>
            <p:cNvPr id="29" name="直接连接符 271"/>
            <p:cNvCxnSpPr>
              <a:cxnSpLocks noChangeShapeType="1"/>
              <a:stCxn id="197" idx="1"/>
            </p:cNvCxnSpPr>
            <p:nvPr/>
          </p:nvCxnSpPr>
          <p:spPr bwMode="auto">
            <a:xfrm flipH="1">
              <a:off x="8991056" y="1923088"/>
              <a:ext cx="343826" cy="122335"/>
            </a:xfrm>
            <a:prstGeom prst="line">
              <a:avLst/>
            </a:prstGeom>
            <a:noFill/>
            <a:ln w="19050">
              <a:solidFill>
                <a:schemeClr val="tx1"/>
              </a:solidFill>
              <a:round/>
            </a:ln>
          </p:spPr>
        </p:cxnSp>
        <p:cxnSp>
          <p:nvCxnSpPr>
            <p:cNvPr id="30" name="直接连接符 271"/>
            <p:cNvCxnSpPr>
              <a:cxnSpLocks noChangeShapeType="1"/>
              <a:stCxn id="202" idx="0"/>
            </p:cNvCxnSpPr>
            <p:nvPr/>
          </p:nvCxnSpPr>
          <p:spPr bwMode="auto">
            <a:xfrm flipH="1" flipV="1">
              <a:off x="7863854" y="2039716"/>
              <a:ext cx="44939" cy="88107"/>
            </a:xfrm>
            <a:prstGeom prst="line">
              <a:avLst/>
            </a:prstGeom>
            <a:noFill/>
            <a:ln w="19050">
              <a:solidFill>
                <a:schemeClr val="tx1"/>
              </a:solidFill>
              <a:round/>
            </a:ln>
          </p:spPr>
        </p:cxnSp>
        <p:cxnSp>
          <p:nvCxnSpPr>
            <p:cNvPr id="31" name="直接连接符 271"/>
            <p:cNvCxnSpPr>
              <a:cxnSpLocks noChangeShapeType="1"/>
              <a:stCxn id="202" idx="1"/>
            </p:cNvCxnSpPr>
            <p:nvPr/>
          </p:nvCxnSpPr>
          <p:spPr bwMode="auto">
            <a:xfrm flipH="1">
              <a:off x="7639610" y="2271822"/>
              <a:ext cx="175693" cy="154496"/>
            </a:xfrm>
            <a:prstGeom prst="line">
              <a:avLst/>
            </a:prstGeom>
            <a:noFill/>
            <a:ln w="19050">
              <a:solidFill>
                <a:schemeClr val="tx1"/>
              </a:solidFill>
              <a:round/>
            </a:ln>
          </p:spPr>
        </p:cxnSp>
        <p:cxnSp>
          <p:nvCxnSpPr>
            <p:cNvPr id="32" name="直接连接符 271"/>
            <p:cNvCxnSpPr>
              <a:cxnSpLocks noChangeShapeType="1"/>
              <a:stCxn id="165" idx="1"/>
              <a:endCxn id="201" idx="3"/>
            </p:cNvCxnSpPr>
            <p:nvPr/>
          </p:nvCxnSpPr>
          <p:spPr bwMode="auto">
            <a:xfrm flipH="1" flipV="1">
              <a:off x="8444480" y="2697224"/>
              <a:ext cx="278920" cy="190080"/>
            </a:xfrm>
            <a:prstGeom prst="line">
              <a:avLst/>
            </a:prstGeom>
            <a:noFill/>
            <a:ln w="19050">
              <a:solidFill>
                <a:schemeClr val="tx1"/>
              </a:solidFill>
              <a:round/>
            </a:ln>
          </p:spPr>
        </p:cxnSp>
        <p:cxnSp>
          <p:nvCxnSpPr>
            <p:cNvPr id="33" name="直接连接符 271"/>
            <p:cNvCxnSpPr>
              <a:cxnSpLocks noChangeShapeType="1"/>
              <a:stCxn id="166" idx="0"/>
            </p:cNvCxnSpPr>
            <p:nvPr/>
          </p:nvCxnSpPr>
          <p:spPr bwMode="auto">
            <a:xfrm flipV="1">
              <a:off x="9385830" y="2288853"/>
              <a:ext cx="286961" cy="181424"/>
            </a:xfrm>
            <a:prstGeom prst="line">
              <a:avLst/>
            </a:prstGeom>
            <a:noFill/>
            <a:ln w="19050">
              <a:solidFill>
                <a:schemeClr val="tx1"/>
              </a:solidFill>
              <a:round/>
            </a:ln>
          </p:spPr>
        </p:cxnSp>
        <p:cxnSp>
          <p:nvCxnSpPr>
            <p:cNvPr id="34" name="直接连接符 271"/>
            <p:cNvCxnSpPr>
              <a:cxnSpLocks noChangeShapeType="1"/>
              <a:stCxn id="162" idx="1"/>
              <a:endCxn id="202" idx="3"/>
            </p:cNvCxnSpPr>
            <p:nvPr/>
          </p:nvCxnSpPr>
          <p:spPr bwMode="auto">
            <a:xfrm flipH="1">
              <a:off x="8002281" y="2096534"/>
              <a:ext cx="137017" cy="175288"/>
            </a:xfrm>
            <a:prstGeom prst="line">
              <a:avLst/>
            </a:prstGeom>
            <a:noFill/>
            <a:ln w="19050">
              <a:solidFill>
                <a:schemeClr val="tx1"/>
              </a:solidFill>
              <a:round/>
            </a:ln>
          </p:spPr>
        </p:cxnSp>
        <p:cxnSp>
          <p:nvCxnSpPr>
            <p:cNvPr id="35" name="直接连接符 271"/>
            <p:cNvCxnSpPr>
              <a:cxnSpLocks noChangeShapeType="1"/>
            </p:cNvCxnSpPr>
            <p:nvPr/>
          </p:nvCxnSpPr>
          <p:spPr bwMode="auto">
            <a:xfrm flipH="1">
              <a:off x="8519896" y="3048553"/>
              <a:ext cx="780966" cy="55894"/>
            </a:xfrm>
            <a:prstGeom prst="line">
              <a:avLst/>
            </a:prstGeom>
            <a:noFill/>
            <a:ln w="19050">
              <a:solidFill>
                <a:schemeClr val="tx1"/>
              </a:solidFill>
              <a:round/>
            </a:ln>
          </p:spPr>
        </p:cxnSp>
        <p:cxnSp>
          <p:nvCxnSpPr>
            <p:cNvPr id="36" name="直接连接符 271"/>
            <p:cNvCxnSpPr>
              <a:cxnSpLocks noChangeShapeType="1"/>
              <a:stCxn id="167" idx="1"/>
            </p:cNvCxnSpPr>
            <p:nvPr/>
          </p:nvCxnSpPr>
          <p:spPr bwMode="auto">
            <a:xfrm flipH="1">
              <a:off x="7642125" y="2618227"/>
              <a:ext cx="310192" cy="157994"/>
            </a:xfrm>
            <a:prstGeom prst="line">
              <a:avLst/>
            </a:prstGeom>
            <a:noFill/>
            <a:ln w="19050">
              <a:solidFill>
                <a:schemeClr val="tx1"/>
              </a:solidFill>
              <a:round/>
            </a:ln>
          </p:spPr>
        </p:cxnSp>
        <p:cxnSp>
          <p:nvCxnSpPr>
            <p:cNvPr id="37" name="直接连接符 271"/>
            <p:cNvCxnSpPr>
              <a:cxnSpLocks noChangeShapeType="1"/>
              <a:endCxn id="200" idx="3"/>
            </p:cNvCxnSpPr>
            <p:nvPr/>
          </p:nvCxnSpPr>
          <p:spPr bwMode="auto">
            <a:xfrm flipH="1" flipV="1">
              <a:off x="7650337" y="2430722"/>
              <a:ext cx="301982" cy="187687"/>
            </a:xfrm>
            <a:prstGeom prst="line">
              <a:avLst/>
            </a:prstGeom>
            <a:noFill/>
            <a:ln w="19050">
              <a:solidFill>
                <a:schemeClr val="tx1"/>
              </a:solidFill>
              <a:round/>
            </a:ln>
          </p:spPr>
        </p:cxnSp>
        <p:cxnSp>
          <p:nvCxnSpPr>
            <p:cNvPr id="38" name="直接连接符 271"/>
            <p:cNvCxnSpPr>
              <a:cxnSpLocks noChangeShapeType="1"/>
              <a:stCxn id="203" idx="0"/>
              <a:endCxn id="200" idx="2"/>
            </p:cNvCxnSpPr>
            <p:nvPr/>
          </p:nvCxnSpPr>
          <p:spPr bwMode="auto">
            <a:xfrm flipH="1" flipV="1">
              <a:off x="7556848" y="2574722"/>
              <a:ext cx="93489" cy="174665"/>
            </a:xfrm>
            <a:prstGeom prst="line">
              <a:avLst/>
            </a:prstGeom>
            <a:noFill/>
            <a:ln w="19050">
              <a:solidFill>
                <a:schemeClr val="tx1"/>
              </a:solidFill>
              <a:round/>
            </a:ln>
          </p:spPr>
        </p:cxnSp>
        <p:cxnSp>
          <p:nvCxnSpPr>
            <p:cNvPr id="39" name="直接连接符 271"/>
            <p:cNvCxnSpPr>
              <a:cxnSpLocks noChangeShapeType="1"/>
              <a:stCxn id="165" idx="1"/>
            </p:cNvCxnSpPr>
            <p:nvPr/>
          </p:nvCxnSpPr>
          <p:spPr bwMode="auto">
            <a:xfrm flipH="1">
              <a:off x="8511373" y="2887305"/>
              <a:ext cx="212026" cy="208375"/>
            </a:xfrm>
            <a:prstGeom prst="line">
              <a:avLst/>
            </a:prstGeom>
            <a:noFill/>
            <a:ln w="19050">
              <a:solidFill>
                <a:schemeClr val="tx1"/>
              </a:solidFill>
              <a:round/>
            </a:ln>
          </p:spPr>
        </p:cxnSp>
      </p:grpSp>
      <p:grpSp>
        <p:nvGrpSpPr>
          <p:cNvPr id="40" name="组合 2"/>
          <p:cNvGrpSpPr/>
          <p:nvPr/>
        </p:nvGrpSpPr>
        <p:grpSpPr bwMode="auto">
          <a:xfrm>
            <a:off x="3151014" y="1457588"/>
            <a:ext cx="1157105" cy="1372115"/>
            <a:chOff x="6041165" y="2187028"/>
            <a:chExt cx="1971367" cy="2619544"/>
          </a:xfrm>
        </p:grpSpPr>
        <p:sp>
          <p:nvSpPr>
            <p:cNvPr id="41" name="AutoShape 9"/>
            <p:cNvSpPr>
              <a:spLocks noChangeArrowheads="1"/>
            </p:cNvSpPr>
            <p:nvPr/>
          </p:nvSpPr>
          <p:spPr bwMode="auto">
            <a:xfrm rot="7738150">
              <a:off x="6097522" y="2898349"/>
              <a:ext cx="1589087" cy="17018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a:noFill/>
            </a:ln>
          </p:spPr>
          <p:txBody>
            <a:bodyPr wrap="none" anchor="ctr"/>
            <a:lstStyle/>
            <a:p>
              <a:endParaRPr lang="zh-CN" altLang="en-US">
                <a:solidFill>
                  <a:srgbClr val="FFFFFF"/>
                </a:solidFill>
                <a:latin typeface="微软雅黑" panose="020B0503020204020204" charset="-122"/>
                <a:ea typeface="微软雅黑" panose="020B0503020204020204" charset="-122"/>
              </a:endParaRPr>
            </a:p>
          </p:txBody>
        </p:sp>
        <p:sp>
          <p:nvSpPr>
            <p:cNvPr id="42" name="AutoShape 10"/>
            <p:cNvSpPr>
              <a:spLocks noChangeArrowheads="1"/>
            </p:cNvSpPr>
            <p:nvPr/>
          </p:nvSpPr>
          <p:spPr bwMode="auto">
            <a:xfrm rot="14337468">
              <a:off x="6121982" y="2129876"/>
              <a:ext cx="1589086" cy="17033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a:noFill/>
            </a:ln>
          </p:spPr>
          <p:txBody>
            <a:bodyPr wrap="none" anchor="ctr"/>
            <a:lstStyle/>
            <a:p>
              <a:endParaRPr lang="zh-CN" altLang="en-US">
                <a:solidFill>
                  <a:srgbClr val="FFFFFF"/>
                </a:solidFill>
                <a:latin typeface="微软雅黑" panose="020B0503020204020204" charset="-122"/>
                <a:ea typeface="微软雅黑" panose="020B0503020204020204" charset="-122"/>
              </a:endParaRPr>
            </a:p>
          </p:txBody>
        </p:sp>
        <p:sp>
          <p:nvSpPr>
            <p:cNvPr id="43" name="AutoShape 10"/>
            <p:cNvSpPr>
              <a:spLocks noChangeArrowheads="1"/>
            </p:cNvSpPr>
            <p:nvPr/>
          </p:nvSpPr>
          <p:spPr bwMode="auto">
            <a:xfrm>
              <a:off x="6948821" y="2261872"/>
              <a:ext cx="1063711" cy="2544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a:noFill/>
            </a:ln>
          </p:spPr>
          <p:txBody>
            <a:bodyPr wrap="none" anchor="ctr"/>
            <a:lstStyle/>
            <a:p>
              <a:endParaRPr lang="zh-CN" altLang="en-US">
                <a:solidFill>
                  <a:srgbClr val="FFFFFF"/>
                </a:solidFill>
                <a:latin typeface="微软雅黑" panose="020B0503020204020204" charset="-122"/>
                <a:ea typeface="微软雅黑" panose="020B0503020204020204" charset="-122"/>
              </a:endParaRPr>
            </a:p>
          </p:txBody>
        </p:sp>
      </p:grpSp>
      <p:sp>
        <p:nvSpPr>
          <p:cNvPr id="44" name="TextBox 257"/>
          <p:cNvSpPr txBox="1">
            <a:spLocks noChangeArrowheads="1"/>
          </p:cNvSpPr>
          <p:nvPr/>
        </p:nvSpPr>
        <p:spPr bwMode="auto">
          <a:xfrm>
            <a:off x="3184988" y="1799606"/>
            <a:ext cx="1123131" cy="461665"/>
          </a:xfrm>
          <a:prstGeom prst="rect">
            <a:avLst/>
          </a:prstGeom>
          <a:noFill/>
          <a:ln>
            <a:noFill/>
          </a:ln>
        </p:spPr>
        <p:txBody>
          <a:bodyPr wrap="square">
            <a:spAutoFit/>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fontAlgn="base">
              <a:spcBef>
                <a:spcPct val="0"/>
              </a:spcBef>
              <a:spcAft>
                <a:spcPct val="0"/>
              </a:spcAft>
              <a:defRPr>
                <a:solidFill>
                  <a:schemeClr val="tx1"/>
                </a:solidFill>
                <a:latin typeface="Times New Roman" panose="02020603050405020304" charset="0"/>
                <a:ea typeface="宋体" pitchFamily="2" charset="-122"/>
              </a:defRPr>
            </a:lvl6pPr>
            <a:lvl7pPr marL="2971800" indent="-228600" fontAlgn="base">
              <a:spcBef>
                <a:spcPct val="0"/>
              </a:spcBef>
              <a:spcAft>
                <a:spcPct val="0"/>
              </a:spcAft>
              <a:defRPr>
                <a:solidFill>
                  <a:schemeClr val="tx1"/>
                </a:solidFill>
                <a:latin typeface="Times New Roman" panose="02020603050405020304" charset="0"/>
                <a:ea typeface="宋体" pitchFamily="2" charset="-122"/>
              </a:defRPr>
            </a:lvl7pPr>
            <a:lvl8pPr marL="3429000" indent="-228600" fontAlgn="base">
              <a:spcBef>
                <a:spcPct val="0"/>
              </a:spcBef>
              <a:spcAft>
                <a:spcPct val="0"/>
              </a:spcAft>
              <a:defRPr>
                <a:solidFill>
                  <a:schemeClr val="tx1"/>
                </a:solidFill>
                <a:latin typeface="Times New Roman" panose="02020603050405020304" charset="0"/>
                <a:ea typeface="宋体" pitchFamily="2" charset="-122"/>
              </a:defRPr>
            </a:lvl8pPr>
            <a:lvl9pPr marL="3886200" indent="-228600" fontAlgn="base">
              <a:spcBef>
                <a:spcPct val="0"/>
              </a:spcBef>
              <a:spcAft>
                <a:spcPct val="0"/>
              </a:spcAft>
              <a:defRPr>
                <a:solidFill>
                  <a:schemeClr val="tx1"/>
                </a:solidFill>
                <a:latin typeface="Times New Roman" panose="02020603050405020304" charset="0"/>
                <a:ea typeface="宋体" pitchFamily="2" charset="-122"/>
              </a:defRPr>
            </a:lvl9pPr>
          </a:lstStyle>
          <a:p>
            <a:pPr algn="ctr">
              <a:buFont typeface="Arial" panose="020B0604020202090204" pitchFamily="34" charset="0"/>
              <a:buNone/>
            </a:pPr>
            <a:r>
              <a:rPr lang="zh-CN" altLang="en-US" sz="2400" b="1" dirty="0">
                <a:solidFill>
                  <a:srgbClr val="FFC000"/>
                </a:solidFill>
                <a:latin typeface="微软雅黑" panose="020B0503020204020204" charset="-122"/>
                <a:ea typeface="微软雅黑" panose="020B0503020204020204" charset="-122"/>
                <a:sym typeface="Times New Roman" panose="02020603050405020304" charset="0"/>
              </a:rPr>
              <a:t>融合</a:t>
            </a:r>
          </a:p>
        </p:txBody>
      </p:sp>
      <p:grpSp>
        <p:nvGrpSpPr>
          <p:cNvPr id="45" name="组合 283"/>
          <p:cNvGrpSpPr/>
          <p:nvPr/>
        </p:nvGrpSpPr>
        <p:grpSpPr>
          <a:xfrm>
            <a:off x="1262227" y="1412776"/>
            <a:ext cx="1402396" cy="1194572"/>
            <a:chOff x="2136985" y="1475013"/>
            <a:chExt cx="5769845" cy="3826195"/>
          </a:xfrm>
        </p:grpSpPr>
        <p:grpSp>
          <p:nvGrpSpPr>
            <p:cNvPr id="46" name="组合 284"/>
            <p:cNvGrpSpPr/>
            <p:nvPr/>
          </p:nvGrpSpPr>
          <p:grpSpPr>
            <a:xfrm>
              <a:off x="2136985" y="1475013"/>
              <a:ext cx="5769845" cy="3826195"/>
              <a:chOff x="2136985" y="1475013"/>
              <a:chExt cx="5769845" cy="3826195"/>
            </a:xfrm>
          </p:grpSpPr>
          <p:grpSp>
            <p:nvGrpSpPr>
              <p:cNvPr id="49" name="Group 6"/>
              <p:cNvGrpSpPr>
                <a:grpSpLocks noChangeAspect="1"/>
              </p:cNvGrpSpPr>
              <p:nvPr/>
            </p:nvGrpSpPr>
            <p:grpSpPr bwMode="auto">
              <a:xfrm>
                <a:off x="2136985" y="1475013"/>
                <a:ext cx="5765628" cy="3825875"/>
                <a:chOff x="975" y="0"/>
                <a:chExt cx="4785" cy="4233"/>
              </a:xfrm>
            </p:grpSpPr>
            <p:sp>
              <p:nvSpPr>
                <p:cNvPr id="66" name="AutoShape 5"/>
                <p:cNvSpPr>
                  <a:spLocks noChangeAspect="1" noChangeArrowheads="1" noTextEdit="1"/>
                </p:cNvSpPr>
                <p:nvPr/>
              </p:nvSpPr>
              <p:spPr bwMode="auto">
                <a:xfrm>
                  <a:off x="975" y="0"/>
                  <a:ext cx="4785" cy="4233"/>
                </a:xfrm>
                <a:prstGeom prst="rect">
                  <a:avLst/>
                </a:prstGeom>
                <a:noFill/>
                <a:ln w="9525">
                  <a:solidFill>
                    <a:srgbClr val="C00000"/>
                  </a:solidFill>
                  <a:miter lim="800000"/>
                </a:ln>
              </p:spPr>
              <p:txBody>
                <a:bodyPr/>
                <a:lstStyle/>
                <a:p>
                  <a:endParaRPr lang="zh-CN" altLang="en-US">
                    <a:latin typeface="微软雅黑" panose="020B0503020204020204" charset="-122"/>
                    <a:ea typeface="微软雅黑" panose="020B0503020204020204" charset="-122"/>
                  </a:endParaRPr>
                </a:p>
              </p:txBody>
            </p:sp>
            <p:sp>
              <p:nvSpPr>
                <p:cNvPr id="67" name="Freeform 7"/>
                <p:cNvSpPr/>
                <p:nvPr/>
              </p:nvSpPr>
              <p:spPr bwMode="auto">
                <a:xfrm>
                  <a:off x="1009" y="34"/>
                  <a:ext cx="4714" cy="4168"/>
                </a:xfrm>
                <a:custGeom>
                  <a:avLst/>
                  <a:gdLst>
                    <a:gd name="T0" fmla="*/ 1009 w 4714"/>
                    <a:gd name="T1" fmla="*/ 4102 h 4168"/>
                    <a:gd name="T2" fmla="*/ 930 w 4714"/>
                    <a:gd name="T3" fmla="*/ 3846 h 4168"/>
                    <a:gd name="T4" fmla="*/ 612 w 4714"/>
                    <a:gd name="T5" fmla="*/ 3734 h 4168"/>
                    <a:gd name="T6" fmla="*/ 509 w 4714"/>
                    <a:gd name="T7" fmla="*/ 3572 h 4168"/>
                    <a:gd name="T8" fmla="*/ 278 w 4714"/>
                    <a:gd name="T9" fmla="*/ 3406 h 4168"/>
                    <a:gd name="T10" fmla="*/ 263 w 4714"/>
                    <a:gd name="T11" fmla="*/ 3325 h 4168"/>
                    <a:gd name="T12" fmla="*/ 269 w 4714"/>
                    <a:gd name="T13" fmla="*/ 3072 h 4168"/>
                    <a:gd name="T14" fmla="*/ 131 w 4714"/>
                    <a:gd name="T15" fmla="*/ 2916 h 4168"/>
                    <a:gd name="T16" fmla="*/ 72 w 4714"/>
                    <a:gd name="T17" fmla="*/ 2832 h 4168"/>
                    <a:gd name="T18" fmla="*/ 91 w 4714"/>
                    <a:gd name="T19" fmla="*/ 2660 h 4168"/>
                    <a:gd name="T20" fmla="*/ 306 w 4714"/>
                    <a:gd name="T21" fmla="*/ 2451 h 4168"/>
                    <a:gd name="T22" fmla="*/ 509 w 4714"/>
                    <a:gd name="T23" fmla="*/ 2435 h 4168"/>
                    <a:gd name="T24" fmla="*/ 693 w 4714"/>
                    <a:gd name="T25" fmla="*/ 2388 h 4168"/>
                    <a:gd name="T26" fmla="*/ 784 w 4714"/>
                    <a:gd name="T27" fmla="*/ 2276 h 4168"/>
                    <a:gd name="T28" fmla="*/ 1099 w 4714"/>
                    <a:gd name="T29" fmla="*/ 2176 h 4168"/>
                    <a:gd name="T30" fmla="*/ 1446 w 4714"/>
                    <a:gd name="T31" fmla="*/ 1951 h 4168"/>
                    <a:gd name="T32" fmla="*/ 1442 w 4714"/>
                    <a:gd name="T33" fmla="*/ 1808 h 4168"/>
                    <a:gd name="T34" fmla="*/ 1536 w 4714"/>
                    <a:gd name="T35" fmla="*/ 1711 h 4168"/>
                    <a:gd name="T36" fmla="*/ 1477 w 4714"/>
                    <a:gd name="T37" fmla="*/ 1265 h 4168"/>
                    <a:gd name="T38" fmla="*/ 1399 w 4714"/>
                    <a:gd name="T39" fmla="*/ 1205 h 4168"/>
                    <a:gd name="T40" fmla="*/ 1711 w 4714"/>
                    <a:gd name="T41" fmla="*/ 1105 h 4168"/>
                    <a:gd name="T42" fmla="*/ 1889 w 4714"/>
                    <a:gd name="T43" fmla="*/ 1068 h 4168"/>
                    <a:gd name="T44" fmla="*/ 2004 w 4714"/>
                    <a:gd name="T45" fmla="*/ 572 h 4168"/>
                    <a:gd name="T46" fmla="*/ 2204 w 4714"/>
                    <a:gd name="T47" fmla="*/ 640 h 4168"/>
                    <a:gd name="T48" fmla="*/ 2494 w 4714"/>
                    <a:gd name="T49" fmla="*/ 565 h 4168"/>
                    <a:gd name="T50" fmla="*/ 2647 w 4714"/>
                    <a:gd name="T51" fmla="*/ 197 h 4168"/>
                    <a:gd name="T52" fmla="*/ 2775 w 4714"/>
                    <a:gd name="T53" fmla="*/ 22 h 4168"/>
                    <a:gd name="T54" fmla="*/ 2888 w 4714"/>
                    <a:gd name="T55" fmla="*/ 44 h 4168"/>
                    <a:gd name="T56" fmla="*/ 2922 w 4714"/>
                    <a:gd name="T57" fmla="*/ 169 h 4168"/>
                    <a:gd name="T58" fmla="*/ 3334 w 4714"/>
                    <a:gd name="T59" fmla="*/ 366 h 4168"/>
                    <a:gd name="T60" fmla="*/ 3428 w 4714"/>
                    <a:gd name="T61" fmla="*/ 478 h 4168"/>
                    <a:gd name="T62" fmla="*/ 3531 w 4714"/>
                    <a:gd name="T63" fmla="*/ 765 h 4168"/>
                    <a:gd name="T64" fmla="*/ 3509 w 4714"/>
                    <a:gd name="T65" fmla="*/ 968 h 4168"/>
                    <a:gd name="T66" fmla="*/ 3652 w 4714"/>
                    <a:gd name="T67" fmla="*/ 1068 h 4168"/>
                    <a:gd name="T68" fmla="*/ 3836 w 4714"/>
                    <a:gd name="T69" fmla="*/ 1077 h 4168"/>
                    <a:gd name="T70" fmla="*/ 4024 w 4714"/>
                    <a:gd name="T71" fmla="*/ 1052 h 4168"/>
                    <a:gd name="T72" fmla="*/ 4205 w 4714"/>
                    <a:gd name="T73" fmla="*/ 1121 h 4168"/>
                    <a:gd name="T74" fmla="*/ 4458 w 4714"/>
                    <a:gd name="T75" fmla="*/ 1205 h 4168"/>
                    <a:gd name="T76" fmla="*/ 4523 w 4714"/>
                    <a:gd name="T77" fmla="*/ 1330 h 4168"/>
                    <a:gd name="T78" fmla="*/ 4651 w 4714"/>
                    <a:gd name="T79" fmla="*/ 1711 h 4168"/>
                    <a:gd name="T80" fmla="*/ 4445 w 4714"/>
                    <a:gd name="T81" fmla="*/ 2004 h 4168"/>
                    <a:gd name="T82" fmla="*/ 4089 w 4714"/>
                    <a:gd name="T83" fmla="*/ 2317 h 4168"/>
                    <a:gd name="T84" fmla="*/ 4011 w 4714"/>
                    <a:gd name="T85" fmla="*/ 2697 h 4168"/>
                    <a:gd name="T86" fmla="*/ 3833 w 4714"/>
                    <a:gd name="T87" fmla="*/ 2838 h 4168"/>
                    <a:gd name="T88" fmla="*/ 3587 w 4714"/>
                    <a:gd name="T89" fmla="*/ 2944 h 4168"/>
                    <a:gd name="T90" fmla="*/ 3652 w 4714"/>
                    <a:gd name="T91" fmla="*/ 3138 h 4168"/>
                    <a:gd name="T92" fmla="*/ 3811 w 4714"/>
                    <a:gd name="T93" fmla="*/ 3337 h 4168"/>
                    <a:gd name="T94" fmla="*/ 3787 w 4714"/>
                    <a:gd name="T95" fmla="*/ 3472 h 4168"/>
                    <a:gd name="T96" fmla="*/ 3758 w 4714"/>
                    <a:gd name="T97" fmla="*/ 3606 h 4168"/>
                    <a:gd name="T98" fmla="*/ 3593 w 4714"/>
                    <a:gd name="T99" fmla="*/ 3597 h 4168"/>
                    <a:gd name="T100" fmla="*/ 3250 w 4714"/>
                    <a:gd name="T101" fmla="*/ 3540 h 4168"/>
                    <a:gd name="T102" fmla="*/ 3022 w 4714"/>
                    <a:gd name="T103" fmla="*/ 3590 h 4168"/>
                    <a:gd name="T104" fmla="*/ 2728 w 4714"/>
                    <a:gd name="T105" fmla="*/ 3665 h 4168"/>
                    <a:gd name="T106" fmla="*/ 2485 w 4714"/>
                    <a:gd name="T107" fmla="*/ 3784 h 4168"/>
                    <a:gd name="T108" fmla="*/ 2316 w 4714"/>
                    <a:gd name="T109" fmla="*/ 3887 h 4168"/>
                    <a:gd name="T110" fmla="*/ 2064 w 4714"/>
                    <a:gd name="T111" fmla="*/ 3884 h 4168"/>
                    <a:gd name="T112" fmla="*/ 1945 w 4714"/>
                    <a:gd name="T113" fmla="*/ 3815 h 4168"/>
                    <a:gd name="T114" fmla="*/ 1811 w 4714"/>
                    <a:gd name="T115" fmla="*/ 3931 h 4168"/>
                    <a:gd name="T116" fmla="*/ 1589 w 4714"/>
                    <a:gd name="T117" fmla="*/ 3915 h 4168"/>
                    <a:gd name="T118" fmla="*/ 1458 w 4714"/>
                    <a:gd name="T119" fmla="*/ 3881 h 4168"/>
                    <a:gd name="T120" fmla="*/ 1367 w 4714"/>
                    <a:gd name="T121" fmla="*/ 3999 h 4168"/>
                    <a:gd name="T122" fmla="*/ 1174 w 4714"/>
                    <a:gd name="T123" fmla="*/ 4155 h 41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714" h="4168">
                      <a:moveTo>
                        <a:pt x="1149" y="4149"/>
                      </a:moveTo>
                      <a:lnTo>
                        <a:pt x="1149" y="4149"/>
                      </a:lnTo>
                      <a:lnTo>
                        <a:pt x="1149" y="4152"/>
                      </a:lnTo>
                      <a:lnTo>
                        <a:pt x="1149" y="4162"/>
                      </a:lnTo>
                      <a:lnTo>
                        <a:pt x="1146" y="4165"/>
                      </a:lnTo>
                      <a:lnTo>
                        <a:pt x="1140" y="4168"/>
                      </a:lnTo>
                      <a:lnTo>
                        <a:pt x="1133" y="4168"/>
                      </a:lnTo>
                      <a:lnTo>
                        <a:pt x="1121" y="4165"/>
                      </a:lnTo>
                      <a:lnTo>
                        <a:pt x="1093" y="4149"/>
                      </a:lnTo>
                      <a:lnTo>
                        <a:pt x="1062" y="4127"/>
                      </a:lnTo>
                      <a:lnTo>
                        <a:pt x="1030" y="4099"/>
                      </a:lnTo>
                      <a:lnTo>
                        <a:pt x="1024" y="4099"/>
                      </a:lnTo>
                      <a:lnTo>
                        <a:pt x="1015" y="4102"/>
                      </a:lnTo>
                      <a:lnTo>
                        <a:pt x="1009" y="4102"/>
                      </a:lnTo>
                      <a:lnTo>
                        <a:pt x="999" y="4102"/>
                      </a:lnTo>
                      <a:lnTo>
                        <a:pt x="990" y="4096"/>
                      </a:lnTo>
                      <a:lnTo>
                        <a:pt x="984" y="4087"/>
                      </a:lnTo>
                      <a:lnTo>
                        <a:pt x="962" y="4059"/>
                      </a:lnTo>
                      <a:lnTo>
                        <a:pt x="955" y="4012"/>
                      </a:lnTo>
                      <a:lnTo>
                        <a:pt x="943" y="3965"/>
                      </a:lnTo>
                      <a:lnTo>
                        <a:pt x="937" y="3940"/>
                      </a:lnTo>
                      <a:lnTo>
                        <a:pt x="927" y="3915"/>
                      </a:lnTo>
                      <a:lnTo>
                        <a:pt x="940" y="3874"/>
                      </a:lnTo>
                      <a:lnTo>
                        <a:pt x="943" y="3868"/>
                      </a:lnTo>
                      <a:lnTo>
                        <a:pt x="949" y="3859"/>
                      </a:lnTo>
                      <a:lnTo>
                        <a:pt x="946" y="3852"/>
                      </a:lnTo>
                      <a:lnTo>
                        <a:pt x="943" y="3849"/>
                      </a:lnTo>
                      <a:lnTo>
                        <a:pt x="930" y="3846"/>
                      </a:lnTo>
                      <a:lnTo>
                        <a:pt x="912" y="3846"/>
                      </a:lnTo>
                      <a:lnTo>
                        <a:pt x="868" y="3849"/>
                      </a:lnTo>
                      <a:lnTo>
                        <a:pt x="859" y="3862"/>
                      </a:lnTo>
                      <a:lnTo>
                        <a:pt x="837" y="3852"/>
                      </a:lnTo>
                      <a:lnTo>
                        <a:pt x="818" y="3846"/>
                      </a:lnTo>
                      <a:lnTo>
                        <a:pt x="793" y="3846"/>
                      </a:lnTo>
                      <a:lnTo>
                        <a:pt x="787" y="3834"/>
                      </a:lnTo>
                      <a:lnTo>
                        <a:pt x="768" y="3831"/>
                      </a:lnTo>
                      <a:lnTo>
                        <a:pt x="743" y="3831"/>
                      </a:lnTo>
                      <a:lnTo>
                        <a:pt x="731" y="3821"/>
                      </a:lnTo>
                      <a:lnTo>
                        <a:pt x="728" y="3812"/>
                      </a:lnTo>
                      <a:lnTo>
                        <a:pt x="681" y="3812"/>
                      </a:lnTo>
                      <a:lnTo>
                        <a:pt x="621" y="3756"/>
                      </a:lnTo>
                      <a:lnTo>
                        <a:pt x="612" y="3734"/>
                      </a:lnTo>
                      <a:lnTo>
                        <a:pt x="609" y="3731"/>
                      </a:lnTo>
                      <a:lnTo>
                        <a:pt x="600" y="3731"/>
                      </a:lnTo>
                      <a:lnTo>
                        <a:pt x="587" y="3734"/>
                      </a:lnTo>
                      <a:lnTo>
                        <a:pt x="581" y="3737"/>
                      </a:lnTo>
                      <a:lnTo>
                        <a:pt x="575" y="3746"/>
                      </a:lnTo>
                      <a:lnTo>
                        <a:pt x="522" y="3737"/>
                      </a:lnTo>
                      <a:lnTo>
                        <a:pt x="522" y="3693"/>
                      </a:lnTo>
                      <a:lnTo>
                        <a:pt x="494" y="3687"/>
                      </a:lnTo>
                      <a:lnTo>
                        <a:pt x="484" y="3668"/>
                      </a:lnTo>
                      <a:lnTo>
                        <a:pt x="484" y="3659"/>
                      </a:lnTo>
                      <a:lnTo>
                        <a:pt x="497" y="3650"/>
                      </a:lnTo>
                      <a:lnTo>
                        <a:pt x="490" y="3625"/>
                      </a:lnTo>
                      <a:lnTo>
                        <a:pt x="503" y="3612"/>
                      </a:lnTo>
                      <a:lnTo>
                        <a:pt x="506" y="3603"/>
                      </a:lnTo>
                      <a:lnTo>
                        <a:pt x="497" y="3593"/>
                      </a:lnTo>
                      <a:lnTo>
                        <a:pt x="509" y="3572"/>
                      </a:lnTo>
                      <a:lnTo>
                        <a:pt x="509" y="3559"/>
                      </a:lnTo>
                      <a:lnTo>
                        <a:pt x="497" y="3543"/>
                      </a:lnTo>
                      <a:lnTo>
                        <a:pt x="487" y="3540"/>
                      </a:lnTo>
                      <a:lnTo>
                        <a:pt x="494" y="3515"/>
                      </a:lnTo>
                      <a:lnTo>
                        <a:pt x="484" y="3503"/>
                      </a:lnTo>
                      <a:lnTo>
                        <a:pt x="453" y="3484"/>
                      </a:lnTo>
                      <a:lnTo>
                        <a:pt x="437" y="3465"/>
                      </a:lnTo>
                      <a:lnTo>
                        <a:pt x="422" y="3462"/>
                      </a:lnTo>
                      <a:lnTo>
                        <a:pt x="409" y="3462"/>
                      </a:lnTo>
                      <a:lnTo>
                        <a:pt x="397" y="3478"/>
                      </a:lnTo>
                      <a:lnTo>
                        <a:pt x="384" y="3481"/>
                      </a:lnTo>
                      <a:lnTo>
                        <a:pt x="375" y="3415"/>
                      </a:lnTo>
                      <a:lnTo>
                        <a:pt x="350" y="3412"/>
                      </a:lnTo>
                      <a:lnTo>
                        <a:pt x="334" y="3406"/>
                      </a:lnTo>
                      <a:lnTo>
                        <a:pt x="303" y="3387"/>
                      </a:lnTo>
                      <a:lnTo>
                        <a:pt x="278" y="3406"/>
                      </a:lnTo>
                      <a:lnTo>
                        <a:pt x="263" y="3409"/>
                      </a:lnTo>
                      <a:lnTo>
                        <a:pt x="256" y="3397"/>
                      </a:lnTo>
                      <a:lnTo>
                        <a:pt x="256" y="3381"/>
                      </a:lnTo>
                      <a:lnTo>
                        <a:pt x="238" y="3381"/>
                      </a:lnTo>
                      <a:lnTo>
                        <a:pt x="234" y="3372"/>
                      </a:lnTo>
                      <a:lnTo>
                        <a:pt x="206" y="3378"/>
                      </a:lnTo>
                      <a:lnTo>
                        <a:pt x="197" y="3375"/>
                      </a:lnTo>
                      <a:lnTo>
                        <a:pt x="188" y="3356"/>
                      </a:lnTo>
                      <a:lnTo>
                        <a:pt x="184" y="3344"/>
                      </a:lnTo>
                      <a:lnTo>
                        <a:pt x="188" y="3331"/>
                      </a:lnTo>
                      <a:lnTo>
                        <a:pt x="197" y="3325"/>
                      </a:lnTo>
                      <a:lnTo>
                        <a:pt x="206" y="3322"/>
                      </a:lnTo>
                      <a:lnTo>
                        <a:pt x="222" y="3316"/>
                      </a:lnTo>
                      <a:lnTo>
                        <a:pt x="231" y="3312"/>
                      </a:lnTo>
                      <a:lnTo>
                        <a:pt x="247" y="3322"/>
                      </a:lnTo>
                      <a:lnTo>
                        <a:pt x="263" y="3325"/>
                      </a:lnTo>
                      <a:lnTo>
                        <a:pt x="272" y="3316"/>
                      </a:lnTo>
                      <a:lnTo>
                        <a:pt x="303" y="3312"/>
                      </a:lnTo>
                      <a:lnTo>
                        <a:pt x="319" y="3284"/>
                      </a:lnTo>
                      <a:lnTo>
                        <a:pt x="328" y="3259"/>
                      </a:lnTo>
                      <a:lnTo>
                        <a:pt x="322" y="3241"/>
                      </a:lnTo>
                      <a:lnTo>
                        <a:pt x="300" y="3228"/>
                      </a:lnTo>
                      <a:lnTo>
                        <a:pt x="291" y="3209"/>
                      </a:lnTo>
                      <a:lnTo>
                        <a:pt x="291" y="3194"/>
                      </a:lnTo>
                      <a:lnTo>
                        <a:pt x="291" y="3181"/>
                      </a:lnTo>
                      <a:lnTo>
                        <a:pt x="294" y="3169"/>
                      </a:lnTo>
                      <a:lnTo>
                        <a:pt x="306" y="3153"/>
                      </a:lnTo>
                      <a:lnTo>
                        <a:pt x="297" y="3138"/>
                      </a:lnTo>
                      <a:lnTo>
                        <a:pt x="287" y="3122"/>
                      </a:lnTo>
                      <a:lnTo>
                        <a:pt x="291" y="3103"/>
                      </a:lnTo>
                      <a:lnTo>
                        <a:pt x="291" y="3091"/>
                      </a:lnTo>
                      <a:lnTo>
                        <a:pt x="269" y="3072"/>
                      </a:lnTo>
                      <a:lnTo>
                        <a:pt x="266" y="3050"/>
                      </a:lnTo>
                      <a:lnTo>
                        <a:pt x="272" y="3010"/>
                      </a:lnTo>
                      <a:lnTo>
                        <a:pt x="275" y="2994"/>
                      </a:lnTo>
                      <a:lnTo>
                        <a:pt x="278" y="2966"/>
                      </a:lnTo>
                      <a:lnTo>
                        <a:pt x="263" y="2950"/>
                      </a:lnTo>
                      <a:lnTo>
                        <a:pt x="250" y="2944"/>
                      </a:lnTo>
                      <a:lnTo>
                        <a:pt x="234" y="2935"/>
                      </a:lnTo>
                      <a:lnTo>
                        <a:pt x="213" y="2925"/>
                      </a:lnTo>
                      <a:lnTo>
                        <a:pt x="194" y="2922"/>
                      </a:lnTo>
                      <a:lnTo>
                        <a:pt x="175" y="2919"/>
                      </a:lnTo>
                      <a:lnTo>
                        <a:pt x="141" y="2916"/>
                      </a:lnTo>
                      <a:lnTo>
                        <a:pt x="131" y="2916"/>
                      </a:lnTo>
                      <a:lnTo>
                        <a:pt x="122" y="2922"/>
                      </a:lnTo>
                      <a:lnTo>
                        <a:pt x="113" y="2925"/>
                      </a:lnTo>
                      <a:lnTo>
                        <a:pt x="91" y="2941"/>
                      </a:lnTo>
                      <a:lnTo>
                        <a:pt x="69" y="2935"/>
                      </a:lnTo>
                      <a:lnTo>
                        <a:pt x="60" y="2922"/>
                      </a:lnTo>
                      <a:lnTo>
                        <a:pt x="60" y="2904"/>
                      </a:lnTo>
                      <a:lnTo>
                        <a:pt x="50" y="2894"/>
                      </a:lnTo>
                      <a:lnTo>
                        <a:pt x="28" y="2891"/>
                      </a:lnTo>
                      <a:lnTo>
                        <a:pt x="10" y="2879"/>
                      </a:lnTo>
                      <a:lnTo>
                        <a:pt x="10" y="2863"/>
                      </a:lnTo>
                      <a:lnTo>
                        <a:pt x="25" y="2860"/>
                      </a:lnTo>
                      <a:lnTo>
                        <a:pt x="38" y="2850"/>
                      </a:lnTo>
                      <a:lnTo>
                        <a:pt x="41" y="2838"/>
                      </a:lnTo>
                      <a:lnTo>
                        <a:pt x="47" y="2835"/>
                      </a:lnTo>
                      <a:lnTo>
                        <a:pt x="63" y="2832"/>
                      </a:lnTo>
                      <a:lnTo>
                        <a:pt x="72" y="2832"/>
                      </a:lnTo>
                      <a:lnTo>
                        <a:pt x="75" y="2816"/>
                      </a:lnTo>
                      <a:lnTo>
                        <a:pt x="75" y="2807"/>
                      </a:lnTo>
                      <a:lnTo>
                        <a:pt x="63" y="2800"/>
                      </a:lnTo>
                      <a:lnTo>
                        <a:pt x="53" y="2800"/>
                      </a:lnTo>
                      <a:lnTo>
                        <a:pt x="50" y="2791"/>
                      </a:lnTo>
                      <a:lnTo>
                        <a:pt x="44" y="2779"/>
                      </a:lnTo>
                      <a:lnTo>
                        <a:pt x="41" y="2763"/>
                      </a:lnTo>
                      <a:lnTo>
                        <a:pt x="0" y="2732"/>
                      </a:lnTo>
                      <a:lnTo>
                        <a:pt x="0" y="2713"/>
                      </a:lnTo>
                      <a:lnTo>
                        <a:pt x="25" y="2697"/>
                      </a:lnTo>
                      <a:lnTo>
                        <a:pt x="50" y="2697"/>
                      </a:lnTo>
                      <a:lnTo>
                        <a:pt x="60" y="2694"/>
                      </a:lnTo>
                      <a:lnTo>
                        <a:pt x="78" y="2682"/>
                      </a:lnTo>
                      <a:lnTo>
                        <a:pt x="88" y="2669"/>
                      </a:lnTo>
                      <a:lnTo>
                        <a:pt x="91" y="2660"/>
                      </a:lnTo>
                      <a:lnTo>
                        <a:pt x="94" y="2644"/>
                      </a:lnTo>
                      <a:lnTo>
                        <a:pt x="88" y="2629"/>
                      </a:lnTo>
                      <a:lnTo>
                        <a:pt x="91" y="2616"/>
                      </a:lnTo>
                      <a:lnTo>
                        <a:pt x="97" y="2594"/>
                      </a:lnTo>
                      <a:lnTo>
                        <a:pt x="103" y="2579"/>
                      </a:lnTo>
                      <a:lnTo>
                        <a:pt x="110" y="2569"/>
                      </a:lnTo>
                      <a:lnTo>
                        <a:pt x="116" y="2560"/>
                      </a:lnTo>
                      <a:lnTo>
                        <a:pt x="125" y="2557"/>
                      </a:lnTo>
                      <a:lnTo>
                        <a:pt x="131" y="2510"/>
                      </a:lnTo>
                      <a:lnTo>
                        <a:pt x="172" y="2501"/>
                      </a:lnTo>
                      <a:lnTo>
                        <a:pt x="216" y="2510"/>
                      </a:lnTo>
                      <a:lnTo>
                        <a:pt x="234" y="2498"/>
                      </a:lnTo>
                      <a:lnTo>
                        <a:pt x="287" y="2451"/>
                      </a:lnTo>
                      <a:lnTo>
                        <a:pt x="306" y="2451"/>
                      </a:lnTo>
                      <a:lnTo>
                        <a:pt x="312" y="2454"/>
                      </a:lnTo>
                      <a:lnTo>
                        <a:pt x="325" y="2454"/>
                      </a:lnTo>
                      <a:lnTo>
                        <a:pt x="331" y="2454"/>
                      </a:lnTo>
                      <a:lnTo>
                        <a:pt x="331" y="2448"/>
                      </a:lnTo>
                      <a:lnTo>
                        <a:pt x="325" y="2435"/>
                      </a:lnTo>
                      <a:lnTo>
                        <a:pt x="316" y="2417"/>
                      </a:lnTo>
                      <a:lnTo>
                        <a:pt x="350" y="2420"/>
                      </a:lnTo>
                      <a:lnTo>
                        <a:pt x="394" y="2423"/>
                      </a:lnTo>
                      <a:lnTo>
                        <a:pt x="431" y="2420"/>
                      </a:lnTo>
                      <a:lnTo>
                        <a:pt x="475" y="2376"/>
                      </a:lnTo>
                      <a:lnTo>
                        <a:pt x="494" y="2404"/>
                      </a:lnTo>
                      <a:lnTo>
                        <a:pt x="506" y="2423"/>
                      </a:lnTo>
                      <a:lnTo>
                        <a:pt x="509" y="2435"/>
                      </a:lnTo>
                      <a:lnTo>
                        <a:pt x="500" y="2463"/>
                      </a:lnTo>
                      <a:lnTo>
                        <a:pt x="550" y="2479"/>
                      </a:lnTo>
                      <a:lnTo>
                        <a:pt x="556" y="2463"/>
                      </a:lnTo>
                      <a:lnTo>
                        <a:pt x="625" y="2448"/>
                      </a:lnTo>
                      <a:lnTo>
                        <a:pt x="628" y="2451"/>
                      </a:lnTo>
                      <a:lnTo>
                        <a:pt x="637" y="2460"/>
                      </a:lnTo>
                      <a:lnTo>
                        <a:pt x="643" y="2463"/>
                      </a:lnTo>
                      <a:lnTo>
                        <a:pt x="653" y="2460"/>
                      </a:lnTo>
                      <a:lnTo>
                        <a:pt x="662" y="2457"/>
                      </a:lnTo>
                      <a:lnTo>
                        <a:pt x="671" y="2448"/>
                      </a:lnTo>
                      <a:lnTo>
                        <a:pt x="681" y="2432"/>
                      </a:lnTo>
                      <a:lnTo>
                        <a:pt x="687" y="2420"/>
                      </a:lnTo>
                      <a:lnTo>
                        <a:pt x="693" y="2404"/>
                      </a:lnTo>
                      <a:lnTo>
                        <a:pt x="693" y="2388"/>
                      </a:lnTo>
                      <a:lnTo>
                        <a:pt x="693" y="2363"/>
                      </a:lnTo>
                      <a:lnTo>
                        <a:pt x="693" y="2354"/>
                      </a:lnTo>
                      <a:lnTo>
                        <a:pt x="700" y="2354"/>
                      </a:lnTo>
                      <a:lnTo>
                        <a:pt x="703" y="2354"/>
                      </a:lnTo>
                      <a:lnTo>
                        <a:pt x="709" y="2351"/>
                      </a:lnTo>
                      <a:lnTo>
                        <a:pt x="715" y="2348"/>
                      </a:lnTo>
                      <a:lnTo>
                        <a:pt x="721" y="2338"/>
                      </a:lnTo>
                      <a:lnTo>
                        <a:pt x="721" y="2326"/>
                      </a:lnTo>
                      <a:lnTo>
                        <a:pt x="718" y="2310"/>
                      </a:lnTo>
                      <a:lnTo>
                        <a:pt x="728" y="2301"/>
                      </a:lnTo>
                      <a:lnTo>
                        <a:pt x="740" y="2292"/>
                      </a:lnTo>
                      <a:lnTo>
                        <a:pt x="753" y="2285"/>
                      </a:lnTo>
                      <a:lnTo>
                        <a:pt x="768" y="2279"/>
                      </a:lnTo>
                      <a:lnTo>
                        <a:pt x="784" y="2276"/>
                      </a:lnTo>
                      <a:lnTo>
                        <a:pt x="799" y="2279"/>
                      </a:lnTo>
                      <a:lnTo>
                        <a:pt x="806" y="2285"/>
                      </a:lnTo>
                      <a:lnTo>
                        <a:pt x="815" y="2292"/>
                      </a:lnTo>
                      <a:lnTo>
                        <a:pt x="843" y="2292"/>
                      </a:lnTo>
                      <a:lnTo>
                        <a:pt x="868" y="2270"/>
                      </a:lnTo>
                      <a:lnTo>
                        <a:pt x="884" y="2292"/>
                      </a:lnTo>
                      <a:lnTo>
                        <a:pt x="937" y="2285"/>
                      </a:lnTo>
                      <a:lnTo>
                        <a:pt x="940" y="2257"/>
                      </a:lnTo>
                      <a:lnTo>
                        <a:pt x="971" y="2239"/>
                      </a:lnTo>
                      <a:lnTo>
                        <a:pt x="1012" y="2235"/>
                      </a:lnTo>
                      <a:lnTo>
                        <a:pt x="1021" y="2223"/>
                      </a:lnTo>
                      <a:lnTo>
                        <a:pt x="1024" y="2189"/>
                      </a:lnTo>
                      <a:lnTo>
                        <a:pt x="1040" y="2189"/>
                      </a:lnTo>
                      <a:lnTo>
                        <a:pt x="1077" y="2182"/>
                      </a:lnTo>
                      <a:lnTo>
                        <a:pt x="1099" y="2176"/>
                      </a:lnTo>
                      <a:lnTo>
                        <a:pt x="1115" y="2170"/>
                      </a:lnTo>
                      <a:lnTo>
                        <a:pt x="1127" y="2157"/>
                      </a:lnTo>
                      <a:lnTo>
                        <a:pt x="1130" y="2151"/>
                      </a:lnTo>
                      <a:lnTo>
                        <a:pt x="1133" y="2145"/>
                      </a:lnTo>
                      <a:lnTo>
                        <a:pt x="1165" y="2142"/>
                      </a:lnTo>
                      <a:lnTo>
                        <a:pt x="1289" y="2058"/>
                      </a:lnTo>
                      <a:lnTo>
                        <a:pt x="1302" y="2070"/>
                      </a:lnTo>
                      <a:lnTo>
                        <a:pt x="1364" y="2033"/>
                      </a:lnTo>
                      <a:lnTo>
                        <a:pt x="1371" y="2014"/>
                      </a:lnTo>
                      <a:lnTo>
                        <a:pt x="1386" y="2014"/>
                      </a:lnTo>
                      <a:lnTo>
                        <a:pt x="1389" y="1989"/>
                      </a:lnTo>
                      <a:lnTo>
                        <a:pt x="1424" y="2011"/>
                      </a:lnTo>
                      <a:lnTo>
                        <a:pt x="1433" y="1973"/>
                      </a:lnTo>
                      <a:lnTo>
                        <a:pt x="1442" y="1958"/>
                      </a:lnTo>
                      <a:lnTo>
                        <a:pt x="1446" y="1951"/>
                      </a:lnTo>
                      <a:lnTo>
                        <a:pt x="1446" y="1939"/>
                      </a:lnTo>
                      <a:lnTo>
                        <a:pt x="1442" y="1920"/>
                      </a:lnTo>
                      <a:lnTo>
                        <a:pt x="1436" y="1908"/>
                      </a:lnTo>
                      <a:lnTo>
                        <a:pt x="1430" y="1895"/>
                      </a:lnTo>
                      <a:lnTo>
                        <a:pt x="1433" y="1892"/>
                      </a:lnTo>
                      <a:lnTo>
                        <a:pt x="1442" y="1886"/>
                      </a:lnTo>
                      <a:lnTo>
                        <a:pt x="1446" y="1880"/>
                      </a:lnTo>
                      <a:lnTo>
                        <a:pt x="1446" y="1873"/>
                      </a:lnTo>
                      <a:lnTo>
                        <a:pt x="1442" y="1867"/>
                      </a:lnTo>
                      <a:lnTo>
                        <a:pt x="1436" y="1861"/>
                      </a:lnTo>
                      <a:lnTo>
                        <a:pt x="1433" y="1848"/>
                      </a:lnTo>
                      <a:lnTo>
                        <a:pt x="1433" y="1836"/>
                      </a:lnTo>
                      <a:lnTo>
                        <a:pt x="1436" y="1823"/>
                      </a:lnTo>
                      <a:lnTo>
                        <a:pt x="1442" y="1808"/>
                      </a:lnTo>
                      <a:lnTo>
                        <a:pt x="1452" y="1795"/>
                      </a:lnTo>
                      <a:lnTo>
                        <a:pt x="1467" y="1789"/>
                      </a:lnTo>
                      <a:lnTo>
                        <a:pt x="1480" y="1786"/>
                      </a:lnTo>
                      <a:lnTo>
                        <a:pt x="1492" y="1786"/>
                      </a:lnTo>
                      <a:lnTo>
                        <a:pt x="1495" y="1783"/>
                      </a:lnTo>
                      <a:lnTo>
                        <a:pt x="1499" y="1773"/>
                      </a:lnTo>
                      <a:lnTo>
                        <a:pt x="1499" y="1767"/>
                      </a:lnTo>
                      <a:lnTo>
                        <a:pt x="1495" y="1761"/>
                      </a:lnTo>
                      <a:lnTo>
                        <a:pt x="1489" y="1755"/>
                      </a:lnTo>
                      <a:lnTo>
                        <a:pt x="1480" y="1748"/>
                      </a:lnTo>
                      <a:lnTo>
                        <a:pt x="1486" y="1742"/>
                      </a:lnTo>
                      <a:lnTo>
                        <a:pt x="1502" y="1730"/>
                      </a:lnTo>
                      <a:lnTo>
                        <a:pt x="1524" y="1714"/>
                      </a:lnTo>
                      <a:lnTo>
                        <a:pt x="1536" y="1711"/>
                      </a:lnTo>
                      <a:lnTo>
                        <a:pt x="1545" y="1708"/>
                      </a:lnTo>
                      <a:lnTo>
                        <a:pt x="1555" y="1708"/>
                      </a:lnTo>
                      <a:lnTo>
                        <a:pt x="1558" y="1708"/>
                      </a:lnTo>
                      <a:lnTo>
                        <a:pt x="1564" y="1705"/>
                      </a:lnTo>
                      <a:lnTo>
                        <a:pt x="1567" y="1699"/>
                      </a:lnTo>
                      <a:lnTo>
                        <a:pt x="1567" y="1689"/>
                      </a:lnTo>
                      <a:lnTo>
                        <a:pt x="1561" y="1680"/>
                      </a:lnTo>
                      <a:lnTo>
                        <a:pt x="1545" y="1664"/>
                      </a:lnTo>
                      <a:lnTo>
                        <a:pt x="1549" y="1599"/>
                      </a:lnTo>
                      <a:lnTo>
                        <a:pt x="1514" y="1549"/>
                      </a:lnTo>
                      <a:lnTo>
                        <a:pt x="1508" y="1483"/>
                      </a:lnTo>
                      <a:lnTo>
                        <a:pt x="1483" y="1446"/>
                      </a:lnTo>
                      <a:lnTo>
                        <a:pt x="1486" y="1361"/>
                      </a:lnTo>
                      <a:lnTo>
                        <a:pt x="1477" y="1349"/>
                      </a:lnTo>
                      <a:lnTo>
                        <a:pt x="1477" y="1265"/>
                      </a:lnTo>
                      <a:lnTo>
                        <a:pt x="1461" y="1261"/>
                      </a:lnTo>
                      <a:lnTo>
                        <a:pt x="1452" y="1255"/>
                      </a:lnTo>
                      <a:lnTo>
                        <a:pt x="1442" y="1237"/>
                      </a:lnTo>
                      <a:lnTo>
                        <a:pt x="1433" y="1230"/>
                      </a:lnTo>
                      <a:lnTo>
                        <a:pt x="1430" y="1227"/>
                      </a:lnTo>
                      <a:lnTo>
                        <a:pt x="1424" y="1230"/>
                      </a:lnTo>
                      <a:lnTo>
                        <a:pt x="1417" y="1237"/>
                      </a:lnTo>
                      <a:lnTo>
                        <a:pt x="1414" y="1243"/>
                      </a:lnTo>
                      <a:lnTo>
                        <a:pt x="1402" y="1240"/>
                      </a:lnTo>
                      <a:lnTo>
                        <a:pt x="1399" y="1237"/>
                      </a:lnTo>
                      <a:lnTo>
                        <a:pt x="1399" y="1227"/>
                      </a:lnTo>
                      <a:lnTo>
                        <a:pt x="1399" y="1205"/>
                      </a:lnTo>
                      <a:lnTo>
                        <a:pt x="1417" y="1177"/>
                      </a:lnTo>
                      <a:lnTo>
                        <a:pt x="1430" y="1174"/>
                      </a:lnTo>
                      <a:lnTo>
                        <a:pt x="1452" y="1174"/>
                      </a:lnTo>
                      <a:lnTo>
                        <a:pt x="1464" y="1177"/>
                      </a:lnTo>
                      <a:lnTo>
                        <a:pt x="1477" y="1171"/>
                      </a:lnTo>
                      <a:lnTo>
                        <a:pt x="1489" y="1174"/>
                      </a:lnTo>
                      <a:lnTo>
                        <a:pt x="1495" y="1168"/>
                      </a:lnTo>
                      <a:lnTo>
                        <a:pt x="1508" y="1155"/>
                      </a:lnTo>
                      <a:lnTo>
                        <a:pt x="1549" y="1155"/>
                      </a:lnTo>
                      <a:lnTo>
                        <a:pt x="1564" y="1146"/>
                      </a:lnTo>
                      <a:lnTo>
                        <a:pt x="1602" y="1149"/>
                      </a:lnTo>
                      <a:lnTo>
                        <a:pt x="1658" y="1124"/>
                      </a:lnTo>
                      <a:lnTo>
                        <a:pt x="1692" y="1124"/>
                      </a:lnTo>
                      <a:lnTo>
                        <a:pt x="1701" y="1115"/>
                      </a:lnTo>
                      <a:lnTo>
                        <a:pt x="1711" y="1105"/>
                      </a:lnTo>
                      <a:lnTo>
                        <a:pt x="1726" y="1099"/>
                      </a:lnTo>
                      <a:lnTo>
                        <a:pt x="1742" y="1093"/>
                      </a:lnTo>
                      <a:lnTo>
                        <a:pt x="1764" y="1096"/>
                      </a:lnTo>
                      <a:lnTo>
                        <a:pt x="1773" y="1099"/>
                      </a:lnTo>
                      <a:lnTo>
                        <a:pt x="1786" y="1105"/>
                      </a:lnTo>
                      <a:lnTo>
                        <a:pt x="1798" y="1112"/>
                      </a:lnTo>
                      <a:lnTo>
                        <a:pt x="1811" y="1124"/>
                      </a:lnTo>
                      <a:lnTo>
                        <a:pt x="1820" y="1130"/>
                      </a:lnTo>
                      <a:lnTo>
                        <a:pt x="1895" y="1127"/>
                      </a:lnTo>
                      <a:lnTo>
                        <a:pt x="1901" y="1127"/>
                      </a:lnTo>
                      <a:lnTo>
                        <a:pt x="1907" y="1121"/>
                      </a:lnTo>
                      <a:lnTo>
                        <a:pt x="1914" y="1115"/>
                      </a:lnTo>
                      <a:lnTo>
                        <a:pt x="1914" y="1105"/>
                      </a:lnTo>
                      <a:lnTo>
                        <a:pt x="1907" y="1090"/>
                      </a:lnTo>
                      <a:lnTo>
                        <a:pt x="1889" y="1068"/>
                      </a:lnTo>
                      <a:lnTo>
                        <a:pt x="1861" y="1040"/>
                      </a:lnTo>
                      <a:lnTo>
                        <a:pt x="1861" y="1021"/>
                      </a:lnTo>
                      <a:lnTo>
                        <a:pt x="1864" y="984"/>
                      </a:lnTo>
                      <a:lnTo>
                        <a:pt x="1864" y="937"/>
                      </a:lnTo>
                      <a:lnTo>
                        <a:pt x="1886" y="921"/>
                      </a:lnTo>
                      <a:lnTo>
                        <a:pt x="1886" y="890"/>
                      </a:lnTo>
                      <a:lnTo>
                        <a:pt x="1923" y="803"/>
                      </a:lnTo>
                      <a:lnTo>
                        <a:pt x="1942" y="712"/>
                      </a:lnTo>
                      <a:lnTo>
                        <a:pt x="1961" y="681"/>
                      </a:lnTo>
                      <a:lnTo>
                        <a:pt x="1979" y="647"/>
                      </a:lnTo>
                      <a:lnTo>
                        <a:pt x="1992" y="587"/>
                      </a:lnTo>
                      <a:lnTo>
                        <a:pt x="1995" y="581"/>
                      </a:lnTo>
                      <a:lnTo>
                        <a:pt x="2001" y="572"/>
                      </a:lnTo>
                      <a:lnTo>
                        <a:pt x="2004" y="572"/>
                      </a:lnTo>
                      <a:lnTo>
                        <a:pt x="2010" y="572"/>
                      </a:lnTo>
                      <a:lnTo>
                        <a:pt x="2017" y="578"/>
                      </a:lnTo>
                      <a:lnTo>
                        <a:pt x="2026" y="590"/>
                      </a:lnTo>
                      <a:lnTo>
                        <a:pt x="2035" y="597"/>
                      </a:lnTo>
                      <a:lnTo>
                        <a:pt x="2039" y="593"/>
                      </a:lnTo>
                      <a:lnTo>
                        <a:pt x="2045" y="593"/>
                      </a:lnTo>
                      <a:lnTo>
                        <a:pt x="2051" y="593"/>
                      </a:lnTo>
                      <a:lnTo>
                        <a:pt x="2060" y="593"/>
                      </a:lnTo>
                      <a:lnTo>
                        <a:pt x="2073" y="603"/>
                      </a:lnTo>
                      <a:lnTo>
                        <a:pt x="2085" y="615"/>
                      </a:lnTo>
                      <a:lnTo>
                        <a:pt x="2101" y="634"/>
                      </a:lnTo>
                      <a:lnTo>
                        <a:pt x="2148" y="634"/>
                      </a:lnTo>
                      <a:lnTo>
                        <a:pt x="2163" y="650"/>
                      </a:lnTo>
                      <a:lnTo>
                        <a:pt x="2182" y="640"/>
                      </a:lnTo>
                      <a:lnTo>
                        <a:pt x="2204" y="640"/>
                      </a:lnTo>
                      <a:lnTo>
                        <a:pt x="2238" y="631"/>
                      </a:lnTo>
                      <a:lnTo>
                        <a:pt x="2313" y="634"/>
                      </a:lnTo>
                      <a:lnTo>
                        <a:pt x="2344" y="662"/>
                      </a:lnTo>
                      <a:lnTo>
                        <a:pt x="2351" y="656"/>
                      </a:lnTo>
                      <a:lnTo>
                        <a:pt x="2369" y="637"/>
                      </a:lnTo>
                      <a:lnTo>
                        <a:pt x="2385" y="628"/>
                      </a:lnTo>
                      <a:lnTo>
                        <a:pt x="2404" y="618"/>
                      </a:lnTo>
                      <a:lnTo>
                        <a:pt x="2422" y="612"/>
                      </a:lnTo>
                      <a:lnTo>
                        <a:pt x="2447" y="609"/>
                      </a:lnTo>
                      <a:lnTo>
                        <a:pt x="2463" y="606"/>
                      </a:lnTo>
                      <a:lnTo>
                        <a:pt x="2469" y="600"/>
                      </a:lnTo>
                      <a:lnTo>
                        <a:pt x="2479" y="593"/>
                      </a:lnTo>
                      <a:lnTo>
                        <a:pt x="2488" y="584"/>
                      </a:lnTo>
                      <a:lnTo>
                        <a:pt x="2494" y="565"/>
                      </a:lnTo>
                      <a:lnTo>
                        <a:pt x="2497" y="540"/>
                      </a:lnTo>
                      <a:lnTo>
                        <a:pt x="2497" y="509"/>
                      </a:lnTo>
                      <a:lnTo>
                        <a:pt x="2488" y="469"/>
                      </a:lnTo>
                      <a:lnTo>
                        <a:pt x="2479" y="434"/>
                      </a:lnTo>
                      <a:lnTo>
                        <a:pt x="2476" y="400"/>
                      </a:lnTo>
                      <a:lnTo>
                        <a:pt x="2469" y="356"/>
                      </a:lnTo>
                      <a:lnTo>
                        <a:pt x="2469" y="316"/>
                      </a:lnTo>
                      <a:lnTo>
                        <a:pt x="2472" y="294"/>
                      </a:lnTo>
                      <a:lnTo>
                        <a:pt x="2479" y="275"/>
                      </a:lnTo>
                      <a:lnTo>
                        <a:pt x="2485" y="259"/>
                      </a:lnTo>
                      <a:lnTo>
                        <a:pt x="2497" y="244"/>
                      </a:lnTo>
                      <a:lnTo>
                        <a:pt x="2510" y="231"/>
                      </a:lnTo>
                      <a:lnTo>
                        <a:pt x="2525" y="225"/>
                      </a:lnTo>
                      <a:lnTo>
                        <a:pt x="2582" y="225"/>
                      </a:lnTo>
                      <a:lnTo>
                        <a:pt x="2647" y="197"/>
                      </a:lnTo>
                      <a:lnTo>
                        <a:pt x="2657" y="191"/>
                      </a:lnTo>
                      <a:lnTo>
                        <a:pt x="2657" y="166"/>
                      </a:lnTo>
                      <a:lnTo>
                        <a:pt x="2675" y="150"/>
                      </a:lnTo>
                      <a:lnTo>
                        <a:pt x="2678" y="125"/>
                      </a:lnTo>
                      <a:lnTo>
                        <a:pt x="2691" y="103"/>
                      </a:lnTo>
                      <a:lnTo>
                        <a:pt x="2678" y="85"/>
                      </a:lnTo>
                      <a:lnTo>
                        <a:pt x="2669" y="75"/>
                      </a:lnTo>
                      <a:lnTo>
                        <a:pt x="2675" y="53"/>
                      </a:lnTo>
                      <a:lnTo>
                        <a:pt x="2682" y="44"/>
                      </a:lnTo>
                      <a:lnTo>
                        <a:pt x="2688" y="38"/>
                      </a:lnTo>
                      <a:lnTo>
                        <a:pt x="2697" y="28"/>
                      </a:lnTo>
                      <a:lnTo>
                        <a:pt x="2713" y="19"/>
                      </a:lnTo>
                      <a:lnTo>
                        <a:pt x="2728" y="16"/>
                      </a:lnTo>
                      <a:lnTo>
                        <a:pt x="2750" y="16"/>
                      </a:lnTo>
                      <a:lnTo>
                        <a:pt x="2775" y="22"/>
                      </a:lnTo>
                      <a:lnTo>
                        <a:pt x="2781" y="25"/>
                      </a:lnTo>
                      <a:lnTo>
                        <a:pt x="2794" y="28"/>
                      </a:lnTo>
                      <a:lnTo>
                        <a:pt x="2803" y="28"/>
                      </a:lnTo>
                      <a:lnTo>
                        <a:pt x="2813" y="28"/>
                      </a:lnTo>
                      <a:lnTo>
                        <a:pt x="2822" y="22"/>
                      </a:lnTo>
                      <a:lnTo>
                        <a:pt x="2828" y="13"/>
                      </a:lnTo>
                      <a:lnTo>
                        <a:pt x="2838" y="3"/>
                      </a:lnTo>
                      <a:lnTo>
                        <a:pt x="2850" y="0"/>
                      </a:lnTo>
                      <a:lnTo>
                        <a:pt x="2859" y="0"/>
                      </a:lnTo>
                      <a:lnTo>
                        <a:pt x="2869" y="0"/>
                      </a:lnTo>
                      <a:lnTo>
                        <a:pt x="2875" y="7"/>
                      </a:lnTo>
                      <a:lnTo>
                        <a:pt x="2884" y="16"/>
                      </a:lnTo>
                      <a:lnTo>
                        <a:pt x="2888" y="28"/>
                      </a:lnTo>
                      <a:lnTo>
                        <a:pt x="2888" y="44"/>
                      </a:lnTo>
                      <a:lnTo>
                        <a:pt x="2881" y="50"/>
                      </a:lnTo>
                      <a:lnTo>
                        <a:pt x="2869" y="69"/>
                      </a:lnTo>
                      <a:lnTo>
                        <a:pt x="2866" y="78"/>
                      </a:lnTo>
                      <a:lnTo>
                        <a:pt x="2866" y="88"/>
                      </a:lnTo>
                      <a:lnTo>
                        <a:pt x="2872" y="94"/>
                      </a:lnTo>
                      <a:lnTo>
                        <a:pt x="2884" y="100"/>
                      </a:lnTo>
                      <a:lnTo>
                        <a:pt x="2900" y="103"/>
                      </a:lnTo>
                      <a:lnTo>
                        <a:pt x="2909" y="110"/>
                      </a:lnTo>
                      <a:lnTo>
                        <a:pt x="2919" y="119"/>
                      </a:lnTo>
                      <a:lnTo>
                        <a:pt x="2922" y="125"/>
                      </a:lnTo>
                      <a:lnTo>
                        <a:pt x="2922" y="135"/>
                      </a:lnTo>
                      <a:lnTo>
                        <a:pt x="2922" y="144"/>
                      </a:lnTo>
                      <a:lnTo>
                        <a:pt x="2919" y="160"/>
                      </a:lnTo>
                      <a:lnTo>
                        <a:pt x="2922" y="169"/>
                      </a:lnTo>
                      <a:lnTo>
                        <a:pt x="2956" y="175"/>
                      </a:lnTo>
                      <a:lnTo>
                        <a:pt x="3003" y="203"/>
                      </a:lnTo>
                      <a:lnTo>
                        <a:pt x="3028" y="203"/>
                      </a:lnTo>
                      <a:lnTo>
                        <a:pt x="3037" y="250"/>
                      </a:lnTo>
                      <a:lnTo>
                        <a:pt x="3153" y="306"/>
                      </a:lnTo>
                      <a:lnTo>
                        <a:pt x="3228" y="294"/>
                      </a:lnTo>
                      <a:lnTo>
                        <a:pt x="3278" y="347"/>
                      </a:lnTo>
                      <a:lnTo>
                        <a:pt x="3290" y="347"/>
                      </a:lnTo>
                      <a:lnTo>
                        <a:pt x="3296" y="341"/>
                      </a:lnTo>
                      <a:lnTo>
                        <a:pt x="3303" y="334"/>
                      </a:lnTo>
                      <a:lnTo>
                        <a:pt x="3309" y="331"/>
                      </a:lnTo>
                      <a:lnTo>
                        <a:pt x="3315" y="328"/>
                      </a:lnTo>
                      <a:lnTo>
                        <a:pt x="3325" y="334"/>
                      </a:lnTo>
                      <a:lnTo>
                        <a:pt x="3331" y="344"/>
                      </a:lnTo>
                      <a:lnTo>
                        <a:pt x="3334" y="366"/>
                      </a:lnTo>
                      <a:lnTo>
                        <a:pt x="3337" y="369"/>
                      </a:lnTo>
                      <a:lnTo>
                        <a:pt x="3353" y="372"/>
                      </a:lnTo>
                      <a:lnTo>
                        <a:pt x="3381" y="375"/>
                      </a:lnTo>
                      <a:lnTo>
                        <a:pt x="3387" y="378"/>
                      </a:lnTo>
                      <a:lnTo>
                        <a:pt x="3393" y="387"/>
                      </a:lnTo>
                      <a:lnTo>
                        <a:pt x="3393" y="403"/>
                      </a:lnTo>
                      <a:lnTo>
                        <a:pt x="3399" y="406"/>
                      </a:lnTo>
                      <a:lnTo>
                        <a:pt x="3412" y="422"/>
                      </a:lnTo>
                      <a:lnTo>
                        <a:pt x="3418" y="431"/>
                      </a:lnTo>
                      <a:lnTo>
                        <a:pt x="3424" y="447"/>
                      </a:lnTo>
                      <a:lnTo>
                        <a:pt x="3428" y="462"/>
                      </a:lnTo>
                      <a:lnTo>
                        <a:pt x="3428" y="478"/>
                      </a:lnTo>
                      <a:lnTo>
                        <a:pt x="3428" y="484"/>
                      </a:lnTo>
                      <a:lnTo>
                        <a:pt x="3434" y="500"/>
                      </a:lnTo>
                      <a:lnTo>
                        <a:pt x="3440" y="512"/>
                      </a:lnTo>
                      <a:lnTo>
                        <a:pt x="3453" y="528"/>
                      </a:lnTo>
                      <a:lnTo>
                        <a:pt x="3471" y="547"/>
                      </a:lnTo>
                      <a:lnTo>
                        <a:pt x="3493" y="565"/>
                      </a:lnTo>
                      <a:lnTo>
                        <a:pt x="3540" y="634"/>
                      </a:lnTo>
                      <a:lnTo>
                        <a:pt x="3531" y="662"/>
                      </a:lnTo>
                      <a:lnTo>
                        <a:pt x="3546" y="675"/>
                      </a:lnTo>
                      <a:lnTo>
                        <a:pt x="3543" y="684"/>
                      </a:lnTo>
                      <a:lnTo>
                        <a:pt x="3534" y="709"/>
                      </a:lnTo>
                      <a:lnTo>
                        <a:pt x="3527" y="728"/>
                      </a:lnTo>
                      <a:lnTo>
                        <a:pt x="3527" y="743"/>
                      </a:lnTo>
                      <a:lnTo>
                        <a:pt x="3531" y="765"/>
                      </a:lnTo>
                      <a:lnTo>
                        <a:pt x="3540" y="784"/>
                      </a:lnTo>
                      <a:lnTo>
                        <a:pt x="3546" y="799"/>
                      </a:lnTo>
                      <a:lnTo>
                        <a:pt x="3549" y="815"/>
                      </a:lnTo>
                      <a:lnTo>
                        <a:pt x="3549" y="831"/>
                      </a:lnTo>
                      <a:lnTo>
                        <a:pt x="3543" y="843"/>
                      </a:lnTo>
                      <a:lnTo>
                        <a:pt x="3531" y="862"/>
                      </a:lnTo>
                      <a:lnTo>
                        <a:pt x="3515" y="878"/>
                      </a:lnTo>
                      <a:lnTo>
                        <a:pt x="3509" y="887"/>
                      </a:lnTo>
                      <a:lnTo>
                        <a:pt x="3499" y="906"/>
                      </a:lnTo>
                      <a:lnTo>
                        <a:pt x="3496" y="918"/>
                      </a:lnTo>
                      <a:lnTo>
                        <a:pt x="3493" y="934"/>
                      </a:lnTo>
                      <a:lnTo>
                        <a:pt x="3496" y="949"/>
                      </a:lnTo>
                      <a:lnTo>
                        <a:pt x="3509" y="968"/>
                      </a:lnTo>
                      <a:lnTo>
                        <a:pt x="3527" y="996"/>
                      </a:lnTo>
                      <a:lnTo>
                        <a:pt x="3540" y="1015"/>
                      </a:lnTo>
                      <a:lnTo>
                        <a:pt x="3546" y="1027"/>
                      </a:lnTo>
                      <a:lnTo>
                        <a:pt x="3543" y="1055"/>
                      </a:lnTo>
                      <a:lnTo>
                        <a:pt x="3546" y="1059"/>
                      </a:lnTo>
                      <a:lnTo>
                        <a:pt x="3549" y="1062"/>
                      </a:lnTo>
                      <a:lnTo>
                        <a:pt x="3552" y="1059"/>
                      </a:lnTo>
                      <a:lnTo>
                        <a:pt x="3581" y="1037"/>
                      </a:lnTo>
                      <a:lnTo>
                        <a:pt x="3590" y="1037"/>
                      </a:lnTo>
                      <a:lnTo>
                        <a:pt x="3612" y="1052"/>
                      </a:lnTo>
                      <a:lnTo>
                        <a:pt x="3640" y="1065"/>
                      </a:lnTo>
                      <a:lnTo>
                        <a:pt x="3652" y="1068"/>
                      </a:lnTo>
                      <a:lnTo>
                        <a:pt x="3662" y="1052"/>
                      </a:lnTo>
                      <a:lnTo>
                        <a:pt x="3677" y="1055"/>
                      </a:lnTo>
                      <a:lnTo>
                        <a:pt x="3690" y="1071"/>
                      </a:lnTo>
                      <a:lnTo>
                        <a:pt x="3696" y="1077"/>
                      </a:lnTo>
                      <a:lnTo>
                        <a:pt x="3721" y="1074"/>
                      </a:lnTo>
                      <a:lnTo>
                        <a:pt x="3743" y="1071"/>
                      </a:lnTo>
                      <a:lnTo>
                        <a:pt x="3758" y="1068"/>
                      </a:lnTo>
                      <a:lnTo>
                        <a:pt x="3777" y="1065"/>
                      </a:lnTo>
                      <a:lnTo>
                        <a:pt x="3796" y="1068"/>
                      </a:lnTo>
                      <a:lnTo>
                        <a:pt x="3811" y="1071"/>
                      </a:lnTo>
                      <a:lnTo>
                        <a:pt x="3821" y="1077"/>
                      </a:lnTo>
                      <a:lnTo>
                        <a:pt x="3824" y="1077"/>
                      </a:lnTo>
                      <a:lnTo>
                        <a:pt x="3836" y="1077"/>
                      </a:lnTo>
                      <a:lnTo>
                        <a:pt x="3868" y="1074"/>
                      </a:lnTo>
                      <a:lnTo>
                        <a:pt x="3905" y="1065"/>
                      </a:lnTo>
                      <a:lnTo>
                        <a:pt x="3921" y="1059"/>
                      </a:lnTo>
                      <a:lnTo>
                        <a:pt x="3933" y="1052"/>
                      </a:lnTo>
                      <a:lnTo>
                        <a:pt x="3955" y="1062"/>
                      </a:lnTo>
                      <a:lnTo>
                        <a:pt x="3961" y="1062"/>
                      </a:lnTo>
                      <a:lnTo>
                        <a:pt x="3980" y="1059"/>
                      </a:lnTo>
                      <a:lnTo>
                        <a:pt x="3993" y="1055"/>
                      </a:lnTo>
                      <a:lnTo>
                        <a:pt x="3999" y="1052"/>
                      </a:lnTo>
                      <a:lnTo>
                        <a:pt x="4005" y="1049"/>
                      </a:lnTo>
                      <a:lnTo>
                        <a:pt x="4024" y="1052"/>
                      </a:lnTo>
                      <a:lnTo>
                        <a:pt x="4046" y="1052"/>
                      </a:lnTo>
                      <a:lnTo>
                        <a:pt x="4055" y="1055"/>
                      </a:lnTo>
                      <a:lnTo>
                        <a:pt x="4067" y="1062"/>
                      </a:lnTo>
                      <a:lnTo>
                        <a:pt x="4086" y="1071"/>
                      </a:lnTo>
                      <a:lnTo>
                        <a:pt x="4108" y="1080"/>
                      </a:lnTo>
                      <a:lnTo>
                        <a:pt x="4133" y="1093"/>
                      </a:lnTo>
                      <a:lnTo>
                        <a:pt x="4152" y="1102"/>
                      </a:lnTo>
                      <a:lnTo>
                        <a:pt x="4170" y="1109"/>
                      </a:lnTo>
                      <a:lnTo>
                        <a:pt x="4183" y="1112"/>
                      </a:lnTo>
                      <a:lnTo>
                        <a:pt x="4205" y="1121"/>
                      </a:lnTo>
                      <a:lnTo>
                        <a:pt x="4223" y="1140"/>
                      </a:lnTo>
                      <a:lnTo>
                        <a:pt x="4239" y="1155"/>
                      </a:lnTo>
                      <a:lnTo>
                        <a:pt x="4245" y="1165"/>
                      </a:lnTo>
                      <a:lnTo>
                        <a:pt x="4248" y="1168"/>
                      </a:lnTo>
                      <a:lnTo>
                        <a:pt x="4258" y="1168"/>
                      </a:lnTo>
                      <a:lnTo>
                        <a:pt x="4270" y="1168"/>
                      </a:lnTo>
                      <a:lnTo>
                        <a:pt x="4305" y="1193"/>
                      </a:lnTo>
                      <a:lnTo>
                        <a:pt x="4348" y="1215"/>
                      </a:lnTo>
                      <a:lnTo>
                        <a:pt x="4358" y="1218"/>
                      </a:lnTo>
                      <a:lnTo>
                        <a:pt x="4380" y="1218"/>
                      </a:lnTo>
                      <a:lnTo>
                        <a:pt x="4411" y="1212"/>
                      </a:lnTo>
                      <a:lnTo>
                        <a:pt x="4426" y="1208"/>
                      </a:lnTo>
                      <a:lnTo>
                        <a:pt x="4442" y="1199"/>
                      </a:lnTo>
                      <a:lnTo>
                        <a:pt x="4458" y="1205"/>
                      </a:lnTo>
                      <a:lnTo>
                        <a:pt x="4451" y="1258"/>
                      </a:lnTo>
                      <a:lnTo>
                        <a:pt x="4451" y="1271"/>
                      </a:lnTo>
                      <a:lnTo>
                        <a:pt x="4454" y="1280"/>
                      </a:lnTo>
                      <a:lnTo>
                        <a:pt x="4458" y="1286"/>
                      </a:lnTo>
                      <a:lnTo>
                        <a:pt x="4467" y="1290"/>
                      </a:lnTo>
                      <a:lnTo>
                        <a:pt x="4479" y="1290"/>
                      </a:lnTo>
                      <a:lnTo>
                        <a:pt x="4486" y="1290"/>
                      </a:lnTo>
                      <a:lnTo>
                        <a:pt x="4492" y="1290"/>
                      </a:lnTo>
                      <a:lnTo>
                        <a:pt x="4498" y="1296"/>
                      </a:lnTo>
                      <a:lnTo>
                        <a:pt x="4508" y="1305"/>
                      </a:lnTo>
                      <a:lnTo>
                        <a:pt x="4523" y="1330"/>
                      </a:lnTo>
                      <a:lnTo>
                        <a:pt x="4542" y="1365"/>
                      </a:lnTo>
                      <a:lnTo>
                        <a:pt x="4564" y="1427"/>
                      </a:lnTo>
                      <a:lnTo>
                        <a:pt x="4595" y="1477"/>
                      </a:lnTo>
                      <a:lnTo>
                        <a:pt x="4623" y="1508"/>
                      </a:lnTo>
                      <a:lnTo>
                        <a:pt x="4660" y="1530"/>
                      </a:lnTo>
                      <a:lnTo>
                        <a:pt x="4689" y="1549"/>
                      </a:lnTo>
                      <a:lnTo>
                        <a:pt x="4714" y="1614"/>
                      </a:lnTo>
                      <a:lnTo>
                        <a:pt x="4707" y="1630"/>
                      </a:lnTo>
                      <a:lnTo>
                        <a:pt x="4698" y="1642"/>
                      </a:lnTo>
                      <a:lnTo>
                        <a:pt x="4689" y="1652"/>
                      </a:lnTo>
                      <a:lnTo>
                        <a:pt x="4679" y="1658"/>
                      </a:lnTo>
                      <a:lnTo>
                        <a:pt x="4670" y="1664"/>
                      </a:lnTo>
                      <a:lnTo>
                        <a:pt x="4660" y="1674"/>
                      </a:lnTo>
                      <a:lnTo>
                        <a:pt x="4651" y="1711"/>
                      </a:lnTo>
                      <a:lnTo>
                        <a:pt x="4679" y="1720"/>
                      </a:lnTo>
                      <a:lnTo>
                        <a:pt x="4673" y="1742"/>
                      </a:lnTo>
                      <a:lnTo>
                        <a:pt x="4714" y="1761"/>
                      </a:lnTo>
                      <a:lnTo>
                        <a:pt x="4707" y="1777"/>
                      </a:lnTo>
                      <a:lnTo>
                        <a:pt x="4689" y="1792"/>
                      </a:lnTo>
                      <a:lnTo>
                        <a:pt x="4698" y="1808"/>
                      </a:lnTo>
                      <a:lnTo>
                        <a:pt x="4707" y="1830"/>
                      </a:lnTo>
                      <a:lnTo>
                        <a:pt x="4667" y="1876"/>
                      </a:lnTo>
                      <a:lnTo>
                        <a:pt x="4626" y="1889"/>
                      </a:lnTo>
                      <a:lnTo>
                        <a:pt x="4573" y="1905"/>
                      </a:lnTo>
                      <a:lnTo>
                        <a:pt x="4542" y="1958"/>
                      </a:lnTo>
                      <a:lnTo>
                        <a:pt x="4523" y="1923"/>
                      </a:lnTo>
                      <a:lnTo>
                        <a:pt x="4504" y="1923"/>
                      </a:lnTo>
                      <a:lnTo>
                        <a:pt x="4451" y="1961"/>
                      </a:lnTo>
                      <a:lnTo>
                        <a:pt x="4445" y="2004"/>
                      </a:lnTo>
                      <a:lnTo>
                        <a:pt x="4395" y="2014"/>
                      </a:lnTo>
                      <a:lnTo>
                        <a:pt x="4336" y="2086"/>
                      </a:lnTo>
                      <a:lnTo>
                        <a:pt x="4295" y="2142"/>
                      </a:lnTo>
                      <a:lnTo>
                        <a:pt x="4283" y="2167"/>
                      </a:lnTo>
                      <a:lnTo>
                        <a:pt x="4273" y="2186"/>
                      </a:lnTo>
                      <a:lnTo>
                        <a:pt x="4270" y="2217"/>
                      </a:lnTo>
                      <a:lnTo>
                        <a:pt x="4267" y="2245"/>
                      </a:lnTo>
                      <a:lnTo>
                        <a:pt x="4264" y="2276"/>
                      </a:lnTo>
                      <a:lnTo>
                        <a:pt x="4174" y="2282"/>
                      </a:lnTo>
                      <a:lnTo>
                        <a:pt x="4133" y="2295"/>
                      </a:lnTo>
                      <a:lnTo>
                        <a:pt x="4102" y="2304"/>
                      </a:lnTo>
                      <a:lnTo>
                        <a:pt x="4092" y="2310"/>
                      </a:lnTo>
                      <a:lnTo>
                        <a:pt x="4089" y="2317"/>
                      </a:lnTo>
                      <a:lnTo>
                        <a:pt x="4089" y="2323"/>
                      </a:lnTo>
                      <a:lnTo>
                        <a:pt x="4092" y="2329"/>
                      </a:lnTo>
                      <a:lnTo>
                        <a:pt x="4099" y="2354"/>
                      </a:lnTo>
                      <a:lnTo>
                        <a:pt x="4099" y="2370"/>
                      </a:lnTo>
                      <a:lnTo>
                        <a:pt x="4096" y="2385"/>
                      </a:lnTo>
                      <a:lnTo>
                        <a:pt x="4089" y="2404"/>
                      </a:lnTo>
                      <a:lnTo>
                        <a:pt x="4077" y="2423"/>
                      </a:lnTo>
                      <a:lnTo>
                        <a:pt x="4071" y="2598"/>
                      </a:lnTo>
                      <a:lnTo>
                        <a:pt x="4067" y="2607"/>
                      </a:lnTo>
                      <a:lnTo>
                        <a:pt x="4061" y="2632"/>
                      </a:lnTo>
                      <a:lnTo>
                        <a:pt x="4055" y="2648"/>
                      </a:lnTo>
                      <a:lnTo>
                        <a:pt x="4042" y="2663"/>
                      </a:lnTo>
                      <a:lnTo>
                        <a:pt x="4030" y="2682"/>
                      </a:lnTo>
                      <a:lnTo>
                        <a:pt x="4011" y="2697"/>
                      </a:lnTo>
                      <a:lnTo>
                        <a:pt x="4024" y="2760"/>
                      </a:lnTo>
                      <a:lnTo>
                        <a:pt x="4014" y="2760"/>
                      </a:lnTo>
                      <a:lnTo>
                        <a:pt x="3989" y="2766"/>
                      </a:lnTo>
                      <a:lnTo>
                        <a:pt x="3974" y="2772"/>
                      </a:lnTo>
                      <a:lnTo>
                        <a:pt x="3955" y="2782"/>
                      </a:lnTo>
                      <a:lnTo>
                        <a:pt x="3936" y="2797"/>
                      </a:lnTo>
                      <a:lnTo>
                        <a:pt x="3914" y="2816"/>
                      </a:lnTo>
                      <a:lnTo>
                        <a:pt x="3905" y="2816"/>
                      </a:lnTo>
                      <a:lnTo>
                        <a:pt x="3883" y="2816"/>
                      </a:lnTo>
                      <a:lnTo>
                        <a:pt x="3871" y="2819"/>
                      </a:lnTo>
                      <a:lnTo>
                        <a:pt x="3855" y="2822"/>
                      </a:lnTo>
                      <a:lnTo>
                        <a:pt x="3843" y="2829"/>
                      </a:lnTo>
                      <a:lnTo>
                        <a:pt x="3833" y="2838"/>
                      </a:lnTo>
                      <a:lnTo>
                        <a:pt x="3821" y="2847"/>
                      </a:lnTo>
                      <a:lnTo>
                        <a:pt x="3811" y="2857"/>
                      </a:lnTo>
                      <a:lnTo>
                        <a:pt x="3793" y="2863"/>
                      </a:lnTo>
                      <a:lnTo>
                        <a:pt x="3777" y="2863"/>
                      </a:lnTo>
                      <a:lnTo>
                        <a:pt x="3771" y="2863"/>
                      </a:lnTo>
                      <a:lnTo>
                        <a:pt x="3740" y="2879"/>
                      </a:lnTo>
                      <a:lnTo>
                        <a:pt x="3724" y="2888"/>
                      </a:lnTo>
                      <a:lnTo>
                        <a:pt x="3705" y="2897"/>
                      </a:lnTo>
                      <a:lnTo>
                        <a:pt x="3684" y="2888"/>
                      </a:lnTo>
                      <a:lnTo>
                        <a:pt x="3668" y="2879"/>
                      </a:lnTo>
                      <a:lnTo>
                        <a:pt x="3652" y="2894"/>
                      </a:lnTo>
                      <a:lnTo>
                        <a:pt x="3637" y="2922"/>
                      </a:lnTo>
                      <a:lnTo>
                        <a:pt x="3621" y="2935"/>
                      </a:lnTo>
                      <a:lnTo>
                        <a:pt x="3605" y="2941"/>
                      </a:lnTo>
                      <a:lnTo>
                        <a:pt x="3587" y="2944"/>
                      </a:lnTo>
                      <a:lnTo>
                        <a:pt x="3552" y="2947"/>
                      </a:lnTo>
                      <a:lnTo>
                        <a:pt x="3540" y="2950"/>
                      </a:lnTo>
                      <a:lnTo>
                        <a:pt x="3543" y="2966"/>
                      </a:lnTo>
                      <a:lnTo>
                        <a:pt x="3568" y="2969"/>
                      </a:lnTo>
                      <a:lnTo>
                        <a:pt x="3562" y="2991"/>
                      </a:lnTo>
                      <a:lnTo>
                        <a:pt x="3590" y="3019"/>
                      </a:lnTo>
                      <a:lnTo>
                        <a:pt x="3621" y="2997"/>
                      </a:lnTo>
                      <a:lnTo>
                        <a:pt x="3627" y="2994"/>
                      </a:lnTo>
                      <a:lnTo>
                        <a:pt x="3634" y="2994"/>
                      </a:lnTo>
                      <a:lnTo>
                        <a:pt x="3640" y="2997"/>
                      </a:lnTo>
                      <a:lnTo>
                        <a:pt x="3643" y="3003"/>
                      </a:lnTo>
                      <a:lnTo>
                        <a:pt x="3649" y="3013"/>
                      </a:lnTo>
                      <a:lnTo>
                        <a:pt x="3652" y="3028"/>
                      </a:lnTo>
                      <a:lnTo>
                        <a:pt x="3652" y="3138"/>
                      </a:lnTo>
                      <a:lnTo>
                        <a:pt x="3671" y="3163"/>
                      </a:lnTo>
                      <a:lnTo>
                        <a:pt x="3705" y="3156"/>
                      </a:lnTo>
                      <a:lnTo>
                        <a:pt x="3715" y="3178"/>
                      </a:lnTo>
                      <a:lnTo>
                        <a:pt x="3733" y="3178"/>
                      </a:lnTo>
                      <a:lnTo>
                        <a:pt x="3746" y="3209"/>
                      </a:lnTo>
                      <a:lnTo>
                        <a:pt x="3790" y="3209"/>
                      </a:lnTo>
                      <a:lnTo>
                        <a:pt x="3790" y="3253"/>
                      </a:lnTo>
                      <a:lnTo>
                        <a:pt x="3849" y="3312"/>
                      </a:lnTo>
                      <a:lnTo>
                        <a:pt x="3849" y="3316"/>
                      </a:lnTo>
                      <a:lnTo>
                        <a:pt x="3849" y="3325"/>
                      </a:lnTo>
                      <a:lnTo>
                        <a:pt x="3846" y="3328"/>
                      </a:lnTo>
                      <a:lnTo>
                        <a:pt x="3840" y="3334"/>
                      </a:lnTo>
                      <a:lnTo>
                        <a:pt x="3827" y="3337"/>
                      </a:lnTo>
                      <a:lnTo>
                        <a:pt x="3811" y="3337"/>
                      </a:lnTo>
                      <a:lnTo>
                        <a:pt x="3811" y="3344"/>
                      </a:lnTo>
                      <a:lnTo>
                        <a:pt x="3805" y="3356"/>
                      </a:lnTo>
                      <a:lnTo>
                        <a:pt x="3799" y="3362"/>
                      </a:lnTo>
                      <a:lnTo>
                        <a:pt x="3787" y="3369"/>
                      </a:lnTo>
                      <a:lnTo>
                        <a:pt x="3771" y="3375"/>
                      </a:lnTo>
                      <a:lnTo>
                        <a:pt x="3752" y="3378"/>
                      </a:lnTo>
                      <a:lnTo>
                        <a:pt x="3746" y="3390"/>
                      </a:lnTo>
                      <a:lnTo>
                        <a:pt x="3733" y="3415"/>
                      </a:lnTo>
                      <a:lnTo>
                        <a:pt x="3730" y="3431"/>
                      </a:lnTo>
                      <a:lnTo>
                        <a:pt x="3727" y="3447"/>
                      </a:lnTo>
                      <a:lnTo>
                        <a:pt x="3733" y="3462"/>
                      </a:lnTo>
                      <a:lnTo>
                        <a:pt x="3740" y="3469"/>
                      </a:lnTo>
                      <a:lnTo>
                        <a:pt x="3746" y="3475"/>
                      </a:lnTo>
                      <a:lnTo>
                        <a:pt x="3787" y="3472"/>
                      </a:lnTo>
                      <a:lnTo>
                        <a:pt x="3790" y="3478"/>
                      </a:lnTo>
                      <a:lnTo>
                        <a:pt x="3796" y="3490"/>
                      </a:lnTo>
                      <a:lnTo>
                        <a:pt x="3799" y="3503"/>
                      </a:lnTo>
                      <a:lnTo>
                        <a:pt x="3802" y="3515"/>
                      </a:lnTo>
                      <a:lnTo>
                        <a:pt x="3802" y="3531"/>
                      </a:lnTo>
                      <a:lnTo>
                        <a:pt x="3802" y="3550"/>
                      </a:lnTo>
                      <a:lnTo>
                        <a:pt x="3824" y="3575"/>
                      </a:lnTo>
                      <a:lnTo>
                        <a:pt x="3824" y="3584"/>
                      </a:lnTo>
                      <a:lnTo>
                        <a:pt x="3818" y="3600"/>
                      </a:lnTo>
                      <a:lnTo>
                        <a:pt x="3811" y="3609"/>
                      </a:lnTo>
                      <a:lnTo>
                        <a:pt x="3802" y="3615"/>
                      </a:lnTo>
                      <a:lnTo>
                        <a:pt x="3790" y="3618"/>
                      </a:lnTo>
                      <a:lnTo>
                        <a:pt x="3771" y="3618"/>
                      </a:lnTo>
                      <a:lnTo>
                        <a:pt x="3758" y="3606"/>
                      </a:lnTo>
                      <a:lnTo>
                        <a:pt x="3746" y="3597"/>
                      </a:lnTo>
                      <a:lnTo>
                        <a:pt x="3737" y="3590"/>
                      </a:lnTo>
                      <a:lnTo>
                        <a:pt x="3693" y="3590"/>
                      </a:lnTo>
                      <a:lnTo>
                        <a:pt x="3677" y="3590"/>
                      </a:lnTo>
                      <a:lnTo>
                        <a:pt x="3655" y="3593"/>
                      </a:lnTo>
                      <a:lnTo>
                        <a:pt x="3646" y="3597"/>
                      </a:lnTo>
                      <a:lnTo>
                        <a:pt x="3640" y="3600"/>
                      </a:lnTo>
                      <a:lnTo>
                        <a:pt x="3630" y="3606"/>
                      </a:lnTo>
                      <a:lnTo>
                        <a:pt x="3621" y="3603"/>
                      </a:lnTo>
                      <a:lnTo>
                        <a:pt x="3599" y="3575"/>
                      </a:lnTo>
                      <a:lnTo>
                        <a:pt x="3596" y="3587"/>
                      </a:lnTo>
                      <a:lnTo>
                        <a:pt x="3593" y="3597"/>
                      </a:lnTo>
                      <a:lnTo>
                        <a:pt x="3587" y="3609"/>
                      </a:lnTo>
                      <a:lnTo>
                        <a:pt x="3574" y="3618"/>
                      </a:lnTo>
                      <a:lnTo>
                        <a:pt x="3556" y="3628"/>
                      </a:lnTo>
                      <a:lnTo>
                        <a:pt x="3531" y="3631"/>
                      </a:lnTo>
                      <a:lnTo>
                        <a:pt x="3499" y="3628"/>
                      </a:lnTo>
                      <a:lnTo>
                        <a:pt x="3428" y="3603"/>
                      </a:lnTo>
                      <a:lnTo>
                        <a:pt x="3406" y="3578"/>
                      </a:lnTo>
                      <a:lnTo>
                        <a:pt x="3387" y="3597"/>
                      </a:lnTo>
                      <a:lnTo>
                        <a:pt x="3362" y="3597"/>
                      </a:lnTo>
                      <a:lnTo>
                        <a:pt x="3343" y="3581"/>
                      </a:lnTo>
                      <a:lnTo>
                        <a:pt x="3328" y="3572"/>
                      </a:lnTo>
                      <a:lnTo>
                        <a:pt x="3318" y="3584"/>
                      </a:lnTo>
                      <a:lnTo>
                        <a:pt x="3300" y="3590"/>
                      </a:lnTo>
                      <a:lnTo>
                        <a:pt x="3262" y="3553"/>
                      </a:lnTo>
                      <a:lnTo>
                        <a:pt x="3250" y="3540"/>
                      </a:lnTo>
                      <a:lnTo>
                        <a:pt x="3237" y="3531"/>
                      </a:lnTo>
                      <a:lnTo>
                        <a:pt x="3228" y="3528"/>
                      </a:lnTo>
                      <a:lnTo>
                        <a:pt x="3209" y="3540"/>
                      </a:lnTo>
                      <a:lnTo>
                        <a:pt x="3193" y="3553"/>
                      </a:lnTo>
                      <a:lnTo>
                        <a:pt x="3153" y="3562"/>
                      </a:lnTo>
                      <a:lnTo>
                        <a:pt x="3128" y="3562"/>
                      </a:lnTo>
                      <a:lnTo>
                        <a:pt x="3112" y="3559"/>
                      </a:lnTo>
                      <a:lnTo>
                        <a:pt x="3094" y="3578"/>
                      </a:lnTo>
                      <a:lnTo>
                        <a:pt x="3078" y="3584"/>
                      </a:lnTo>
                      <a:lnTo>
                        <a:pt x="3056" y="3593"/>
                      </a:lnTo>
                      <a:lnTo>
                        <a:pt x="3037" y="3593"/>
                      </a:lnTo>
                      <a:lnTo>
                        <a:pt x="3022" y="3590"/>
                      </a:lnTo>
                      <a:lnTo>
                        <a:pt x="3016" y="3587"/>
                      </a:lnTo>
                      <a:lnTo>
                        <a:pt x="3006" y="3578"/>
                      </a:lnTo>
                      <a:lnTo>
                        <a:pt x="2997" y="3565"/>
                      </a:lnTo>
                      <a:lnTo>
                        <a:pt x="2978" y="3578"/>
                      </a:lnTo>
                      <a:lnTo>
                        <a:pt x="2956" y="3590"/>
                      </a:lnTo>
                      <a:lnTo>
                        <a:pt x="2925" y="3603"/>
                      </a:lnTo>
                      <a:lnTo>
                        <a:pt x="2894" y="3618"/>
                      </a:lnTo>
                      <a:lnTo>
                        <a:pt x="2856" y="3628"/>
                      </a:lnTo>
                      <a:lnTo>
                        <a:pt x="2816" y="3637"/>
                      </a:lnTo>
                      <a:lnTo>
                        <a:pt x="2772" y="3637"/>
                      </a:lnTo>
                      <a:lnTo>
                        <a:pt x="2753" y="3656"/>
                      </a:lnTo>
                      <a:lnTo>
                        <a:pt x="2744" y="3659"/>
                      </a:lnTo>
                      <a:lnTo>
                        <a:pt x="2738" y="3662"/>
                      </a:lnTo>
                      <a:lnTo>
                        <a:pt x="2728" y="3665"/>
                      </a:lnTo>
                      <a:lnTo>
                        <a:pt x="2722" y="3684"/>
                      </a:lnTo>
                      <a:lnTo>
                        <a:pt x="2716" y="3715"/>
                      </a:lnTo>
                      <a:lnTo>
                        <a:pt x="2713" y="3759"/>
                      </a:lnTo>
                      <a:lnTo>
                        <a:pt x="2700" y="3759"/>
                      </a:lnTo>
                      <a:lnTo>
                        <a:pt x="2688" y="3759"/>
                      </a:lnTo>
                      <a:lnTo>
                        <a:pt x="2669" y="3765"/>
                      </a:lnTo>
                      <a:lnTo>
                        <a:pt x="2653" y="3771"/>
                      </a:lnTo>
                      <a:lnTo>
                        <a:pt x="2635" y="3784"/>
                      </a:lnTo>
                      <a:lnTo>
                        <a:pt x="2619" y="3799"/>
                      </a:lnTo>
                      <a:lnTo>
                        <a:pt x="2604" y="3824"/>
                      </a:lnTo>
                      <a:lnTo>
                        <a:pt x="2538" y="3771"/>
                      </a:lnTo>
                      <a:lnTo>
                        <a:pt x="2522" y="3784"/>
                      </a:lnTo>
                      <a:lnTo>
                        <a:pt x="2510" y="3787"/>
                      </a:lnTo>
                      <a:lnTo>
                        <a:pt x="2485" y="3784"/>
                      </a:lnTo>
                      <a:lnTo>
                        <a:pt x="2463" y="3793"/>
                      </a:lnTo>
                      <a:lnTo>
                        <a:pt x="2457" y="3799"/>
                      </a:lnTo>
                      <a:lnTo>
                        <a:pt x="2441" y="3812"/>
                      </a:lnTo>
                      <a:lnTo>
                        <a:pt x="2426" y="3821"/>
                      </a:lnTo>
                      <a:lnTo>
                        <a:pt x="2407" y="3828"/>
                      </a:lnTo>
                      <a:lnTo>
                        <a:pt x="2385" y="3831"/>
                      </a:lnTo>
                      <a:lnTo>
                        <a:pt x="2357" y="3834"/>
                      </a:lnTo>
                      <a:lnTo>
                        <a:pt x="2357" y="3849"/>
                      </a:lnTo>
                      <a:lnTo>
                        <a:pt x="2357" y="3856"/>
                      </a:lnTo>
                      <a:lnTo>
                        <a:pt x="2357" y="3868"/>
                      </a:lnTo>
                      <a:lnTo>
                        <a:pt x="2354" y="3874"/>
                      </a:lnTo>
                      <a:lnTo>
                        <a:pt x="2344" y="3881"/>
                      </a:lnTo>
                      <a:lnTo>
                        <a:pt x="2335" y="3884"/>
                      </a:lnTo>
                      <a:lnTo>
                        <a:pt x="2316" y="3887"/>
                      </a:lnTo>
                      <a:lnTo>
                        <a:pt x="2285" y="3887"/>
                      </a:lnTo>
                      <a:lnTo>
                        <a:pt x="2263" y="3884"/>
                      </a:lnTo>
                      <a:lnTo>
                        <a:pt x="2251" y="3881"/>
                      </a:lnTo>
                      <a:lnTo>
                        <a:pt x="2238" y="3887"/>
                      </a:lnTo>
                      <a:lnTo>
                        <a:pt x="2226" y="3893"/>
                      </a:lnTo>
                      <a:lnTo>
                        <a:pt x="2207" y="3899"/>
                      </a:lnTo>
                      <a:lnTo>
                        <a:pt x="2185" y="3902"/>
                      </a:lnTo>
                      <a:lnTo>
                        <a:pt x="2157" y="3899"/>
                      </a:lnTo>
                      <a:lnTo>
                        <a:pt x="2129" y="3893"/>
                      </a:lnTo>
                      <a:lnTo>
                        <a:pt x="2095" y="3877"/>
                      </a:lnTo>
                      <a:lnTo>
                        <a:pt x="2085" y="3881"/>
                      </a:lnTo>
                      <a:lnTo>
                        <a:pt x="2076" y="3884"/>
                      </a:lnTo>
                      <a:lnTo>
                        <a:pt x="2064" y="3884"/>
                      </a:lnTo>
                      <a:lnTo>
                        <a:pt x="2051" y="3877"/>
                      </a:lnTo>
                      <a:lnTo>
                        <a:pt x="2039" y="3868"/>
                      </a:lnTo>
                      <a:lnTo>
                        <a:pt x="2029" y="3849"/>
                      </a:lnTo>
                      <a:lnTo>
                        <a:pt x="2023" y="3821"/>
                      </a:lnTo>
                      <a:lnTo>
                        <a:pt x="2017" y="3818"/>
                      </a:lnTo>
                      <a:lnTo>
                        <a:pt x="2007" y="3812"/>
                      </a:lnTo>
                      <a:lnTo>
                        <a:pt x="2001" y="3812"/>
                      </a:lnTo>
                      <a:lnTo>
                        <a:pt x="1995" y="3812"/>
                      </a:lnTo>
                      <a:lnTo>
                        <a:pt x="1989" y="3818"/>
                      </a:lnTo>
                      <a:lnTo>
                        <a:pt x="1986" y="3828"/>
                      </a:lnTo>
                      <a:lnTo>
                        <a:pt x="1976" y="3828"/>
                      </a:lnTo>
                      <a:lnTo>
                        <a:pt x="1964" y="3824"/>
                      </a:lnTo>
                      <a:lnTo>
                        <a:pt x="1945" y="3815"/>
                      </a:lnTo>
                      <a:lnTo>
                        <a:pt x="1936" y="3809"/>
                      </a:lnTo>
                      <a:lnTo>
                        <a:pt x="1926" y="3806"/>
                      </a:lnTo>
                      <a:lnTo>
                        <a:pt x="1917" y="3809"/>
                      </a:lnTo>
                      <a:lnTo>
                        <a:pt x="1914" y="3812"/>
                      </a:lnTo>
                      <a:lnTo>
                        <a:pt x="1904" y="3818"/>
                      </a:lnTo>
                      <a:lnTo>
                        <a:pt x="1901" y="3828"/>
                      </a:lnTo>
                      <a:lnTo>
                        <a:pt x="1898" y="3837"/>
                      </a:lnTo>
                      <a:lnTo>
                        <a:pt x="1889" y="3852"/>
                      </a:lnTo>
                      <a:lnTo>
                        <a:pt x="1879" y="3859"/>
                      </a:lnTo>
                      <a:lnTo>
                        <a:pt x="1867" y="3868"/>
                      </a:lnTo>
                      <a:lnTo>
                        <a:pt x="1854" y="3871"/>
                      </a:lnTo>
                      <a:lnTo>
                        <a:pt x="1833" y="3877"/>
                      </a:lnTo>
                      <a:lnTo>
                        <a:pt x="1823" y="3906"/>
                      </a:lnTo>
                      <a:lnTo>
                        <a:pt x="1823" y="3921"/>
                      </a:lnTo>
                      <a:lnTo>
                        <a:pt x="1811" y="3931"/>
                      </a:lnTo>
                      <a:lnTo>
                        <a:pt x="1786" y="3934"/>
                      </a:lnTo>
                      <a:lnTo>
                        <a:pt x="1711" y="3937"/>
                      </a:lnTo>
                      <a:lnTo>
                        <a:pt x="1701" y="3931"/>
                      </a:lnTo>
                      <a:lnTo>
                        <a:pt x="1686" y="3912"/>
                      </a:lnTo>
                      <a:lnTo>
                        <a:pt x="1673" y="3906"/>
                      </a:lnTo>
                      <a:lnTo>
                        <a:pt x="1661" y="3902"/>
                      </a:lnTo>
                      <a:lnTo>
                        <a:pt x="1645" y="3902"/>
                      </a:lnTo>
                      <a:lnTo>
                        <a:pt x="1630" y="3912"/>
                      </a:lnTo>
                      <a:lnTo>
                        <a:pt x="1623" y="3906"/>
                      </a:lnTo>
                      <a:lnTo>
                        <a:pt x="1611" y="3896"/>
                      </a:lnTo>
                      <a:lnTo>
                        <a:pt x="1605" y="3893"/>
                      </a:lnTo>
                      <a:lnTo>
                        <a:pt x="1598" y="3893"/>
                      </a:lnTo>
                      <a:lnTo>
                        <a:pt x="1592" y="3899"/>
                      </a:lnTo>
                      <a:lnTo>
                        <a:pt x="1589" y="3915"/>
                      </a:lnTo>
                      <a:lnTo>
                        <a:pt x="1580" y="3921"/>
                      </a:lnTo>
                      <a:lnTo>
                        <a:pt x="1567" y="3918"/>
                      </a:lnTo>
                      <a:lnTo>
                        <a:pt x="1549" y="3906"/>
                      </a:lnTo>
                      <a:lnTo>
                        <a:pt x="1539" y="3902"/>
                      </a:lnTo>
                      <a:lnTo>
                        <a:pt x="1530" y="3906"/>
                      </a:lnTo>
                      <a:lnTo>
                        <a:pt x="1520" y="3906"/>
                      </a:lnTo>
                      <a:lnTo>
                        <a:pt x="1505" y="3896"/>
                      </a:lnTo>
                      <a:lnTo>
                        <a:pt x="1492" y="3890"/>
                      </a:lnTo>
                      <a:lnTo>
                        <a:pt x="1483" y="3890"/>
                      </a:lnTo>
                      <a:lnTo>
                        <a:pt x="1477" y="3887"/>
                      </a:lnTo>
                      <a:lnTo>
                        <a:pt x="1474" y="3884"/>
                      </a:lnTo>
                      <a:lnTo>
                        <a:pt x="1470" y="3881"/>
                      </a:lnTo>
                      <a:lnTo>
                        <a:pt x="1467" y="3877"/>
                      </a:lnTo>
                      <a:lnTo>
                        <a:pt x="1458" y="3881"/>
                      </a:lnTo>
                      <a:lnTo>
                        <a:pt x="1449" y="3890"/>
                      </a:lnTo>
                      <a:lnTo>
                        <a:pt x="1439" y="3899"/>
                      </a:lnTo>
                      <a:lnTo>
                        <a:pt x="1436" y="3906"/>
                      </a:lnTo>
                      <a:lnTo>
                        <a:pt x="1439" y="3915"/>
                      </a:lnTo>
                      <a:lnTo>
                        <a:pt x="1442" y="3931"/>
                      </a:lnTo>
                      <a:lnTo>
                        <a:pt x="1442" y="3937"/>
                      </a:lnTo>
                      <a:lnTo>
                        <a:pt x="1439" y="3946"/>
                      </a:lnTo>
                      <a:lnTo>
                        <a:pt x="1433" y="3956"/>
                      </a:lnTo>
                      <a:lnTo>
                        <a:pt x="1424" y="3965"/>
                      </a:lnTo>
                      <a:lnTo>
                        <a:pt x="1399" y="3977"/>
                      </a:lnTo>
                      <a:lnTo>
                        <a:pt x="1383" y="3987"/>
                      </a:lnTo>
                      <a:lnTo>
                        <a:pt x="1367" y="3990"/>
                      </a:lnTo>
                      <a:lnTo>
                        <a:pt x="1367" y="3999"/>
                      </a:lnTo>
                      <a:lnTo>
                        <a:pt x="1364" y="4021"/>
                      </a:lnTo>
                      <a:lnTo>
                        <a:pt x="1358" y="4034"/>
                      </a:lnTo>
                      <a:lnTo>
                        <a:pt x="1355" y="4046"/>
                      </a:lnTo>
                      <a:lnTo>
                        <a:pt x="1346" y="4059"/>
                      </a:lnTo>
                      <a:lnTo>
                        <a:pt x="1336" y="4065"/>
                      </a:lnTo>
                      <a:lnTo>
                        <a:pt x="1327" y="4096"/>
                      </a:lnTo>
                      <a:lnTo>
                        <a:pt x="1324" y="4121"/>
                      </a:lnTo>
                      <a:lnTo>
                        <a:pt x="1324" y="4130"/>
                      </a:lnTo>
                      <a:lnTo>
                        <a:pt x="1327" y="4137"/>
                      </a:lnTo>
                      <a:lnTo>
                        <a:pt x="1308" y="4143"/>
                      </a:lnTo>
                      <a:lnTo>
                        <a:pt x="1258" y="4152"/>
                      </a:lnTo>
                      <a:lnTo>
                        <a:pt x="1230" y="4155"/>
                      </a:lnTo>
                      <a:lnTo>
                        <a:pt x="1202" y="4158"/>
                      </a:lnTo>
                      <a:lnTo>
                        <a:pt x="1174" y="4155"/>
                      </a:lnTo>
                      <a:lnTo>
                        <a:pt x="1149" y="4149"/>
                      </a:lnTo>
                      <a:close/>
                    </a:path>
                  </a:pathLst>
                </a:custGeom>
                <a:solidFill>
                  <a:srgbClr val="C9CACB"/>
                </a:solidFill>
                <a:ln w="98425">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68" name="Freeform 8"/>
                <p:cNvSpPr/>
                <p:nvPr/>
              </p:nvSpPr>
              <p:spPr bwMode="auto">
                <a:xfrm>
                  <a:off x="2873" y="599"/>
                  <a:ext cx="977" cy="1059"/>
                </a:xfrm>
                <a:custGeom>
                  <a:avLst/>
                  <a:gdLst>
                    <a:gd name="T0" fmla="*/ 949 w 977"/>
                    <a:gd name="T1" fmla="*/ 497 h 1059"/>
                    <a:gd name="T2" fmla="*/ 977 w 977"/>
                    <a:gd name="T3" fmla="*/ 434 h 1059"/>
                    <a:gd name="T4" fmla="*/ 971 w 977"/>
                    <a:gd name="T5" fmla="*/ 341 h 1059"/>
                    <a:gd name="T6" fmla="*/ 936 w 977"/>
                    <a:gd name="T7" fmla="*/ 256 h 1059"/>
                    <a:gd name="T8" fmla="*/ 911 w 977"/>
                    <a:gd name="T9" fmla="*/ 153 h 1059"/>
                    <a:gd name="T10" fmla="*/ 930 w 977"/>
                    <a:gd name="T11" fmla="*/ 100 h 1059"/>
                    <a:gd name="T12" fmla="*/ 914 w 977"/>
                    <a:gd name="T13" fmla="*/ 72 h 1059"/>
                    <a:gd name="T14" fmla="*/ 899 w 977"/>
                    <a:gd name="T15" fmla="*/ 28 h 1059"/>
                    <a:gd name="T16" fmla="*/ 752 w 977"/>
                    <a:gd name="T17" fmla="*/ 28 h 1059"/>
                    <a:gd name="T18" fmla="*/ 705 w 977"/>
                    <a:gd name="T19" fmla="*/ 44 h 1059"/>
                    <a:gd name="T20" fmla="*/ 665 w 977"/>
                    <a:gd name="T21" fmla="*/ 25 h 1059"/>
                    <a:gd name="T22" fmla="*/ 640 w 977"/>
                    <a:gd name="T23" fmla="*/ 38 h 1059"/>
                    <a:gd name="T24" fmla="*/ 605 w 977"/>
                    <a:gd name="T25" fmla="*/ 38 h 1059"/>
                    <a:gd name="T26" fmla="*/ 590 w 977"/>
                    <a:gd name="T27" fmla="*/ 41 h 1059"/>
                    <a:gd name="T28" fmla="*/ 543 w 977"/>
                    <a:gd name="T29" fmla="*/ 50 h 1059"/>
                    <a:gd name="T30" fmla="*/ 493 w 977"/>
                    <a:gd name="T31" fmla="*/ 85 h 1059"/>
                    <a:gd name="T32" fmla="*/ 377 w 977"/>
                    <a:gd name="T33" fmla="*/ 60 h 1059"/>
                    <a:gd name="T34" fmla="*/ 306 w 977"/>
                    <a:gd name="T35" fmla="*/ 78 h 1059"/>
                    <a:gd name="T36" fmla="*/ 243 w 977"/>
                    <a:gd name="T37" fmla="*/ 63 h 1059"/>
                    <a:gd name="T38" fmla="*/ 203 w 977"/>
                    <a:gd name="T39" fmla="*/ 25 h 1059"/>
                    <a:gd name="T40" fmla="*/ 178 w 977"/>
                    <a:gd name="T41" fmla="*/ 22 h 1059"/>
                    <a:gd name="T42" fmla="*/ 168 w 977"/>
                    <a:gd name="T43" fmla="*/ 19 h 1059"/>
                    <a:gd name="T44" fmla="*/ 146 w 977"/>
                    <a:gd name="T45" fmla="*/ 0 h 1059"/>
                    <a:gd name="T46" fmla="*/ 134 w 977"/>
                    <a:gd name="T47" fmla="*/ 16 h 1059"/>
                    <a:gd name="T48" fmla="*/ 81 w 977"/>
                    <a:gd name="T49" fmla="*/ 141 h 1059"/>
                    <a:gd name="T50" fmla="*/ 28 w 977"/>
                    <a:gd name="T51" fmla="*/ 353 h 1059"/>
                    <a:gd name="T52" fmla="*/ 6 w 977"/>
                    <a:gd name="T53" fmla="*/ 412 h 1059"/>
                    <a:gd name="T54" fmla="*/ 0 w 977"/>
                    <a:gd name="T55" fmla="*/ 469 h 1059"/>
                    <a:gd name="T56" fmla="*/ 50 w 977"/>
                    <a:gd name="T57" fmla="*/ 525 h 1059"/>
                    <a:gd name="T58" fmla="*/ 50 w 977"/>
                    <a:gd name="T59" fmla="*/ 550 h 1059"/>
                    <a:gd name="T60" fmla="*/ 53 w 977"/>
                    <a:gd name="T61" fmla="*/ 559 h 1059"/>
                    <a:gd name="T62" fmla="*/ 137 w 977"/>
                    <a:gd name="T63" fmla="*/ 606 h 1059"/>
                    <a:gd name="T64" fmla="*/ 225 w 977"/>
                    <a:gd name="T65" fmla="*/ 618 h 1059"/>
                    <a:gd name="T66" fmla="*/ 253 w 977"/>
                    <a:gd name="T67" fmla="*/ 637 h 1059"/>
                    <a:gd name="T68" fmla="*/ 259 w 977"/>
                    <a:gd name="T69" fmla="*/ 668 h 1059"/>
                    <a:gd name="T70" fmla="*/ 278 w 977"/>
                    <a:gd name="T71" fmla="*/ 762 h 1059"/>
                    <a:gd name="T72" fmla="*/ 246 w 977"/>
                    <a:gd name="T73" fmla="*/ 762 h 1059"/>
                    <a:gd name="T74" fmla="*/ 240 w 977"/>
                    <a:gd name="T75" fmla="*/ 775 h 1059"/>
                    <a:gd name="T76" fmla="*/ 212 w 977"/>
                    <a:gd name="T77" fmla="*/ 824 h 1059"/>
                    <a:gd name="T78" fmla="*/ 203 w 977"/>
                    <a:gd name="T79" fmla="*/ 846 h 1059"/>
                    <a:gd name="T80" fmla="*/ 215 w 977"/>
                    <a:gd name="T81" fmla="*/ 878 h 1059"/>
                    <a:gd name="T82" fmla="*/ 246 w 977"/>
                    <a:gd name="T83" fmla="*/ 884 h 1059"/>
                    <a:gd name="T84" fmla="*/ 274 w 977"/>
                    <a:gd name="T85" fmla="*/ 896 h 1059"/>
                    <a:gd name="T86" fmla="*/ 312 w 977"/>
                    <a:gd name="T87" fmla="*/ 903 h 1059"/>
                    <a:gd name="T88" fmla="*/ 402 w 977"/>
                    <a:gd name="T89" fmla="*/ 956 h 1059"/>
                    <a:gd name="T90" fmla="*/ 496 w 977"/>
                    <a:gd name="T91" fmla="*/ 977 h 1059"/>
                    <a:gd name="T92" fmla="*/ 512 w 977"/>
                    <a:gd name="T93" fmla="*/ 990 h 1059"/>
                    <a:gd name="T94" fmla="*/ 524 w 977"/>
                    <a:gd name="T95" fmla="*/ 1031 h 1059"/>
                    <a:gd name="T96" fmla="*/ 534 w 977"/>
                    <a:gd name="T97" fmla="*/ 1037 h 1059"/>
                    <a:gd name="T98" fmla="*/ 590 w 977"/>
                    <a:gd name="T99" fmla="*/ 1059 h 1059"/>
                    <a:gd name="T100" fmla="*/ 621 w 977"/>
                    <a:gd name="T101" fmla="*/ 1055 h 1059"/>
                    <a:gd name="T102" fmla="*/ 655 w 977"/>
                    <a:gd name="T103" fmla="*/ 1027 h 1059"/>
                    <a:gd name="T104" fmla="*/ 686 w 977"/>
                    <a:gd name="T105" fmla="*/ 965 h 1059"/>
                    <a:gd name="T106" fmla="*/ 696 w 977"/>
                    <a:gd name="T107" fmla="*/ 918 h 1059"/>
                    <a:gd name="T108" fmla="*/ 746 w 977"/>
                    <a:gd name="T109" fmla="*/ 837 h 1059"/>
                    <a:gd name="T110" fmla="*/ 752 w 977"/>
                    <a:gd name="T111" fmla="*/ 778 h 1059"/>
                    <a:gd name="T112" fmla="*/ 705 w 977"/>
                    <a:gd name="T113" fmla="*/ 684 h 1059"/>
                    <a:gd name="T114" fmla="*/ 702 w 977"/>
                    <a:gd name="T115" fmla="*/ 650 h 1059"/>
                    <a:gd name="T116" fmla="*/ 652 w 977"/>
                    <a:gd name="T117" fmla="*/ 609 h 1059"/>
                    <a:gd name="T118" fmla="*/ 715 w 977"/>
                    <a:gd name="T119" fmla="*/ 512 h 1059"/>
                    <a:gd name="T120" fmla="*/ 889 w 977"/>
                    <a:gd name="T121" fmla="*/ 503 h 10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77" h="1059">
                      <a:moveTo>
                        <a:pt x="889" y="503"/>
                      </a:moveTo>
                      <a:lnTo>
                        <a:pt x="889" y="503"/>
                      </a:lnTo>
                      <a:lnTo>
                        <a:pt x="949" y="497"/>
                      </a:lnTo>
                      <a:lnTo>
                        <a:pt x="977" y="497"/>
                      </a:lnTo>
                      <a:lnTo>
                        <a:pt x="977" y="434"/>
                      </a:lnTo>
                      <a:lnTo>
                        <a:pt x="974" y="381"/>
                      </a:lnTo>
                      <a:lnTo>
                        <a:pt x="971" y="341"/>
                      </a:lnTo>
                      <a:lnTo>
                        <a:pt x="964" y="325"/>
                      </a:lnTo>
                      <a:lnTo>
                        <a:pt x="958" y="303"/>
                      </a:lnTo>
                      <a:lnTo>
                        <a:pt x="936" y="256"/>
                      </a:lnTo>
                      <a:lnTo>
                        <a:pt x="908" y="203"/>
                      </a:lnTo>
                      <a:lnTo>
                        <a:pt x="911" y="153"/>
                      </a:lnTo>
                      <a:lnTo>
                        <a:pt x="924" y="131"/>
                      </a:lnTo>
                      <a:lnTo>
                        <a:pt x="930" y="113"/>
                      </a:lnTo>
                      <a:lnTo>
                        <a:pt x="930" y="100"/>
                      </a:lnTo>
                      <a:lnTo>
                        <a:pt x="927" y="88"/>
                      </a:lnTo>
                      <a:lnTo>
                        <a:pt x="921" y="78"/>
                      </a:lnTo>
                      <a:lnTo>
                        <a:pt x="914" y="72"/>
                      </a:lnTo>
                      <a:lnTo>
                        <a:pt x="908" y="66"/>
                      </a:lnTo>
                      <a:lnTo>
                        <a:pt x="899" y="47"/>
                      </a:lnTo>
                      <a:lnTo>
                        <a:pt x="899" y="28"/>
                      </a:lnTo>
                      <a:lnTo>
                        <a:pt x="880" y="16"/>
                      </a:lnTo>
                      <a:lnTo>
                        <a:pt x="752" y="28"/>
                      </a:lnTo>
                      <a:lnTo>
                        <a:pt x="736" y="38"/>
                      </a:lnTo>
                      <a:lnTo>
                        <a:pt x="721" y="44"/>
                      </a:lnTo>
                      <a:lnTo>
                        <a:pt x="705" y="44"/>
                      </a:lnTo>
                      <a:lnTo>
                        <a:pt x="693" y="41"/>
                      </a:lnTo>
                      <a:lnTo>
                        <a:pt x="674" y="32"/>
                      </a:lnTo>
                      <a:lnTo>
                        <a:pt x="665" y="25"/>
                      </a:lnTo>
                      <a:lnTo>
                        <a:pt x="652" y="35"/>
                      </a:lnTo>
                      <a:lnTo>
                        <a:pt x="640" y="38"/>
                      </a:lnTo>
                      <a:lnTo>
                        <a:pt x="630" y="41"/>
                      </a:lnTo>
                      <a:lnTo>
                        <a:pt x="621" y="41"/>
                      </a:lnTo>
                      <a:lnTo>
                        <a:pt x="605" y="38"/>
                      </a:lnTo>
                      <a:lnTo>
                        <a:pt x="599" y="38"/>
                      </a:lnTo>
                      <a:lnTo>
                        <a:pt x="599" y="35"/>
                      </a:lnTo>
                      <a:lnTo>
                        <a:pt x="590" y="41"/>
                      </a:lnTo>
                      <a:lnTo>
                        <a:pt x="565" y="44"/>
                      </a:lnTo>
                      <a:lnTo>
                        <a:pt x="543" y="50"/>
                      </a:lnTo>
                      <a:lnTo>
                        <a:pt x="524" y="57"/>
                      </a:lnTo>
                      <a:lnTo>
                        <a:pt x="512" y="66"/>
                      </a:lnTo>
                      <a:lnTo>
                        <a:pt x="493" y="85"/>
                      </a:lnTo>
                      <a:lnTo>
                        <a:pt x="487" y="91"/>
                      </a:lnTo>
                      <a:lnTo>
                        <a:pt x="455" y="63"/>
                      </a:lnTo>
                      <a:lnTo>
                        <a:pt x="377" y="60"/>
                      </a:lnTo>
                      <a:lnTo>
                        <a:pt x="343" y="72"/>
                      </a:lnTo>
                      <a:lnTo>
                        <a:pt x="324" y="69"/>
                      </a:lnTo>
                      <a:lnTo>
                        <a:pt x="306" y="78"/>
                      </a:lnTo>
                      <a:lnTo>
                        <a:pt x="290" y="63"/>
                      </a:lnTo>
                      <a:lnTo>
                        <a:pt x="243" y="63"/>
                      </a:lnTo>
                      <a:lnTo>
                        <a:pt x="228" y="44"/>
                      </a:lnTo>
                      <a:lnTo>
                        <a:pt x="212" y="32"/>
                      </a:lnTo>
                      <a:lnTo>
                        <a:pt x="203" y="25"/>
                      </a:lnTo>
                      <a:lnTo>
                        <a:pt x="190" y="22"/>
                      </a:lnTo>
                      <a:lnTo>
                        <a:pt x="184" y="22"/>
                      </a:lnTo>
                      <a:lnTo>
                        <a:pt x="178" y="22"/>
                      </a:lnTo>
                      <a:lnTo>
                        <a:pt x="175" y="25"/>
                      </a:lnTo>
                      <a:lnTo>
                        <a:pt x="168" y="19"/>
                      </a:lnTo>
                      <a:lnTo>
                        <a:pt x="159" y="7"/>
                      </a:lnTo>
                      <a:lnTo>
                        <a:pt x="150" y="0"/>
                      </a:lnTo>
                      <a:lnTo>
                        <a:pt x="146" y="0"/>
                      </a:lnTo>
                      <a:lnTo>
                        <a:pt x="140" y="3"/>
                      </a:lnTo>
                      <a:lnTo>
                        <a:pt x="134" y="13"/>
                      </a:lnTo>
                      <a:lnTo>
                        <a:pt x="134" y="16"/>
                      </a:lnTo>
                      <a:lnTo>
                        <a:pt x="122" y="75"/>
                      </a:lnTo>
                      <a:lnTo>
                        <a:pt x="103" y="110"/>
                      </a:lnTo>
                      <a:lnTo>
                        <a:pt x="81" y="141"/>
                      </a:lnTo>
                      <a:lnTo>
                        <a:pt x="65" y="234"/>
                      </a:lnTo>
                      <a:lnTo>
                        <a:pt x="28" y="322"/>
                      </a:lnTo>
                      <a:lnTo>
                        <a:pt x="28" y="353"/>
                      </a:lnTo>
                      <a:lnTo>
                        <a:pt x="6" y="369"/>
                      </a:lnTo>
                      <a:lnTo>
                        <a:pt x="6" y="412"/>
                      </a:lnTo>
                      <a:lnTo>
                        <a:pt x="0" y="450"/>
                      </a:lnTo>
                      <a:lnTo>
                        <a:pt x="0" y="469"/>
                      </a:lnTo>
                      <a:lnTo>
                        <a:pt x="25" y="494"/>
                      </a:lnTo>
                      <a:lnTo>
                        <a:pt x="40" y="512"/>
                      </a:lnTo>
                      <a:lnTo>
                        <a:pt x="50" y="525"/>
                      </a:lnTo>
                      <a:lnTo>
                        <a:pt x="56" y="537"/>
                      </a:lnTo>
                      <a:lnTo>
                        <a:pt x="53" y="547"/>
                      </a:lnTo>
                      <a:lnTo>
                        <a:pt x="50" y="550"/>
                      </a:lnTo>
                      <a:lnTo>
                        <a:pt x="40" y="556"/>
                      </a:lnTo>
                      <a:lnTo>
                        <a:pt x="53" y="559"/>
                      </a:lnTo>
                      <a:lnTo>
                        <a:pt x="68" y="565"/>
                      </a:lnTo>
                      <a:lnTo>
                        <a:pt x="100" y="584"/>
                      </a:lnTo>
                      <a:lnTo>
                        <a:pt x="137" y="606"/>
                      </a:lnTo>
                      <a:lnTo>
                        <a:pt x="225" y="618"/>
                      </a:lnTo>
                      <a:lnTo>
                        <a:pt x="237" y="625"/>
                      </a:lnTo>
                      <a:lnTo>
                        <a:pt x="246" y="631"/>
                      </a:lnTo>
                      <a:lnTo>
                        <a:pt x="253" y="637"/>
                      </a:lnTo>
                      <a:lnTo>
                        <a:pt x="256" y="647"/>
                      </a:lnTo>
                      <a:lnTo>
                        <a:pt x="259" y="662"/>
                      </a:lnTo>
                      <a:lnTo>
                        <a:pt x="259" y="668"/>
                      </a:lnTo>
                      <a:lnTo>
                        <a:pt x="262" y="725"/>
                      </a:lnTo>
                      <a:lnTo>
                        <a:pt x="278" y="746"/>
                      </a:lnTo>
                      <a:lnTo>
                        <a:pt x="278" y="762"/>
                      </a:lnTo>
                      <a:lnTo>
                        <a:pt x="256" y="759"/>
                      </a:lnTo>
                      <a:lnTo>
                        <a:pt x="246" y="762"/>
                      </a:lnTo>
                      <a:lnTo>
                        <a:pt x="243" y="768"/>
                      </a:lnTo>
                      <a:lnTo>
                        <a:pt x="240" y="775"/>
                      </a:lnTo>
                      <a:lnTo>
                        <a:pt x="240" y="784"/>
                      </a:lnTo>
                      <a:lnTo>
                        <a:pt x="234" y="793"/>
                      </a:lnTo>
                      <a:lnTo>
                        <a:pt x="212" y="824"/>
                      </a:lnTo>
                      <a:lnTo>
                        <a:pt x="206" y="837"/>
                      </a:lnTo>
                      <a:lnTo>
                        <a:pt x="203" y="846"/>
                      </a:lnTo>
                      <a:lnTo>
                        <a:pt x="203" y="859"/>
                      </a:lnTo>
                      <a:lnTo>
                        <a:pt x="209" y="865"/>
                      </a:lnTo>
                      <a:lnTo>
                        <a:pt x="215" y="878"/>
                      </a:lnTo>
                      <a:lnTo>
                        <a:pt x="221" y="884"/>
                      </a:lnTo>
                      <a:lnTo>
                        <a:pt x="231" y="884"/>
                      </a:lnTo>
                      <a:lnTo>
                        <a:pt x="246" y="884"/>
                      </a:lnTo>
                      <a:lnTo>
                        <a:pt x="262" y="896"/>
                      </a:lnTo>
                      <a:lnTo>
                        <a:pt x="274" y="896"/>
                      </a:lnTo>
                      <a:lnTo>
                        <a:pt x="293" y="896"/>
                      </a:lnTo>
                      <a:lnTo>
                        <a:pt x="312" y="903"/>
                      </a:lnTo>
                      <a:lnTo>
                        <a:pt x="343" y="915"/>
                      </a:lnTo>
                      <a:lnTo>
                        <a:pt x="384" y="934"/>
                      </a:lnTo>
                      <a:lnTo>
                        <a:pt x="402" y="956"/>
                      </a:lnTo>
                      <a:lnTo>
                        <a:pt x="449" y="956"/>
                      </a:lnTo>
                      <a:lnTo>
                        <a:pt x="474" y="974"/>
                      </a:lnTo>
                      <a:lnTo>
                        <a:pt x="496" y="977"/>
                      </a:lnTo>
                      <a:lnTo>
                        <a:pt x="505" y="984"/>
                      </a:lnTo>
                      <a:lnTo>
                        <a:pt x="512" y="990"/>
                      </a:lnTo>
                      <a:lnTo>
                        <a:pt x="518" y="999"/>
                      </a:lnTo>
                      <a:lnTo>
                        <a:pt x="521" y="1012"/>
                      </a:lnTo>
                      <a:lnTo>
                        <a:pt x="524" y="1031"/>
                      </a:lnTo>
                      <a:lnTo>
                        <a:pt x="524" y="1037"/>
                      </a:lnTo>
                      <a:lnTo>
                        <a:pt x="534" y="1037"/>
                      </a:lnTo>
                      <a:lnTo>
                        <a:pt x="546" y="1040"/>
                      </a:lnTo>
                      <a:lnTo>
                        <a:pt x="565" y="1046"/>
                      </a:lnTo>
                      <a:lnTo>
                        <a:pt x="590" y="1059"/>
                      </a:lnTo>
                      <a:lnTo>
                        <a:pt x="605" y="1059"/>
                      </a:lnTo>
                      <a:lnTo>
                        <a:pt x="621" y="1055"/>
                      </a:lnTo>
                      <a:lnTo>
                        <a:pt x="633" y="1049"/>
                      </a:lnTo>
                      <a:lnTo>
                        <a:pt x="646" y="1040"/>
                      </a:lnTo>
                      <a:lnTo>
                        <a:pt x="655" y="1027"/>
                      </a:lnTo>
                      <a:lnTo>
                        <a:pt x="665" y="1018"/>
                      </a:lnTo>
                      <a:lnTo>
                        <a:pt x="677" y="990"/>
                      </a:lnTo>
                      <a:lnTo>
                        <a:pt x="686" y="965"/>
                      </a:lnTo>
                      <a:lnTo>
                        <a:pt x="693" y="940"/>
                      </a:lnTo>
                      <a:lnTo>
                        <a:pt x="696" y="918"/>
                      </a:lnTo>
                      <a:lnTo>
                        <a:pt x="721" y="890"/>
                      </a:lnTo>
                      <a:lnTo>
                        <a:pt x="736" y="862"/>
                      </a:lnTo>
                      <a:lnTo>
                        <a:pt x="746" y="837"/>
                      </a:lnTo>
                      <a:lnTo>
                        <a:pt x="752" y="812"/>
                      </a:lnTo>
                      <a:lnTo>
                        <a:pt x="752" y="793"/>
                      </a:lnTo>
                      <a:lnTo>
                        <a:pt x="752" y="778"/>
                      </a:lnTo>
                      <a:lnTo>
                        <a:pt x="749" y="765"/>
                      </a:lnTo>
                      <a:lnTo>
                        <a:pt x="749" y="709"/>
                      </a:lnTo>
                      <a:lnTo>
                        <a:pt x="705" y="684"/>
                      </a:lnTo>
                      <a:lnTo>
                        <a:pt x="705" y="662"/>
                      </a:lnTo>
                      <a:lnTo>
                        <a:pt x="702" y="650"/>
                      </a:lnTo>
                      <a:lnTo>
                        <a:pt x="699" y="640"/>
                      </a:lnTo>
                      <a:lnTo>
                        <a:pt x="696" y="637"/>
                      </a:lnTo>
                      <a:lnTo>
                        <a:pt x="652" y="609"/>
                      </a:lnTo>
                      <a:lnTo>
                        <a:pt x="661" y="512"/>
                      </a:lnTo>
                      <a:lnTo>
                        <a:pt x="715" y="512"/>
                      </a:lnTo>
                      <a:lnTo>
                        <a:pt x="783" y="512"/>
                      </a:lnTo>
                      <a:lnTo>
                        <a:pt x="846" y="506"/>
                      </a:lnTo>
                      <a:lnTo>
                        <a:pt x="889" y="503"/>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69" name="Freeform 9"/>
                <p:cNvSpPr/>
                <p:nvPr/>
              </p:nvSpPr>
              <p:spPr bwMode="auto">
                <a:xfrm>
                  <a:off x="2948" y="1573"/>
                  <a:ext cx="2331" cy="2285"/>
                </a:xfrm>
                <a:custGeom>
                  <a:avLst/>
                  <a:gdLst>
                    <a:gd name="T0" fmla="*/ 1991 w 2331"/>
                    <a:gd name="T1" fmla="*/ 581 h 2285"/>
                    <a:gd name="T2" fmla="*/ 1857 w 2331"/>
                    <a:gd name="T3" fmla="*/ 600 h 2285"/>
                    <a:gd name="T4" fmla="*/ 1642 w 2331"/>
                    <a:gd name="T5" fmla="*/ 606 h 2285"/>
                    <a:gd name="T6" fmla="*/ 1520 w 2331"/>
                    <a:gd name="T7" fmla="*/ 593 h 2285"/>
                    <a:gd name="T8" fmla="*/ 1423 w 2331"/>
                    <a:gd name="T9" fmla="*/ 609 h 2285"/>
                    <a:gd name="T10" fmla="*/ 1201 w 2331"/>
                    <a:gd name="T11" fmla="*/ 581 h 2285"/>
                    <a:gd name="T12" fmla="*/ 1170 w 2331"/>
                    <a:gd name="T13" fmla="*/ 519 h 2285"/>
                    <a:gd name="T14" fmla="*/ 1080 w 2331"/>
                    <a:gd name="T15" fmla="*/ 406 h 2285"/>
                    <a:gd name="T16" fmla="*/ 1105 w 2331"/>
                    <a:gd name="T17" fmla="*/ 272 h 2285"/>
                    <a:gd name="T18" fmla="*/ 1048 w 2331"/>
                    <a:gd name="T19" fmla="*/ 216 h 2285"/>
                    <a:gd name="T20" fmla="*/ 896 w 2331"/>
                    <a:gd name="T21" fmla="*/ 222 h 2285"/>
                    <a:gd name="T22" fmla="*/ 942 w 2331"/>
                    <a:gd name="T23" fmla="*/ 197 h 2285"/>
                    <a:gd name="T24" fmla="*/ 852 w 2331"/>
                    <a:gd name="T25" fmla="*/ 160 h 2285"/>
                    <a:gd name="T26" fmla="*/ 764 w 2331"/>
                    <a:gd name="T27" fmla="*/ 141 h 2285"/>
                    <a:gd name="T28" fmla="*/ 724 w 2331"/>
                    <a:gd name="T29" fmla="*/ 22 h 2285"/>
                    <a:gd name="T30" fmla="*/ 661 w 2331"/>
                    <a:gd name="T31" fmla="*/ 47 h 2285"/>
                    <a:gd name="T32" fmla="*/ 615 w 2331"/>
                    <a:gd name="T33" fmla="*/ 63 h 2285"/>
                    <a:gd name="T34" fmla="*/ 571 w 2331"/>
                    <a:gd name="T35" fmla="*/ 110 h 2285"/>
                    <a:gd name="T36" fmla="*/ 483 w 2331"/>
                    <a:gd name="T37" fmla="*/ 72 h 2285"/>
                    <a:gd name="T38" fmla="*/ 424 w 2331"/>
                    <a:gd name="T39" fmla="*/ 78 h 2285"/>
                    <a:gd name="T40" fmla="*/ 318 w 2331"/>
                    <a:gd name="T41" fmla="*/ 153 h 2285"/>
                    <a:gd name="T42" fmla="*/ 171 w 2331"/>
                    <a:gd name="T43" fmla="*/ 166 h 2285"/>
                    <a:gd name="T44" fmla="*/ 84 w 2331"/>
                    <a:gd name="T45" fmla="*/ 197 h 2285"/>
                    <a:gd name="T46" fmla="*/ 0 w 2331"/>
                    <a:gd name="T47" fmla="*/ 228 h 2285"/>
                    <a:gd name="T48" fmla="*/ 18 w 2331"/>
                    <a:gd name="T49" fmla="*/ 306 h 2285"/>
                    <a:gd name="T50" fmla="*/ 87 w 2331"/>
                    <a:gd name="T51" fmla="*/ 331 h 2285"/>
                    <a:gd name="T52" fmla="*/ 165 w 2331"/>
                    <a:gd name="T53" fmla="*/ 356 h 2285"/>
                    <a:gd name="T54" fmla="*/ 262 w 2331"/>
                    <a:gd name="T55" fmla="*/ 341 h 2285"/>
                    <a:gd name="T56" fmla="*/ 274 w 2331"/>
                    <a:gd name="T57" fmla="*/ 506 h 2285"/>
                    <a:gd name="T58" fmla="*/ 302 w 2331"/>
                    <a:gd name="T59" fmla="*/ 690 h 2285"/>
                    <a:gd name="T60" fmla="*/ 224 w 2331"/>
                    <a:gd name="T61" fmla="*/ 1137 h 2285"/>
                    <a:gd name="T62" fmla="*/ 174 w 2331"/>
                    <a:gd name="T63" fmla="*/ 1468 h 2285"/>
                    <a:gd name="T64" fmla="*/ 249 w 2331"/>
                    <a:gd name="T65" fmla="*/ 1561 h 2285"/>
                    <a:gd name="T66" fmla="*/ 296 w 2331"/>
                    <a:gd name="T67" fmla="*/ 1677 h 2285"/>
                    <a:gd name="T68" fmla="*/ 290 w 2331"/>
                    <a:gd name="T69" fmla="*/ 1917 h 2285"/>
                    <a:gd name="T70" fmla="*/ 371 w 2331"/>
                    <a:gd name="T71" fmla="*/ 1970 h 2285"/>
                    <a:gd name="T72" fmla="*/ 412 w 2331"/>
                    <a:gd name="T73" fmla="*/ 2073 h 2285"/>
                    <a:gd name="T74" fmla="*/ 515 w 2331"/>
                    <a:gd name="T75" fmla="*/ 2120 h 2285"/>
                    <a:gd name="T76" fmla="*/ 571 w 2331"/>
                    <a:gd name="T77" fmla="*/ 2245 h 2285"/>
                    <a:gd name="T78" fmla="*/ 746 w 2331"/>
                    <a:gd name="T79" fmla="*/ 2220 h 2285"/>
                    <a:gd name="T80" fmla="*/ 805 w 2331"/>
                    <a:gd name="T81" fmla="*/ 2117 h 2285"/>
                    <a:gd name="T82" fmla="*/ 1039 w 2331"/>
                    <a:gd name="T83" fmla="*/ 2039 h 2285"/>
                    <a:gd name="T84" fmla="*/ 1117 w 2331"/>
                    <a:gd name="T85" fmla="*/ 2054 h 2285"/>
                    <a:gd name="T86" fmla="*/ 1289 w 2331"/>
                    <a:gd name="T87" fmla="*/ 1989 h 2285"/>
                    <a:gd name="T88" fmla="*/ 1423 w 2331"/>
                    <a:gd name="T89" fmla="*/ 2058 h 2285"/>
                    <a:gd name="T90" fmla="*/ 1648 w 2331"/>
                    <a:gd name="T91" fmla="*/ 2070 h 2285"/>
                    <a:gd name="T92" fmla="*/ 1716 w 2331"/>
                    <a:gd name="T93" fmla="*/ 2054 h 2285"/>
                    <a:gd name="T94" fmla="*/ 1832 w 2331"/>
                    <a:gd name="T95" fmla="*/ 2076 h 2285"/>
                    <a:gd name="T96" fmla="*/ 1863 w 2331"/>
                    <a:gd name="T97" fmla="*/ 2011 h 2285"/>
                    <a:gd name="T98" fmla="*/ 1801 w 2331"/>
                    <a:gd name="T99" fmla="*/ 1930 h 2285"/>
                    <a:gd name="T100" fmla="*/ 1848 w 2331"/>
                    <a:gd name="T101" fmla="*/ 1830 h 2285"/>
                    <a:gd name="T102" fmla="*/ 1910 w 2331"/>
                    <a:gd name="T103" fmla="*/ 1786 h 2285"/>
                    <a:gd name="T104" fmla="*/ 1732 w 2331"/>
                    <a:gd name="T105" fmla="*/ 1620 h 2285"/>
                    <a:gd name="T106" fmla="*/ 1682 w 2331"/>
                    <a:gd name="T107" fmla="*/ 1455 h 2285"/>
                    <a:gd name="T108" fmla="*/ 1648 w 2331"/>
                    <a:gd name="T109" fmla="*/ 1405 h 2285"/>
                    <a:gd name="T110" fmla="*/ 1801 w 2331"/>
                    <a:gd name="T111" fmla="*/ 1340 h 2285"/>
                    <a:gd name="T112" fmla="*/ 1904 w 2331"/>
                    <a:gd name="T113" fmla="*/ 1290 h 2285"/>
                    <a:gd name="T114" fmla="*/ 2035 w 2331"/>
                    <a:gd name="T115" fmla="*/ 1230 h 2285"/>
                    <a:gd name="T116" fmla="*/ 2122 w 2331"/>
                    <a:gd name="T117" fmla="*/ 1093 h 2285"/>
                    <a:gd name="T118" fmla="*/ 2153 w 2331"/>
                    <a:gd name="T119" fmla="*/ 790 h 228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31" h="2285">
                      <a:moveTo>
                        <a:pt x="2235" y="740"/>
                      </a:moveTo>
                      <a:lnTo>
                        <a:pt x="2325" y="737"/>
                      </a:lnTo>
                      <a:lnTo>
                        <a:pt x="2325" y="718"/>
                      </a:lnTo>
                      <a:lnTo>
                        <a:pt x="2331" y="675"/>
                      </a:lnTo>
                      <a:lnTo>
                        <a:pt x="2328" y="675"/>
                      </a:lnTo>
                      <a:lnTo>
                        <a:pt x="2163" y="628"/>
                      </a:lnTo>
                      <a:lnTo>
                        <a:pt x="1991" y="581"/>
                      </a:lnTo>
                      <a:lnTo>
                        <a:pt x="1982" y="578"/>
                      </a:lnTo>
                      <a:lnTo>
                        <a:pt x="1969" y="578"/>
                      </a:lnTo>
                      <a:lnTo>
                        <a:pt x="1944" y="578"/>
                      </a:lnTo>
                      <a:lnTo>
                        <a:pt x="1929" y="578"/>
                      </a:lnTo>
                      <a:lnTo>
                        <a:pt x="1891" y="590"/>
                      </a:lnTo>
                      <a:lnTo>
                        <a:pt x="1857" y="600"/>
                      </a:lnTo>
                      <a:lnTo>
                        <a:pt x="1829" y="603"/>
                      </a:lnTo>
                      <a:lnTo>
                        <a:pt x="1732" y="606"/>
                      </a:lnTo>
                      <a:lnTo>
                        <a:pt x="1670" y="606"/>
                      </a:lnTo>
                      <a:lnTo>
                        <a:pt x="1660" y="606"/>
                      </a:lnTo>
                      <a:lnTo>
                        <a:pt x="1651" y="606"/>
                      </a:lnTo>
                      <a:lnTo>
                        <a:pt x="1642" y="606"/>
                      </a:lnTo>
                      <a:lnTo>
                        <a:pt x="1623" y="612"/>
                      </a:lnTo>
                      <a:lnTo>
                        <a:pt x="1607" y="618"/>
                      </a:lnTo>
                      <a:lnTo>
                        <a:pt x="1560" y="618"/>
                      </a:lnTo>
                      <a:lnTo>
                        <a:pt x="1557" y="612"/>
                      </a:lnTo>
                      <a:lnTo>
                        <a:pt x="1542" y="603"/>
                      </a:lnTo>
                      <a:lnTo>
                        <a:pt x="1532" y="597"/>
                      </a:lnTo>
                      <a:lnTo>
                        <a:pt x="1520" y="593"/>
                      </a:lnTo>
                      <a:lnTo>
                        <a:pt x="1504" y="590"/>
                      </a:lnTo>
                      <a:lnTo>
                        <a:pt x="1485" y="590"/>
                      </a:lnTo>
                      <a:lnTo>
                        <a:pt x="1479" y="597"/>
                      </a:lnTo>
                      <a:lnTo>
                        <a:pt x="1473" y="600"/>
                      </a:lnTo>
                      <a:lnTo>
                        <a:pt x="1454" y="606"/>
                      </a:lnTo>
                      <a:lnTo>
                        <a:pt x="1423" y="609"/>
                      </a:lnTo>
                      <a:lnTo>
                        <a:pt x="1379" y="603"/>
                      </a:lnTo>
                      <a:lnTo>
                        <a:pt x="1345" y="597"/>
                      </a:lnTo>
                      <a:lnTo>
                        <a:pt x="1314" y="587"/>
                      </a:lnTo>
                      <a:lnTo>
                        <a:pt x="1286" y="581"/>
                      </a:lnTo>
                      <a:lnTo>
                        <a:pt x="1264" y="578"/>
                      </a:lnTo>
                      <a:lnTo>
                        <a:pt x="1242" y="578"/>
                      </a:lnTo>
                      <a:lnTo>
                        <a:pt x="1201" y="581"/>
                      </a:lnTo>
                      <a:lnTo>
                        <a:pt x="1183" y="581"/>
                      </a:lnTo>
                      <a:lnTo>
                        <a:pt x="1180" y="578"/>
                      </a:lnTo>
                      <a:lnTo>
                        <a:pt x="1176" y="578"/>
                      </a:lnTo>
                      <a:lnTo>
                        <a:pt x="1173" y="568"/>
                      </a:lnTo>
                      <a:lnTo>
                        <a:pt x="1173" y="553"/>
                      </a:lnTo>
                      <a:lnTo>
                        <a:pt x="1173" y="528"/>
                      </a:lnTo>
                      <a:lnTo>
                        <a:pt x="1170" y="519"/>
                      </a:lnTo>
                      <a:lnTo>
                        <a:pt x="1167" y="509"/>
                      </a:lnTo>
                      <a:lnTo>
                        <a:pt x="1142" y="478"/>
                      </a:lnTo>
                      <a:lnTo>
                        <a:pt x="1123" y="456"/>
                      </a:lnTo>
                      <a:lnTo>
                        <a:pt x="1108" y="444"/>
                      </a:lnTo>
                      <a:lnTo>
                        <a:pt x="1095" y="431"/>
                      </a:lnTo>
                      <a:lnTo>
                        <a:pt x="1086" y="419"/>
                      </a:lnTo>
                      <a:lnTo>
                        <a:pt x="1080" y="406"/>
                      </a:lnTo>
                      <a:lnTo>
                        <a:pt x="1073" y="391"/>
                      </a:lnTo>
                      <a:lnTo>
                        <a:pt x="1073" y="372"/>
                      </a:lnTo>
                      <a:lnTo>
                        <a:pt x="1077" y="350"/>
                      </a:lnTo>
                      <a:lnTo>
                        <a:pt x="1089" y="328"/>
                      </a:lnTo>
                      <a:lnTo>
                        <a:pt x="1102" y="309"/>
                      </a:lnTo>
                      <a:lnTo>
                        <a:pt x="1108" y="294"/>
                      </a:lnTo>
                      <a:lnTo>
                        <a:pt x="1108" y="281"/>
                      </a:lnTo>
                      <a:lnTo>
                        <a:pt x="1105" y="272"/>
                      </a:lnTo>
                      <a:lnTo>
                        <a:pt x="1098" y="266"/>
                      </a:lnTo>
                      <a:lnTo>
                        <a:pt x="1092" y="263"/>
                      </a:lnTo>
                      <a:lnTo>
                        <a:pt x="1077" y="259"/>
                      </a:lnTo>
                      <a:lnTo>
                        <a:pt x="1070" y="256"/>
                      </a:lnTo>
                      <a:lnTo>
                        <a:pt x="1067" y="250"/>
                      </a:lnTo>
                      <a:lnTo>
                        <a:pt x="1058" y="234"/>
                      </a:lnTo>
                      <a:lnTo>
                        <a:pt x="1048" y="216"/>
                      </a:lnTo>
                      <a:lnTo>
                        <a:pt x="1030" y="228"/>
                      </a:lnTo>
                      <a:lnTo>
                        <a:pt x="1011" y="238"/>
                      </a:lnTo>
                      <a:lnTo>
                        <a:pt x="989" y="244"/>
                      </a:lnTo>
                      <a:lnTo>
                        <a:pt x="908" y="250"/>
                      </a:lnTo>
                      <a:lnTo>
                        <a:pt x="896" y="247"/>
                      </a:lnTo>
                      <a:lnTo>
                        <a:pt x="889" y="247"/>
                      </a:lnTo>
                      <a:lnTo>
                        <a:pt x="896" y="222"/>
                      </a:lnTo>
                      <a:lnTo>
                        <a:pt x="908" y="216"/>
                      </a:lnTo>
                      <a:lnTo>
                        <a:pt x="917" y="209"/>
                      </a:lnTo>
                      <a:lnTo>
                        <a:pt x="927" y="206"/>
                      </a:lnTo>
                      <a:lnTo>
                        <a:pt x="933" y="206"/>
                      </a:lnTo>
                      <a:lnTo>
                        <a:pt x="939" y="203"/>
                      </a:lnTo>
                      <a:lnTo>
                        <a:pt x="942" y="197"/>
                      </a:lnTo>
                      <a:lnTo>
                        <a:pt x="949" y="194"/>
                      </a:lnTo>
                      <a:lnTo>
                        <a:pt x="952" y="191"/>
                      </a:lnTo>
                      <a:lnTo>
                        <a:pt x="955" y="188"/>
                      </a:lnTo>
                      <a:lnTo>
                        <a:pt x="955" y="181"/>
                      </a:lnTo>
                      <a:lnTo>
                        <a:pt x="952" y="178"/>
                      </a:lnTo>
                      <a:lnTo>
                        <a:pt x="939" y="172"/>
                      </a:lnTo>
                      <a:lnTo>
                        <a:pt x="920" y="166"/>
                      </a:lnTo>
                      <a:lnTo>
                        <a:pt x="880" y="163"/>
                      </a:lnTo>
                      <a:lnTo>
                        <a:pt x="852" y="160"/>
                      </a:lnTo>
                      <a:lnTo>
                        <a:pt x="839" y="156"/>
                      </a:lnTo>
                      <a:lnTo>
                        <a:pt x="817" y="144"/>
                      </a:lnTo>
                      <a:lnTo>
                        <a:pt x="814" y="147"/>
                      </a:lnTo>
                      <a:lnTo>
                        <a:pt x="805" y="150"/>
                      </a:lnTo>
                      <a:lnTo>
                        <a:pt x="799" y="153"/>
                      </a:lnTo>
                      <a:lnTo>
                        <a:pt x="789" y="150"/>
                      </a:lnTo>
                      <a:lnTo>
                        <a:pt x="777" y="147"/>
                      </a:lnTo>
                      <a:lnTo>
                        <a:pt x="764" y="141"/>
                      </a:lnTo>
                      <a:lnTo>
                        <a:pt x="730" y="119"/>
                      </a:lnTo>
                      <a:lnTo>
                        <a:pt x="724" y="110"/>
                      </a:lnTo>
                      <a:lnTo>
                        <a:pt x="718" y="100"/>
                      </a:lnTo>
                      <a:lnTo>
                        <a:pt x="727" y="50"/>
                      </a:lnTo>
                      <a:lnTo>
                        <a:pt x="739" y="35"/>
                      </a:lnTo>
                      <a:lnTo>
                        <a:pt x="743" y="25"/>
                      </a:lnTo>
                      <a:lnTo>
                        <a:pt x="727" y="25"/>
                      </a:lnTo>
                      <a:lnTo>
                        <a:pt x="724" y="22"/>
                      </a:lnTo>
                      <a:lnTo>
                        <a:pt x="718" y="10"/>
                      </a:lnTo>
                      <a:lnTo>
                        <a:pt x="711" y="0"/>
                      </a:lnTo>
                      <a:lnTo>
                        <a:pt x="702" y="0"/>
                      </a:lnTo>
                      <a:lnTo>
                        <a:pt x="696" y="25"/>
                      </a:lnTo>
                      <a:lnTo>
                        <a:pt x="686" y="38"/>
                      </a:lnTo>
                      <a:lnTo>
                        <a:pt x="668" y="44"/>
                      </a:lnTo>
                      <a:lnTo>
                        <a:pt x="665" y="44"/>
                      </a:lnTo>
                      <a:lnTo>
                        <a:pt x="661" y="47"/>
                      </a:lnTo>
                      <a:lnTo>
                        <a:pt x="661" y="50"/>
                      </a:lnTo>
                      <a:lnTo>
                        <a:pt x="658" y="63"/>
                      </a:lnTo>
                      <a:lnTo>
                        <a:pt x="633" y="60"/>
                      </a:lnTo>
                      <a:lnTo>
                        <a:pt x="624" y="60"/>
                      </a:lnTo>
                      <a:lnTo>
                        <a:pt x="621" y="60"/>
                      </a:lnTo>
                      <a:lnTo>
                        <a:pt x="615" y="63"/>
                      </a:lnTo>
                      <a:lnTo>
                        <a:pt x="602" y="81"/>
                      </a:lnTo>
                      <a:lnTo>
                        <a:pt x="596" y="100"/>
                      </a:lnTo>
                      <a:lnTo>
                        <a:pt x="596" y="103"/>
                      </a:lnTo>
                      <a:lnTo>
                        <a:pt x="593" y="106"/>
                      </a:lnTo>
                      <a:lnTo>
                        <a:pt x="580" y="106"/>
                      </a:lnTo>
                      <a:lnTo>
                        <a:pt x="574" y="110"/>
                      </a:lnTo>
                      <a:lnTo>
                        <a:pt x="571" y="110"/>
                      </a:lnTo>
                      <a:lnTo>
                        <a:pt x="565" y="110"/>
                      </a:lnTo>
                      <a:lnTo>
                        <a:pt x="555" y="106"/>
                      </a:lnTo>
                      <a:lnTo>
                        <a:pt x="530" y="94"/>
                      </a:lnTo>
                      <a:lnTo>
                        <a:pt x="515" y="85"/>
                      </a:lnTo>
                      <a:lnTo>
                        <a:pt x="499" y="78"/>
                      </a:lnTo>
                      <a:lnTo>
                        <a:pt x="483" y="72"/>
                      </a:lnTo>
                      <a:lnTo>
                        <a:pt x="474" y="69"/>
                      </a:lnTo>
                      <a:lnTo>
                        <a:pt x="468" y="69"/>
                      </a:lnTo>
                      <a:lnTo>
                        <a:pt x="455" y="66"/>
                      </a:lnTo>
                      <a:lnTo>
                        <a:pt x="449" y="66"/>
                      </a:lnTo>
                      <a:lnTo>
                        <a:pt x="440" y="72"/>
                      </a:lnTo>
                      <a:lnTo>
                        <a:pt x="434" y="78"/>
                      </a:lnTo>
                      <a:lnTo>
                        <a:pt x="424" y="78"/>
                      </a:lnTo>
                      <a:lnTo>
                        <a:pt x="409" y="81"/>
                      </a:lnTo>
                      <a:lnTo>
                        <a:pt x="387" y="78"/>
                      </a:lnTo>
                      <a:lnTo>
                        <a:pt x="371" y="88"/>
                      </a:lnTo>
                      <a:lnTo>
                        <a:pt x="352" y="97"/>
                      </a:lnTo>
                      <a:lnTo>
                        <a:pt x="334" y="106"/>
                      </a:lnTo>
                      <a:lnTo>
                        <a:pt x="321" y="125"/>
                      </a:lnTo>
                      <a:lnTo>
                        <a:pt x="318" y="153"/>
                      </a:lnTo>
                      <a:lnTo>
                        <a:pt x="306" y="156"/>
                      </a:lnTo>
                      <a:lnTo>
                        <a:pt x="293" y="156"/>
                      </a:lnTo>
                      <a:lnTo>
                        <a:pt x="277" y="153"/>
                      </a:lnTo>
                      <a:lnTo>
                        <a:pt x="262" y="153"/>
                      </a:lnTo>
                      <a:lnTo>
                        <a:pt x="228" y="153"/>
                      </a:lnTo>
                      <a:lnTo>
                        <a:pt x="209" y="156"/>
                      </a:lnTo>
                      <a:lnTo>
                        <a:pt x="190" y="160"/>
                      </a:lnTo>
                      <a:lnTo>
                        <a:pt x="171" y="166"/>
                      </a:lnTo>
                      <a:lnTo>
                        <a:pt x="159" y="172"/>
                      </a:lnTo>
                      <a:lnTo>
                        <a:pt x="140" y="188"/>
                      </a:lnTo>
                      <a:lnTo>
                        <a:pt x="128" y="194"/>
                      </a:lnTo>
                      <a:lnTo>
                        <a:pt x="121" y="194"/>
                      </a:lnTo>
                      <a:lnTo>
                        <a:pt x="84" y="197"/>
                      </a:lnTo>
                      <a:lnTo>
                        <a:pt x="65" y="197"/>
                      </a:lnTo>
                      <a:lnTo>
                        <a:pt x="47" y="197"/>
                      </a:lnTo>
                      <a:lnTo>
                        <a:pt x="37" y="197"/>
                      </a:lnTo>
                      <a:lnTo>
                        <a:pt x="22" y="200"/>
                      </a:lnTo>
                      <a:lnTo>
                        <a:pt x="12" y="203"/>
                      </a:lnTo>
                      <a:lnTo>
                        <a:pt x="6" y="206"/>
                      </a:lnTo>
                      <a:lnTo>
                        <a:pt x="3" y="216"/>
                      </a:lnTo>
                      <a:lnTo>
                        <a:pt x="0" y="228"/>
                      </a:lnTo>
                      <a:lnTo>
                        <a:pt x="0" y="253"/>
                      </a:lnTo>
                      <a:lnTo>
                        <a:pt x="3" y="263"/>
                      </a:lnTo>
                      <a:lnTo>
                        <a:pt x="6" y="269"/>
                      </a:lnTo>
                      <a:lnTo>
                        <a:pt x="9" y="269"/>
                      </a:lnTo>
                      <a:lnTo>
                        <a:pt x="9" y="297"/>
                      </a:lnTo>
                      <a:lnTo>
                        <a:pt x="18" y="306"/>
                      </a:lnTo>
                      <a:lnTo>
                        <a:pt x="25" y="309"/>
                      </a:lnTo>
                      <a:lnTo>
                        <a:pt x="28" y="312"/>
                      </a:lnTo>
                      <a:lnTo>
                        <a:pt x="40" y="312"/>
                      </a:lnTo>
                      <a:lnTo>
                        <a:pt x="59" y="309"/>
                      </a:lnTo>
                      <a:lnTo>
                        <a:pt x="65" y="309"/>
                      </a:lnTo>
                      <a:lnTo>
                        <a:pt x="71" y="312"/>
                      </a:lnTo>
                      <a:lnTo>
                        <a:pt x="78" y="319"/>
                      </a:lnTo>
                      <a:lnTo>
                        <a:pt x="87" y="331"/>
                      </a:lnTo>
                      <a:lnTo>
                        <a:pt x="100" y="328"/>
                      </a:lnTo>
                      <a:lnTo>
                        <a:pt x="118" y="325"/>
                      </a:lnTo>
                      <a:lnTo>
                        <a:pt x="125" y="325"/>
                      </a:lnTo>
                      <a:lnTo>
                        <a:pt x="134" y="325"/>
                      </a:lnTo>
                      <a:lnTo>
                        <a:pt x="143" y="328"/>
                      </a:lnTo>
                      <a:lnTo>
                        <a:pt x="150" y="334"/>
                      </a:lnTo>
                      <a:lnTo>
                        <a:pt x="159" y="344"/>
                      </a:lnTo>
                      <a:lnTo>
                        <a:pt x="165" y="356"/>
                      </a:lnTo>
                      <a:lnTo>
                        <a:pt x="178" y="353"/>
                      </a:lnTo>
                      <a:lnTo>
                        <a:pt x="209" y="337"/>
                      </a:lnTo>
                      <a:lnTo>
                        <a:pt x="228" y="328"/>
                      </a:lnTo>
                      <a:lnTo>
                        <a:pt x="237" y="328"/>
                      </a:lnTo>
                      <a:lnTo>
                        <a:pt x="246" y="328"/>
                      </a:lnTo>
                      <a:lnTo>
                        <a:pt x="256" y="331"/>
                      </a:lnTo>
                      <a:lnTo>
                        <a:pt x="262" y="341"/>
                      </a:lnTo>
                      <a:lnTo>
                        <a:pt x="265" y="350"/>
                      </a:lnTo>
                      <a:lnTo>
                        <a:pt x="265" y="366"/>
                      </a:lnTo>
                      <a:lnTo>
                        <a:pt x="265" y="428"/>
                      </a:lnTo>
                      <a:lnTo>
                        <a:pt x="262" y="450"/>
                      </a:lnTo>
                      <a:lnTo>
                        <a:pt x="265" y="475"/>
                      </a:lnTo>
                      <a:lnTo>
                        <a:pt x="274" y="487"/>
                      </a:lnTo>
                      <a:lnTo>
                        <a:pt x="274" y="506"/>
                      </a:lnTo>
                      <a:lnTo>
                        <a:pt x="271" y="528"/>
                      </a:lnTo>
                      <a:lnTo>
                        <a:pt x="265" y="556"/>
                      </a:lnTo>
                      <a:lnTo>
                        <a:pt x="265" y="575"/>
                      </a:lnTo>
                      <a:lnTo>
                        <a:pt x="268" y="593"/>
                      </a:lnTo>
                      <a:lnTo>
                        <a:pt x="271" y="615"/>
                      </a:lnTo>
                      <a:lnTo>
                        <a:pt x="281" y="637"/>
                      </a:lnTo>
                      <a:lnTo>
                        <a:pt x="296" y="675"/>
                      </a:lnTo>
                      <a:lnTo>
                        <a:pt x="302" y="690"/>
                      </a:lnTo>
                      <a:lnTo>
                        <a:pt x="315" y="853"/>
                      </a:lnTo>
                      <a:lnTo>
                        <a:pt x="318" y="984"/>
                      </a:lnTo>
                      <a:lnTo>
                        <a:pt x="315" y="999"/>
                      </a:lnTo>
                      <a:lnTo>
                        <a:pt x="296" y="1034"/>
                      </a:lnTo>
                      <a:lnTo>
                        <a:pt x="284" y="1059"/>
                      </a:lnTo>
                      <a:lnTo>
                        <a:pt x="268" y="1084"/>
                      </a:lnTo>
                      <a:lnTo>
                        <a:pt x="249" y="1109"/>
                      </a:lnTo>
                      <a:lnTo>
                        <a:pt x="224" y="1137"/>
                      </a:lnTo>
                      <a:lnTo>
                        <a:pt x="203" y="1162"/>
                      </a:lnTo>
                      <a:lnTo>
                        <a:pt x="187" y="1183"/>
                      </a:lnTo>
                      <a:lnTo>
                        <a:pt x="181" y="1202"/>
                      </a:lnTo>
                      <a:lnTo>
                        <a:pt x="178" y="1215"/>
                      </a:lnTo>
                      <a:lnTo>
                        <a:pt x="178" y="1227"/>
                      </a:lnTo>
                      <a:lnTo>
                        <a:pt x="178" y="1237"/>
                      </a:lnTo>
                      <a:lnTo>
                        <a:pt x="184" y="1243"/>
                      </a:lnTo>
                      <a:lnTo>
                        <a:pt x="174" y="1468"/>
                      </a:lnTo>
                      <a:lnTo>
                        <a:pt x="171" y="1474"/>
                      </a:lnTo>
                      <a:lnTo>
                        <a:pt x="174" y="1489"/>
                      </a:lnTo>
                      <a:lnTo>
                        <a:pt x="181" y="1502"/>
                      </a:lnTo>
                      <a:lnTo>
                        <a:pt x="187" y="1511"/>
                      </a:lnTo>
                      <a:lnTo>
                        <a:pt x="199" y="1524"/>
                      </a:lnTo>
                      <a:lnTo>
                        <a:pt x="218" y="1536"/>
                      </a:lnTo>
                      <a:lnTo>
                        <a:pt x="249" y="1561"/>
                      </a:lnTo>
                      <a:lnTo>
                        <a:pt x="268" y="1583"/>
                      </a:lnTo>
                      <a:lnTo>
                        <a:pt x="281" y="1599"/>
                      </a:lnTo>
                      <a:lnTo>
                        <a:pt x="281" y="1605"/>
                      </a:lnTo>
                      <a:lnTo>
                        <a:pt x="287" y="1617"/>
                      </a:lnTo>
                      <a:lnTo>
                        <a:pt x="290" y="1639"/>
                      </a:lnTo>
                      <a:lnTo>
                        <a:pt x="290" y="1670"/>
                      </a:lnTo>
                      <a:lnTo>
                        <a:pt x="296" y="1677"/>
                      </a:lnTo>
                      <a:lnTo>
                        <a:pt x="306" y="1699"/>
                      </a:lnTo>
                      <a:lnTo>
                        <a:pt x="309" y="1711"/>
                      </a:lnTo>
                      <a:lnTo>
                        <a:pt x="312" y="1730"/>
                      </a:lnTo>
                      <a:lnTo>
                        <a:pt x="312" y="1752"/>
                      </a:lnTo>
                      <a:lnTo>
                        <a:pt x="306" y="1773"/>
                      </a:lnTo>
                      <a:lnTo>
                        <a:pt x="296" y="1817"/>
                      </a:lnTo>
                      <a:lnTo>
                        <a:pt x="293" y="1842"/>
                      </a:lnTo>
                      <a:lnTo>
                        <a:pt x="290" y="1917"/>
                      </a:lnTo>
                      <a:lnTo>
                        <a:pt x="290" y="1920"/>
                      </a:lnTo>
                      <a:lnTo>
                        <a:pt x="293" y="1930"/>
                      </a:lnTo>
                      <a:lnTo>
                        <a:pt x="299" y="1936"/>
                      </a:lnTo>
                      <a:lnTo>
                        <a:pt x="306" y="1942"/>
                      </a:lnTo>
                      <a:lnTo>
                        <a:pt x="321" y="1948"/>
                      </a:lnTo>
                      <a:lnTo>
                        <a:pt x="337" y="1955"/>
                      </a:lnTo>
                      <a:lnTo>
                        <a:pt x="356" y="1961"/>
                      </a:lnTo>
                      <a:lnTo>
                        <a:pt x="371" y="1970"/>
                      </a:lnTo>
                      <a:lnTo>
                        <a:pt x="384" y="1979"/>
                      </a:lnTo>
                      <a:lnTo>
                        <a:pt x="393" y="1992"/>
                      </a:lnTo>
                      <a:lnTo>
                        <a:pt x="402" y="2011"/>
                      </a:lnTo>
                      <a:lnTo>
                        <a:pt x="402" y="2023"/>
                      </a:lnTo>
                      <a:lnTo>
                        <a:pt x="405" y="2054"/>
                      </a:lnTo>
                      <a:lnTo>
                        <a:pt x="405" y="2061"/>
                      </a:lnTo>
                      <a:lnTo>
                        <a:pt x="412" y="2073"/>
                      </a:lnTo>
                      <a:lnTo>
                        <a:pt x="415" y="2079"/>
                      </a:lnTo>
                      <a:lnTo>
                        <a:pt x="424" y="2086"/>
                      </a:lnTo>
                      <a:lnTo>
                        <a:pt x="440" y="2092"/>
                      </a:lnTo>
                      <a:lnTo>
                        <a:pt x="459" y="2095"/>
                      </a:lnTo>
                      <a:lnTo>
                        <a:pt x="477" y="2095"/>
                      </a:lnTo>
                      <a:lnTo>
                        <a:pt x="493" y="2101"/>
                      </a:lnTo>
                      <a:lnTo>
                        <a:pt x="505" y="2111"/>
                      </a:lnTo>
                      <a:lnTo>
                        <a:pt x="515" y="2120"/>
                      </a:lnTo>
                      <a:lnTo>
                        <a:pt x="521" y="2129"/>
                      </a:lnTo>
                      <a:lnTo>
                        <a:pt x="524" y="2139"/>
                      </a:lnTo>
                      <a:lnTo>
                        <a:pt x="527" y="2157"/>
                      </a:lnTo>
                      <a:lnTo>
                        <a:pt x="530" y="2179"/>
                      </a:lnTo>
                      <a:lnTo>
                        <a:pt x="537" y="2207"/>
                      </a:lnTo>
                      <a:lnTo>
                        <a:pt x="543" y="2245"/>
                      </a:lnTo>
                      <a:lnTo>
                        <a:pt x="543" y="2242"/>
                      </a:lnTo>
                      <a:lnTo>
                        <a:pt x="571" y="2245"/>
                      </a:lnTo>
                      <a:lnTo>
                        <a:pt x="583" y="2242"/>
                      </a:lnTo>
                      <a:lnTo>
                        <a:pt x="599" y="2232"/>
                      </a:lnTo>
                      <a:lnTo>
                        <a:pt x="665" y="2285"/>
                      </a:lnTo>
                      <a:lnTo>
                        <a:pt x="677" y="2260"/>
                      </a:lnTo>
                      <a:lnTo>
                        <a:pt x="696" y="2242"/>
                      </a:lnTo>
                      <a:lnTo>
                        <a:pt x="714" y="2232"/>
                      </a:lnTo>
                      <a:lnTo>
                        <a:pt x="730" y="2223"/>
                      </a:lnTo>
                      <a:lnTo>
                        <a:pt x="746" y="2220"/>
                      </a:lnTo>
                      <a:lnTo>
                        <a:pt x="761" y="2220"/>
                      </a:lnTo>
                      <a:lnTo>
                        <a:pt x="771" y="2220"/>
                      </a:lnTo>
                      <a:lnTo>
                        <a:pt x="777" y="2176"/>
                      </a:lnTo>
                      <a:lnTo>
                        <a:pt x="783" y="2145"/>
                      </a:lnTo>
                      <a:lnTo>
                        <a:pt x="789" y="2126"/>
                      </a:lnTo>
                      <a:lnTo>
                        <a:pt x="796" y="2120"/>
                      </a:lnTo>
                      <a:lnTo>
                        <a:pt x="805" y="2117"/>
                      </a:lnTo>
                      <a:lnTo>
                        <a:pt x="814" y="2117"/>
                      </a:lnTo>
                      <a:lnTo>
                        <a:pt x="833" y="2098"/>
                      </a:lnTo>
                      <a:lnTo>
                        <a:pt x="877" y="2095"/>
                      </a:lnTo>
                      <a:lnTo>
                        <a:pt x="917" y="2089"/>
                      </a:lnTo>
                      <a:lnTo>
                        <a:pt x="955" y="2076"/>
                      </a:lnTo>
                      <a:lnTo>
                        <a:pt x="986" y="2064"/>
                      </a:lnTo>
                      <a:lnTo>
                        <a:pt x="1017" y="2051"/>
                      </a:lnTo>
                      <a:lnTo>
                        <a:pt x="1039" y="2039"/>
                      </a:lnTo>
                      <a:lnTo>
                        <a:pt x="1058" y="2026"/>
                      </a:lnTo>
                      <a:lnTo>
                        <a:pt x="1067" y="2039"/>
                      </a:lnTo>
                      <a:lnTo>
                        <a:pt x="1077" y="2045"/>
                      </a:lnTo>
                      <a:lnTo>
                        <a:pt x="1083" y="2051"/>
                      </a:lnTo>
                      <a:lnTo>
                        <a:pt x="1098" y="2054"/>
                      </a:lnTo>
                      <a:lnTo>
                        <a:pt x="1117" y="2054"/>
                      </a:lnTo>
                      <a:lnTo>
                        <a:pt x="1139" y="2045"/>
                      </a:lnTo>
                      <a:lnTo>
                        <a:pt x="1155" y="2039"/>
                      </a:lnTo>
                      <a:lnTo>
                        <a:pt x="1173" y="2020"/>
                      </a:lnTo>
                      <a:lnTo>
                        <a:pt x="1189" y="2023"/>
                      </a:lnTo>
                      <a:lnTo>
                        <a:pt x="1214" y="2023"/>
                      </a:lnTo>
                      <a:lnTo>
                        <a:pt x="1254" y="2014"/>
                      </a:lnTo>
                      <a:lnTo>
                        <a:pt x="1270" y="2001"/>
                      </a:lnTo>
                      <a:lnTo>
                        <a:pt x="1289" y="1989"/>
                      </a:lnTo>
                      <a:lnTo>
                        <a:pt x="1298" y="1992"/>
                      </a:lnTo>
                      <a:lnTo>
                        <a:pt x="1311" y="2001"/>
                      </a:lnTo>
                      <a:lnTo>
                        <a:pt x="1323" y="2014"/>
                      </a:lnTo>
                      <a:lnTo>
                        <a:pt x="1361" y="2051"/>
                      </a:lnTo>
                      <a:lnTo>
                        <a:pt x="1379" y="2045"/>
                      </a:lnTo>
                      <a:lnTo>
                        <a:pt x="1389" y="2029"/>
                      </a:lnTo>
                      <a:lnTo>
                        <a:pt x="1404" y="2042"/>
                      </a:lnTo>
                      <a:lnTo>
                        <a:pt x="1423" y="2058"/>
                      </a:lnTo>
                      <a:lnTo>
                        <a:pt x="1448" y="2058"/>
                      </a:lnTo>
                      <a:lnTo>
                        <a:pt x="1467" y="2039"/>
                      </a:lnTo>
                      <a:lnTo>
                        <a:pt x="1489" y="2061"/>
                      </a:lnTo>
                      <a:lnTo>
                        <a:pt x="1560" y="2089"/>
                      </a:lnTo>
                      <a:lnTo>
                        <a:pt x="1592" y="2092"/>
                      </a:lnTo>
                      <a:lnTo>
                        <a:pt x="1617" y="2089"/>
                      </a:lnTo>
                      <a:lnTo>
                        <a:pt x="1635" y="2079"/>
                      </a:lnTo>
                      <a:lnTo>
                        <a:pt x="1648" y="2070"/>
                      </a:lnTo>
                      <a:lnTo>
                        <a:pt x="1654" y="2058"/>
                      </a:lnTo>
                      <a:lnTo>
                        <a:pt x="1657" y="2045"/>
                      </a:lnTo>
                      <a:lnTo>
                        <a:pt x="1660" y="2036"/>
                      </a:lnTo>
                      <a:lnTo>
                        <a:pt x="1682" y="2061"/>
                      </a:lnTo>
                      <a:lnTo>
                        <a:pt x="1691" y="2067"/>
                      </a:lnTo>
                      <a:lnTo>
                        <a:pt x="1701" y="2061"/>
                      </a:lnTo>
                      <a:lnTo>
                        <a:pt x="1707" y="2058"/>
                      </a:lnTo>
                      <a:lnTo>
                        <a:pt x="1716" y="2054"/>
                      </a:lnTo>
                      <a:lnTo>
                        <a:pt x="1738" y="2051"/>
                      </a:lnTo>
                      <a:lnTo>
                        <a:pt x="1754" y="2048"/>
                      </a:lnTo>
                      <a:lnTo>
                        <a:pt x="1798" y="2051"/>
                      </a:lnTo>
                      <a:lnTo>
                        <a:pt x="1807" y="2054"/>
                      </a:lnTo>
                      <a:lnTo>
                        <a:pt x="1819" y="2064"/>
                      </a:lnTo>
                      <a:lnTo>
                        <a:pt x="1832" y="2076"/>
                      </a:lnTo>
                      <a:lnTo>
                        <a:pt x="1851" y="2076"/>
                      </a:lnTo>
                      <a:lnTo>
                        <a:pt x="1863" y="2073"/>
                      </a:lnTo>
                      <a:lnTo>
                        <a:pt x="1872" y="2067"/>
                      </a:lnTo>
                      <a:lnTo>
                        <a:pt x="1879" y="2061"/>
                      </a:lnTo>
                      <a:lnTo>
                        <a:pt x="1885" y="2042"/>
                      </a:lnTo>
                      <a:lnTo>
                        <a:pt x="1885" y="2036"/>
                      </a:lnTo>
                      <a:lnTo>
                        <a:pt x="1863" y="2011"/>
                      </a:lnTo>
                      <a:lnTo>
                        <a:pt x="1863" y="1992"/>
                      </a:lnTo>
                      <a:lnTo>
                        <a:pt x="1863" y="1976"/>
                      </a:lnTo>
                      <a:lnTo>
                        <a:pt x="1860" y="1961"/>
                      </a:lnTo>
                      <a:lnTo>
                        <a:pt x="1857" y="1951"/>
                      </a:lnTo>
                      <a:lnTo>
                        <a:pt x="1851" y="1936"/>
                      </a:lnTo>
                      <a:lnTo>
                        <a:pt x="1848" y="1933"/>
                      </a:lnTo>
                      <a:lnTo>
                        <a:pt x="1807" y="1936"/>
                      </a:lnTo>
                      <a:lnTo>
                        <a:pt x="1801" y="1930"/>
                      </a:lnTo>
                      <a:lnTo>
                        <a:pt x="1794" y="1923"/>
                      </a:lnTo>
                      <a:lnTo>
                        <a:pt x="1788" y="1908"/>
                      </a:lnTo>
                      <a:lnTo>
                        <a:pt x="1788" y="1892"/>
                      </a:lnTo>
                      <a:lnTo>
                        <a:pt x="1794" y="1876"/>
                      </a:lnTo>
                      <a:lnTo>
                        <a:pt x="1807" y="1848"/>
                      </a:lnTo>
                      <a:lnTo>
                        <a:pt x="1813" y="1839"/>
                      </a:lnTo>
                      <a:lnTo>
                        <a:pt x="1832" y="1836"/>
                      </a:lnTo>
                      <a:lnTo>
                        <a:pt x="1848" y="1830"/>
                      </a:lnTo>
                      <a:lnTo>
                        <a:pt x="1860" y="1820"/>
                      </a:lnTo>
                      <a:lnTo>
                        <a:pt x="1866" y="1814"/>
                      </a:lnTo>
                      <a:lnTo>
                        <a:pt x="1872" y="1802"/>
                      </a:lnTo>
                      <a:lnTo>
                        <a:pt x="1872" y="1798"/>
                      </a:lnTo>
                      <a:lnTo>
                        <a:pt x="1888" y="1795"/>
                      </a:lnTo>
                      <a:lnTo>
                        <a:pt x="1901" y="1792"/>
                      </a:lnTo>
                      <a:lnTo>
                        <a:pt x="1907" y="1789"/>
                      </a:lnTo>
                      <a:lnTo>
                        <a:pt x="1910" y="1786"/>
                      </a:lnTo>
                      <a:lnTo>
                        <a:pt x="1910" y="1777"/>
                      </a:lnTo>
                      <a:lnTo>
                        <a:pt x="1907" y="1770"/>
                      </a:lnTo>
                      <a:lnTo>
                        <a:pt x="1851" y="1711"/>
                      </a:lnTo>
                      <a:lnTo>
                        <a:pt x="1851" y="1670"/>
                      </a:lnTo>
                      <a:lnTo>
                        <a:pt x="1807" y="1670"/>
                      </a:lnTo>
                      <a:lnTo>
                        <a:pt x="1794" y="1636"/>
                      </a:lnTo>
                      <a:lnTo>
                        <a:pt x="1776" y="1636"/>
                      </a:lnTo>
                      <a:lnTo>
                        <a:pt x="1766" y="1617"/>
                      </a:lnTo>
                      <a:lnTo>
                        <a:pt x="1732" y="1620"/>
                      </a:lnTo>
                      <a:lnTo>
                        <a:pt x="1710" y="1599"/>
                      </a:lnTo>
                      <a:lnTo>
                        <a:pt x="1710" y="1489"/>
                      </a:lnTo>
                      <a:lnTo>
                        <a:pt x="1710" y="1474"/>
                      </a:lnTo>
                      <a:lnTo>
                        <a:pt x="1704" y="1461"/>
                      </a:lnTo>
                      <a:lnTo>
                        <a:pt x="1701" y="1455"/>
                      </a:lnTo>
                      <a:lnTo>
                        <a:pt x="1695" y="1455"/>
                      </a:lnTo>
                      <a:lnTo>
                        <a:pt x="1688" y="1455"/>
                      </a:lnTo>
                      <a:lnTo>
                        <a:pt x="1682" y="1455"/>
                      </a:lnTo>
                      <a:lnTo>
                        <a:pt x="1651" y="1480"/>
                      </a:lnTo>
                      <a:lnTo>
                        <a:pt x="1623" y="1452"/>
                      </a:lnTo>
                      <a:lnTo>
                        <a:pt x="1629" y="1430"/>
                      </a:lnTo>
                      <a:lnTo>
                        <a:pt x="1604" y="1424"/>
                      </a:lnTo>
                      <a:lnTo>
                        <a:pt x="1601" y="1408"/>
                      </a:lnTo>
                      <a:lnTo>
                        <a:pt x="1613" y="1408"/>
                      </a:lnTo>
                      <a:lnTo>
                        <a:pt x="1648" y="1405"/>
                      </a:lnTo>
                      <a:lnTo>
                        <a:pt x="1666" y="1402"/>
                      </a:lnTo>
                      <a:lnTo>
                        <a:pt x="1682" y="1393"/>
                      </a:lnTo>
                      <a:lnTo>
                        <a:pt x="1698" y="1383"/>
                      </a:lnTo>
                      <a:lnTo>
                        <a:pt x="1710" y="1355"/>
                      </a:lnTo>
                      <a:lnTo>
                        <a:pt x="1726" y="1340"/>
                      </a:lnTo>
                      <a:lnTo>
                        <a:pt x="1745" y="1349"/>
                      </a:lnTo>
                      <a:lnTo>
                        <a:pt x="1766" y="1358"/>
                      </a:lnTo>
                      <a:lnTo>
                        <a:pt x="1785" y="1349"/>
                      </a:lnTo>
                      <a:lnTo>
                        <a:pt x="1801" y="1340"/>
                      </a:lnTo>
                      <a:lnTo>
                        <a:pt x="1832" y="1324"/>
                      </a:lnTo>
                      <a:lnTo>
                        <a:pt x="1838" y="1324"/>
                      </a:lnTo>
                      <a:lnTo>
                        <a:pt x="1854" y="1324"/>
                      </a:lnTo>
                      <a:lnTo>
                        <a:pt x="1872" y="1315"/>
                      </a:lnTo>
                      <a:lnTo>
                        <a:pt x="1882" y="1308"/>
                      </a:lnTo>
                      <a:lnTo>
                        <a:pt x="1894" y="1299"/>
                      </a:lnTo>
                      <a:lnTo>
                        <a:pt x="1904" y="1290"/>
                      </a:lnTo>
                      <a:lnTo>
                        <a:pt x="1916" y="1283"/>
                      </a:lnTo>
                      <a:lnTo>
                        <a:pt x="1932" y="1277"/>
                      </a:lnTo>
                      <a:lnTo>
                        <a:pt x="1944" y="1277"/>
                      </a:lnTo>
                      <a:lnTo>
                        <a:pt x="1966" y="1277"/>
                      </a:lnTo>
                      <a:lnTo>
                        <a:pt x="1975" y="1277"/>
                      </a:lnTo>
                      <a:lnTo>
                        <a:pt x="1997" y="1255"/>
                      </a:lnTo>
                      <a:lnTo>
                        <a:pt x="2016" y="1243"/>
                      </a:lnTo>
                      <a:lnTo>
                        <a:pt x="2035" y="1230"/>
                      </a:lnTo>
                      <a:lnTo>
                        <a:pt x="2050" y="1224"/>
                      </a:lnTo>
                      <a:lnTo>
                        <a:pt x="2075" y="1221"/>
                      </a:lnTo>
                      <a:lnTo>
                        <a:pt x="2085" y="1221"/>
                      </a:lnTo>
                      <a:lnTo>
                        <a:pt x="2072" y="1158"/>
                      </a:lnTo>
                      <a:lnTo>
                        <a:pt x="2091" y="1143"/>
                      </a:lnTo>
                      <a:lnTo>
                        <a:pt x="2103" y="1124"/>
                      </a:lnTo>
                      <a:lnTo>
                        <a:pt x="2116" y="1109"/>
                      </a:lnTo>
                      <a:lnTo>
                        <a:pt x="2122" y="1093"/>
                      </a:lnTo>
                      <a:lnTo>
                        <a:pt x="2128" y="1068"/>
                      </a:lnTo>
                      <a:lnTo>
                        <a:pt x="2132" y="1059"/>
                      </a:lnTo>
                      <a:lnTo>
                        <a:pt x="2138" y="881"/>
                      </a:lnTo>
                      <a:lnTo>
                        <a:pt x="2150" y="862"/>
                      </a:lnTo>
                      <a:lnTo>
                        <a:pt x="2157" y="846"/>
                      </a:lnTo>
                      <a:lnTo>
                        <a:pt x="2160" y="828"/>
                      </a:lnTo>
                      <a:lnTo>
                        <a:pt x="2160" y="815"/>
                      </a:lnTo>
                      <a:lnTo>
                        <a:pt x="2153" y="790"/>
                      </a:lnTo>
                      <a:lnTo>
                        <a:pt x="2150" y="781"/>
                      </a:lnTo>
                      <a:lnTo>
                        <a:pt x="2150" y="775"/>
                      </a:lnTo>
                      <a:lnTo>
                        <a:pt x="2153" y="771"/>
                      </a:lnTo>
                      <a:lnTo>
                        <a:pt x="2163" y="765"/>
                      </a:lnTo>
                      <a:lnTo>
                        <a:pt x="2194" y="753"/>
                      </a:lnTo>
                      <a:lnTo>
                        <a:pt x="2235" y="740"/>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0" name="Freeform 10"/>
                <p:cNvSpPr/>
                <p:nvPr/>
              </p:nvSpPr>
              <p:spPr bwMode="auto">
                <a:xfrm>
                  <a:off x="4646" y="1083"/>
                  <a:ext cx="1080" cy="1180"/>
                </a:xfrm>
                <a:custGeom>
                  <a:avLst/>
                  <a:gdLst>
                    <a:gd name="T0" fmla="*/ 1061 w 1080"/>
                    <a:gd name="T1" fmla="*/ 756 h 1180"/>
                    <a:gd name="T2" fmla="*/ 1077 w 1080"/>
                    <a:gd name="T3" fmla="*/ 712 h 1180"/>
                    <a:gd name="T4" fmla="*/ 1017 w 1080"/>
                    <a:gd name="T5" fmla="*/ 659 h 1180"/>
                    <a:gd name="T6" fmla="*/ 1033 w 1080"/>
                    <a:gd name="T7" fmla="*/ 615 h 1180"/>
                    <a:gd name="T8" fmla="*/ 1055 w 1080"/>
                    <a:gd name="T9" fmla="*/ 600 h 1180"/>
                    <a:gd name="T10" fmla="*/ 1080 w 1080"/>
                    <a:gd name="T11" fmla="*/ 562 h 1180"/>
                    <a:gd name="T12" fmla="*/ 986 w 1080"/>
                    <a:gd name="T13" fmla="*/ 456 h 1180"/>
                    <a:gd name="T14" fmla="*/ 905 w 1080"/>
                    <a:gd name="T15" fmla="*/ 316 h 1180"/>
                    <a:gd name="T16" fmla="*/ 871 w 1080"/>
                    <a:gd name="T17" fmla="*/ 253 h 1180"/>
                    <a:gd name="T18" fmla="*/ 858 w 1080"/>
                    <a:gd name="T19" fmla="*/ 241 h 1180"/>
                    <a:gd name="T20" fmla="*/ 846 w 1080"/>
                    <a:gd name="T21" fmla="*/ 241 h 1180"/>
                    <a:gd name="T22" fmla="*/ 824 w 1080"/>
                    <a:gd name="T23" fmla="*/ 234 h 1180"/>
                    <a:gd name="T24" fmla="*/ 817 w 1080"/>
                    <a:gd name="T25" fmla="*/ 222 h 1180"/>
                    <a:gd name="T26" fmla="*/ 808 w 1080"/>
                    <a:gd name="T27" fmla="*/ 150 h 1180"/>
                    <a:gd name="T28" fmla="*/ 774 w 1080"/>
                    <a:gd name="T29" fmla="*/ 163 h 1180"/>
                    <a:gd name="T30" fmla="*/ 714 w 1080"/>
                    <a:gd name="T31" fmla="*/ 166 h 1180"/>
                    <a:gd name="T32" fmla="*/ 636 w 1080"/>
                    <a:gd name="T33" fmla="*/ 119 h 1180"/>
                    <a:gd name="T34" fmla="*/ 608 w 1080"/>
                    <a:gd name="T35" fmla="*/ 113 h 1180"/>
                    <a:gd name="T36" fmla="*/ 590 w 1080"/>
                    <a:gd name="T37" fmla="*/ 91 h 1180"/>
                    <a:gd name="T38" fmla="*/ 549 w 1080"/>
                    <a:gd name="T39" fmla="*/ 60 h 1180"/>
                    <a:gd name="T40" fmla="*/ 518 w 1080"/>
                    <a:gd name="T41" fmla="*/ 50 h 1180"/>
                    <a:gd name="T42" fmla="*/ 474 w 1080"/>
                    <a:gd name="T43" fmla="*/ 28 h 1180"/>
                    <a:gd name="T44" fmla="*/ 434 w 1080"/>
                    <a:gd name="T45" fmla="*/ 13 h 1180"/>
                    <a:gd name="T46" fmla="*/ 412 w 1080"/>
                    <a:gd name="T47" fmla="*/ 3 h 1180"/>
                    <a:gd name="T48" fmla="*/ 387 w 1080"/>
                    <a:gd name="T49" fmla="*/ 0 h 1180"/>
                    <a:gd name="T50" fmla="*/ 362 w 1080"/>
                    <a:gd name="T51" fmla="*/ 0 h 1180"/>
                    <a:gd name="T52" fmla="*/ 343 w 1080"/>
                    <a:gd name="T53" fmla="*/ 10 h 1180"/>
                    <a:gd name="T54" fmla="*/ 318 w 1080"/>
                    <a:gd name="T55" fmla="*/ 10 h 1180"/>
                    <a:gd name="T56" fmla="*/ 287 w 1080"/>
                    <a:gd name="T57" fmla="*/ 6 h 1180"/>
                    <a:gd name="T58" fmla="*/ 203 w 1080"/>
                    <a:gd name="T59" fmla="*/ 28 h 1180"/>
                    <a:gd name="T60" fmla="*/ 184 w 1080"/>
                    <a:gd name="T61" fmla="*/ 25 h 1180"/>
                    <a:gd name="T62" fmla="*/ 140 w 1080"/>
                    <a:gd name="T63" fmla="*/ 13 h 1180"/>
                    <a:gd name="T64" fmla="*/ 106 w 1080"/>
                    <a:gd name="T65" fmla="*/ 22 h 1180"/>
                    <a:gd name="T66" fmla="*/ 56 w 1080"/>
                    <a:gd name="T67" fmla="*/ 22 h 1180"/>
                    <a:gd name="T68" fmla="*/ 40 w 1080"/>
                    <a:gd name="T69" fmla="*/ 6 h 1180"/>
                    <a:gd name="T70" fmla="*/ 34 w 1080"/>
                    <a:gd name="T71" fmla="*/ 35 h 1180"/>
                    <a:gd name="T72" fmla="*/ 47 w 1080"/>
                    <a:gd name="T73" fmla="*/ 72 h 1180"/>
                    <a:gd name="T74" fmla="*/ 12 w 1080"/>
                    <a:gd name="T75" fmla="*/ 206 h 1180"/>
                    <a:gd name="T76" fmla="*/ 75 w 1080"/>
                    <a:gd name="T77" fmla="*/ 375 h 1180"/>
                    <a:gd name="T78" fmla="*/ 53 w 1080"/>
                    <a:gd name="T79" fmla="*/ 428 h 1180"/>
                    <a:gd name="T80" fmla="*/ 0 w 1080"/>
                    <a:gd name="T81" fmla="*/ 475 h 1180"/>
                    <a:gd name="T82" fmla="*/ 43 w 1080"/>
                    <a:gd name="T83" fmla="*/ 547 h 1180"/>
                    <a:gd name="T84" fmla="*/ 87 w 1080"/>
                    <a:gd name="T85" fmla="*/ 684 h 1180"/>
                    <a:gd name="T86" fmla="*/ 109 w 1080"/>
                    <a:gd name="T87" fmla="*/ 796 h 1180"/>
                    <a:gd name="T88" fmla="*/ 178 w 1080"/>
                    <a:gd name="T89" fmla="*/ 934 h 1180"/>
                    <a:gd name="T90" fmla="*/ 633 w 1080"/>
                    <a:gd name="T91" fmla="*/ 1180 h 1180"/>
                    <a:gd name="T92" fmla="*/ 640 w 1080"/>
                    <a:gd name="T93" fmla="*/ 1137 h 1180"/>
                    <a:gd name="T94" fmla="*/ 702 w 1080"/>
                    <a:gd name="T95" fmla="*/ 1034 h 1180"/>
                    <a:gd name="T96" fmla="*/ 814 w 1080"/>
                    <a:gd name="T97" fmla="*/ 909 h 1180"/>
                    <a:gd name="T98" fmla="*/ 905 w 1080"/>
                    <a:gd name="T99" fmla="*/ 909 h 1180"/>
                    <a:gd name="T100" fmla="*/ 992 w 1080"/>
                    <a:gd name="T101" fmla="*/ 840 h 11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0" h="1180">
                      <a:moveTo>
                        <a:pt x="1033" y="827"/>
                      </a:moveTo>
                      <a:lnTo>
                        <a:pt x="1073" y="778"/>
                      </a:lnTo>
                      <a:lnTo>
                        <a:pt x="1061" y="756"/>
                      </a:lnTo>
                      <a:lnTo>
                        <a:pt x="1055" y="740"/>
                      </a:lnTo>
                      <a:lnTo>
                        <a:pt x="1073" y="728"/>
                      </a:lnTo>
                      <a:lnTo>
                        <a:pt x="1077" y="712"/>
                      </a:lnTo>
                      <a:lnTo>
                        <a:pt x="1039" y="693"/>
                      </a:lnTo>
                      <a:lnTo>
                        <a:pt x="1042" y="668"/>
                      </a:lnTo>
                      <a:lnTo>
                        <a:pt x="1017" y="659"/>
                      </a:lnTo>
                      <a:lnTo>
                        <a:pt x="1027" y="621"/>
                      </a:lnTo>
                      <a:lnTo>
                        <a:pt x="1033" y="615"/>
                      </a:lnTo>
                      <a:lnTo>
                        <a:pt x="1042" y="606"/>
                      </a:lnTo>
                      <a:lnTo>
                        <a:pt x="1055" y="600"/>
                      </a:lnTo>
                      <a:lnTo>
                        <a:pt x="1064" y="590"/>
                      </a:lnTo>
                      <a:lnTo>
                        <a:pt x="1073" y="578"/>
                      </a:lnTo>
                      <a:lnTo>
                        <a:pt x="1080" y="562"/>
                      </a:lnTo>
                      <a:lnTo>
                        <a:pt x="1055" y="500"/>
                      </a:lnTo>
                      <a:lnTo>
                        <a:pt x="1027" y="478"/>
                      </a:lnTo>
                      <a:lnTo>
                        <a:pt x="986" y="456"/>
                      </a:lnTo>
                      <a:lnTo>
                        <a:pt x="961" y="425"/>
                      </a:lnTo>
                      <a:lnTo>
                        <a:pt x="930" y="378"/>
                      </a:lnTo>
                      <a:lnTo>
                        <a:pt x="905" y="316"/>
                      </a:lnTo>
                      <a:lnTo>
                        <a:pt x="886" y="278"/>
                      </a:lnTo>
                      <a:lnTo>
                        <a:pt x="871" y="253"/>
                      </a:lnTo>
                      <a:lnTo>
                        <a:pt x="864" y="244"/>
                      </a:lnTo>
                      <a:lnTo>
                        <a:pt x="858" y="241"/>
                      </a:lnTo>
                      <a:lnTo>
                        <a:pt x="849" y="237"/>
                      </a:lnTo>
                      <a:lnTo>
                        <a:pt x="846" y="241"/>
                      </a:lnTo>
                      <a:lnTo>
                        <a:pt x="833" y="237"/>
                      </a:lnTo>
                      <a:lnTo>
                        <a:pt x="824" y="234"/>
                      </a:lnTo>
                      <a:lnTo>
                        <a:pt x="821" y="228"/>
                      </a:lnTo>
                      <a:lnTo>
                        <a:pt x="817" y="222"/>
                      </a:lnTo>
                      <a:lnTo>
                        <a:pt x="814" y="209"/>
                      </a:lnTo>
                      <a:lnTo>
                        <a:pt x="824" y="153"/>
                      </a:lnTo>
                      <a:lnTo>
                        <a:pt x="808" y="150"/>
                      </a:lnTo>
                      <a:lnTo>
                        <a:pt x="793" y="156"/>
                      </a:lnTo>
                      <a:lnTo>
                        <a:pt x="774" y="163"/>
                      </a:lnTo>
                      <a:lnTo>
                        <a:pt x="746" y="166"/>
                      </a:lnTo>
                      <a:lnTo>
                        <a:pt x="724" y="166"/>
                      </a:lnTo>
                      <a:lnTo>
                        <a:pt x="714" y="166"/>
                      </a:lnTo>
                      <a:lnTo>
                        <a:pt x="668" y="141"/>
                      </a:lnTo>
                      <a:lnTo>
                        <a:pt x="636" y="119"/>
                      </a:lnTo>
                      <a:lnTo>
                        <a:pt x="624" y="119"/>
                      </a:lnTo>
                      <a:lnTo>
                        <a:pt x="615" y="116"/>
                      </a:lnTo>
                      <a:lnTo>
                        <a:pt x="608" y="113"/>
                      </a:lnTo>
                      <a:lnTo>
                        <a:pt x="602" y="103"/>
                      </a:lnTo>
                      <a:lnTo>
                        <a:pt x="590" y="91"/>
                      </a:lnTo>
                      <a:lnTo>
                        <a:pt x="568" y="69"/>
                      </a:lnTo>
                      <a:lnTo>
                        <a:pt x="549" y="60"/>
                      </a:lnTo>
                      <a:lnTo>
                        <a:pt x="537" y="56"/>
                      </a:lnTo>
                      <a:lnTo>
                        <a:pt x="518" y="50"/>
                      </a:lnTo>
                      <a:lnTo>
                        <a:pt x="499" y="41"/>
                      </a:lnTo>
                      <a:lnTo>
                        <a:pt x="474" y="28"/>
                      </a:lnTo>
                      <a:lnTo>
                        <a:pt x="452" y="22"/>
                      </a:lnTo>
                      <a:lnTo>
                        <a:pt x="434" y="13"/>
                      </a:lnTo>
                      <a:lnTo>
                        <a:pt x="418" y="3"/>
                      </a:lnTo>
                      <a:lnTo>
                        <a:pt x="412" y="3"/>
                      </a:lnTo>
                      <a:lnTo>
                        <a:pt x="387" y="0"/>
                      </a:lnTo>
                      <a:lnTo>
                        <a:pt x="371" y="0"/>
                      </a:lnTo>
                      <a:lnTo>
                        <a:pt x="362" y="0"/>
                      </a:lnTo>
                      <a:lnTo>
                        <a:pt x="356" y="3"/>
                      </a:lnTo>
                      <a:lnTo>
                        <a:pt x="343" y="10"/>
                      </a:lnTo>
                      <a:lnTo>
                        <a:pt x="327" y="10"/>
                      </a:lnTo>
                      <a:lnTo>
                        <a:pt x="318" y="10"/>
                      </a:lnTo>
                      <a:lnTo>
                        <a:pt x="299" y="0"/>
                      </a:lnTo>
                      <a:lnTo>
                        <a:pt x="287" y="6"/>
                      </a:lnTo>
                      <a:lnTo>
                        <a:pt x="268" y="13"/>
                      </a:lnTo>
                      <a:lnTo>
                        <a:pt x="234" y="22"/>
                      </a:lnTo>
                      <a:lnTo>
                        <a:pt x="203" y="28"/>
                      </a:lnTo>
                      <a:lnTo>
                        <a:pt x="190" y="28"/>
                      </a:lnTo>
                      <a:lnTo>
                        <a:pt x="184" y="25"/>
                      </a:lnTo>
                      <a:lnTo>
                        <a:pt x="174" y="22"/>
                      </a:lnTo>
                      <a:lnTo>
                        <a:pt x="159" y="16"/>
                      </a:lnTo>
                      <a:lnTo>
                        <a:pt x="140" y="13"/>
                      </a:lnTo>
                      <a:lnTo>
                        <a:pt x="125" y="16"/>
                      </a:lnTo>
                      <a:lnTo>
                        <a:pt x="106" y="22"/>
                      </a:lnTo>
                      <a:lnTo>
                        <a:pt x="87" y="25"/>
                      </a:lnTo>
                      <a:lnTo>
                        <a:pt x="62" y="28"/>
                      </a:lnTo>
                      <a:lnTo>
                        <a:pt x="56" y="22"/>
                      </a:lnTo>
                      <a:lnTo>
                        <a:pt x="40" y="6"/>
                      </a:lnTo>
                      <a:lnTo>
                        <a:pt x="37" y="16"/>
                      </a:lnTo>
                      <a:lnTo>
                        <a:pt x="34" y="35"/>
                      </a:lnTo>
                      <a:lnTo>
                        <a:pt x="34" y="47"/>
                      </a:lnTo>
                      <a:lnTo>
                        <a:pt x="37" y="60"/>
                      </a:lnTo>
                      <a:lnTo>
                        <a:pt x="47" y="72"/>
                      </a:lnTo>
                      <a:lnTo>
                        <a:pt x="62" y="85"/>
                      </a:lnTo>
                      <a:lnTo>
                        <a:pt x="37" y="144"/>
                      </a:lnTo>
                      <a:lnTo>
                        <a:pt x="12" y="206"/>
                      </a:lnTo>
                      <a:lnTo>
                        <a:pt x="22" y="241"/>
                      </a:lnTo>
                      <a:lnTo>
                        <a:pt x="25" y="303"/>
                      </a:lnTo>
                      <a:lnTo>
                        <a:pt x="75" y="375"/>
                      </a:lnTo>
                      <a:lnTo>
                        <a:pt x="75" y="390"/>
                      </a:lnTo>
                      <a:lnTo>
                        <a:pt x="53" y="400"/>
                      </a:lnTo>
                      <a:lnTo>
                        <a:pt x="53" y="428"/>
                      </a:lnTo>
                      <a:lnTo>
                        <a:pt x="34" y="462"/>
                      </a:lnTo>
                      <a:lnTo>
                        <a:pt x="0" y="475"/>
                      </a:lnTo>
                      <a:lnTo>
                        <a:pt x="12" y="493"/>
                      </a:lnTo>
                      <a:lnTo>
                        <a:pt x="28" y="515"/>
                      </a:lnTo>
                      <a:lnTo>
                        <a:pt x="43" y="547"/>
                      </a:lnTo>
                      <a:lnTo>
                        <a:pt x="59" y="584"/>
                      </a:lnTo>
                      <a:lnTo>
                        <a:pt x="75" y="631"/>
                      </a:lnTo>
                      <a:lnTo>
                        <a:pt x="87" y="684"/>
                      </a:lnTo>
                      <a:lnTo>
                        <a:pt x="90" y="715"/>
                      </a:lnTo>
                      <a:lnTo>
                        <a:pt x="90" y="746"/>
                      </a:lnTo>
                      <a:lnTo>
                        <a:pt x="109" y="796"/>
                      </a:lnTo>
                      <a:lnTo>
                        <a:pt x="137" y="834"/>
                      </a:lnTo>
                      <a:lnTo>
                        <a:pt x="168" y="874"/>
                      </a:lnTo>
                      <a:lnTo>
                        <a:pt x="178" y="934"/>
                      </a:lnTo>
                      <a:lnTo>
                        <a:pt x="187" y="962"/>
                      </a:lnTo>
                      <a:lnTo>
                        <a:pt x="231" y="1068"/>
                      </a:lnTo>
                      <a:lnTo>
                        <a:pt x="633" y="1180"/>
                      </a:lnTo>
                      <a:lnTo>
                        <a:pt x="640" y="1137"/>
                      </a:lnTo>
                      <a:lnTo>
                        <a:pt x="646" y="1118"/>
                      </a:lnTo>
                      <a:lnTo>
                        <a:pt x="661" y="1093"/>
                      </a:lnTo>
                      <a:lnTo>
                        <a:pt x="702" y="1034"/>
                      </a:lnTo>
                      <a:lnTo>
                        <a:pt x="758" y="965"/>
                      </a:lnTo>
                      <a:lnTo>
                        <a:pt x="811" y="952"/>
                      </a:lnTo>
                      <a:lnTo>
                        <a:pt x="814" y="909"/>
                      </a:lnTo>
                      <a:lnTo>
                        <a:pt x="871" y="871"/>
                      </a:lnTo>
                      <a:lnTo>
                        <a:pt x="889" y="871"/>
                      </a:lnTo>
                      <a:lnTo>
                        <a:pt x="905" y="909"/>
                      </a:lnTo>
                      <a:lnTo>
                        <a:pt x="936" y="852"/>
                      </a:lnTo>
                      <a:lnTo>
                        <a:pt x="992" y="840"/>
                      </a:lnTo>
                      <a:lnTo>
                        <a:pt x="1033" y="827"/>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1" name="Freeform 11"/>
                <p:cNvSpPr/>
                <p:nvPr/>
              </p:nvSpPr>
              <p:spPr bwMode="auto">
                <a:xfrm>
                  <a:off x="3884" y="1551"/>
                  <a:ext cx="993" cy="640"/>
                </a:xfrm>
                <a:custGeom>
                  <a:avLst/>
                  <a:gdLst>
                    <a:gd name="T0" fmla="*/ 116 w 993"/>
                    <a:gd name="T1" fmla="*/ 231 h 640"/>
                    <a:gd name="T2" fmla="*/ 106 w 993"/>
                    <a:gd name="T3" fmla="*/ 213 h 640"/>
                    <a:gd name="T4" fmla="*/ 19 w 993"/>
                    <a:gd name="T5" fmla="*/ 169 h 640"/>
                    <a:gd name="T6" fmla="*/ 63 w 993"/>
                    <a:gd name="T7" fmla="*/ 100 h 640"/>
                    <a:gd name="T8" fmla="*/ 122 w 993"/>
                    <a:gd name="T9" fmla="*/ 88 h 640"/>
                    <a:gd name="T10" fmla="*/ 222 w 993"/>
                    <a:gd name="T11" fmla="*/ 110 h 640"/>
                    <a:gd name="T12" fmla="*/ 237 w 993"/>
                    <a:gd name="T13" fmla="*/ 85 h 640"/>
                    <a:gd name="T14" fmla="*/ 262 w 993"/>
                    <a:gd name="T15" fmla="*/ 66 h 640"/>
                    <a:gd name="T16" fmla="*/ 293 w 993"/>
                    <a:gd name="T17" fmla="*/ 60 h 640"/>
                    <a:gd name="T18" fmla="*/ 309 w 993"/>
                    <a:gd name="T19" fmla="*/ 57 h 640"/>
                    <a:gd name="T20" fmla="*/ 322 w 993"/>
                    <a:gd name="T21" fmla="*/ 44 h 640"/>
                    <a:gd name="T22" fmla="*/ 328 w 993"/>
                    <a:gd name="T23" fmla="*/ 16 h 640"/>
                    <a:gd name="T24" fmla="*/ 390 w 993"/>
                    <a:gd name="T25" fmla="*/ 22 h 640"/>
                    <a:gd name="T26" fmla="*/ 481 w 993"/>
                    <a:gd name="T27" fmla="*/ 44 h 640"/>
                    <a:gd name="T28" fmla="*/ 534 w 993"/>
                    <a:gd name="T29" fmla="*/ 32 h 640"/>
                    <a:gd name="T30" fmla="*/ 571 w 993"/>
                    <a:gd name="T31" fmla="*/ 25 h 640"/>
                    <a:gd name="T32" fmla="*/ 593 w 993"/>
                    <a:gd name="T33" fmla="*/ 10 h 640"/>
                    <a:gd name="T34" fmla="*/ 684 w 993"/>
                    <a:gd name="T35" fmla="*/ 0 h 640"/>
                    <a:gd name="T36" fmla="*/ 774 w 993"/>
                    <a:gd name="T37" fmla="*/ 25 h 640"/>
                    <a:gd name="T38" fmla="*/ 824 w 993"/>
                    <a:gd name="T39" fmla="*/ 119 h 640"/>
                    <a:gd name="T40" fmla="*/ 852 w 993"/>
                    <a:gd name="T41" fmla="*/ 247 h 640"/>
                    <a:gd name="T42" fmla="*/ 930 w 993"/>
                    <a:gd name="T43" fmla="*/ 403 h 640"/>
                    <a:gd name="T44" fmla="*/ 921 w 993"/>
                    <a:gd name="T45" fmla="*/ 622 h 640"/>
                    <a:gd name="T46" fmla="*/ 734 w 993"/>
                    <a:gd name="T47" fmla="*/ 628 h 640"/>
                    <a:gd name="T48" fmla="*/ 690 w 993"/>
                    <a:gd name="T49" fmla="*/ 634 h 640"/>
                    <a:gd name="T50" fmla="*/ 593 w 993"/>
                    <a:gd name="T51" fmla="*/ 615 h 640"/>
                    <a:gd name="T52" fmla="*/ 556 w 993"/>
                    <a:gd name="T53" fmla="*/ 612 h 640"/>
                    <a:gd name="T54" fmla="*/ 540 w 993"/>
                    <a:gd name="T55" fmla="*/ 619 h 640"/>
                    <a:gd name="T56" fmla="*/ 506 w 993"/>
                    <a:gd name="T57" fmla="*/ 631 h 640"/>
                    <a:gd name="T58" fmla="*/ 415 w 993"/>
                    <a:gd name="T59" fmla="*/ 619 h 640"/>
                    <a:gd name="T60" fmla="*/ 340 w 993"/>
                    <a:gd name="T61" fmla="*/ 603 h 640"/>
                    <a:gd name="T62" fmla="*/ 290 w 993"/>
                    <a:gd name="T63" fmla="*/ 603 h 640"/>
                    <a:gd name="T64" fmla="*/ 253 w 993"/>
                    <a:gd name="T65" fmla="*/ 603 h 640"/>
                    <a:gd name="T66" fmla="*/ 237 w 993"/>
                    <a:gd name="T67" fmla="*/ 584 h 640"/>
                    <a:gd name="T68" fmla="*/ 237 w 993"/>
                    <a:gd name="T69" fmla="*/ 550 h 640"/>
                    <a:gd name="T70" fmla="*/ 172 w 993"/>
                    <a:gd name="T71" fmla="*/ 466 h 640"/>
                    <a:gd name="T72" fmla="*/ 153 w 993"/>
                    <a:gd name="T73" fmla="*/ 447 h 640"/>
                    <a:gd name="T74" fmla="*/ 137 w 993"/>
                    <a:gd name="T75" fmla="*/ 391 h 640"/>
                    <a:gd name="T76" fmla="*/ 150 w 993"/>
                    <a:gd name="T77" fmla="*/ 353 h 640"/>
                    <a:gd name="T78" fmla="*/ 162 w 993"/>
                    <a:gd name="T79" fmla="*/ 331 h 640"/>
                    <a:gd name="T80" fmla="*/ 169 w 993"/>
                    <a:gd name="T81" fmla="*/ 291 h 640"/>
                    <a:gd name="T82" fmla="*/ 141 w 993"/>
                    <a:gd name="T83" fmla="*/ 281 h 640"/>
                    <a:gd name="T84" fmla="*/ 122 w 993"/>
                    <a:gd name="T85" fmla="*/ 260 h 6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3" h="640">
                      <a:moveTo>
                        <a:pt x="112" y="238"/>
                      </a:moveTo>
                      <a:lnTo>
                        <a:pt x="112" y="238"/>
                      </a:lnTo>
                      <a:lnTo>
                        <a:pt x="116" y="231"/>
                      </a:lnTo>
                      <a:lnTo>
                        <a:pt x="116" y="225"/>
                      </a:lnTo>
                      <a:lnTo>
                        <a:pt x="112" y="219"/>
                      </a:lnTo>
                      <a:lnTo>
                        <a:pt x="106" y="213"/>
                      </a:lnTo>
                      <a:lnTo>
                        <a:pt x="87" y="200"/>
                      </a:lnTo>
                      <a:lnTo>
                        <a:pt x="66" y="188"/>
                      </a:lnTo>
                      <a:lnTo>
                        <a:pt x="19" y="169"/>
                      </a:lnTo>
                      <a:lnTo>
                        <a:pt x="0" y="160"/>
                      </a:lnTo>
                      <a:lnTo>
                        <a:pt x="16" y="122"/>
                      </a:lnTo>
                      <a:lnTo>
                        <a:pt x="63" y="100"/>
                      </a:lnTo>
                      <a:lnTo>
                        <a:pt x="87" y="94"/>
                      </a:lnTo>
                      <a:lnTo>
                        <a:pt x="122" y="88"/>
                      </a:lnTo>
                      <a:lnTo>
                        <a:pt x="175" y="88"/>
                      </a:lnTo>
                      <a:lnTo>
                        <a:pt x="203" y="107"/>
                      </a:lnTo>
                      <a:lnTo>
                        <a:pt x="222" y="110"/>
                      </a:lnTo>
                      <a:lnTo>
                        <a:pt x="237" y="85"/>
                      </a:lnTo>
                      <a:lnTo>
                        <a:pt x="247" y="75"/>
                      </a:lnTo>
                      <a:lnTo>
                        <a:pt x="262" y="66"/>
                      </a:lnTo>
                      <a:lnTo>
                        <a:pt x="272" y="63"/>
                      </a:lnTo>
                      <a:lnTo>
                        <a:pt x="278" y="60"/>
                      </a:lnTo>
                      <a:lnTo>
                        <a:pt x="293" y="60"/>
                      </a:lnTo>
                      <a:lnTo>
                        <a:pt x="303" y="60"/>
                      </a:lnTo>
                      <a:lnTo>
                        <a:pt x="309" y="57"/>
                      </a:lnTo>
                      <a:lnTo>
                        <a:pt x="315" y="54"/>
                      </a:lnTo>
                      <a:lnTo>
                        <a:pt x="322" y="44"/>
                      </a:lnTo>
                      <a:lnTo>
                        <a:pt x="325" y="29"/>
                      </a:lnTo>
                      <a:lnTo>
                        <a:pt x="328" y="16"/>
                      </a:lnTo>
                      <a:lnTo>
                        <a:pt x="334" y="10"/>
                      </a:lnTo>
                      <a:lnTo>
                        <a:pt x="353" y="13"/>
                      </a:lnTo>
                      <a:lnTo>
                        <a:pt x="390" y="22"/>
                      </a:lnTo>
                      <a:lnTo>
                        <a:pt x="418" y="22"/>
                      </a:lnTo>
                      <a:lnTo>
                        <a:pt x="456" y="35"/>
                      </a:lnTo>
                      <a:lnTo>
                        <a:pt x="481" y="44"/>
                      </a:lnTo>
                      <a:lnTo>
                        <a:pt x="496" y="44"/>
                      </a:lnTo>
                      <a:lnTo>
                        <a:pt x="515" y="22"/>
                      </a:lnTo>
                      <a:lnTo>
                        <a:pt x="534" y="32"/>
                      </a:lnTo>
                      <a:lnTo>
                        <a:pt x="559" y="32"/>
                      </a:lnTo>
                      <a:lnTo>
                        <a:pt x="571" y="25"/>
                      </a:lnTo>
                      <a:lnTo>
                        <a:pt x="581" y="19"/>
                      </a:lnTo>
                      <a:lnTo>
                        <a:pt x="593" y="10"/>
                      </a:lnTo>
                      <a:lnTo>
                        <a:pt x="602" y="4"/>
                      </a:lnTo>
                      <a:lnTo>
                        <a:pt x="624" y="0"/>
                      </a:lnTo>
                      <a:lnTo>
                        <a:pt x="684" y="0"/>
                      </a:lnTo>
                      <a:lnTo>
                        <a:pt x="762" y="7"/>
                      </a:lnTo>
                      <a:lnTo>
                        <a:pt x="774" y="25"/>
                      </a:lnTo>
                      <a:lnTo>
                        <a:pt x="790" y="50"/>
                      </a:lnTo>
                      <a:lnTo>
                        <a:pt x="809" y="82"/>
                      </a:lnTo>
                      <a:lnTo>
                        <a:pt x="824" y="119"/>
                      </a:lnTo>
                      <a:lnTo>
                        <a:pt x="840" y="166"/>
                      </a:lnTo>
                      <a:lnTo>
                        <a:pt x="849" y="219"/>
                      </a:lnTo>
                      <a:lnTo>
                        <a:pt x="852" y="247"/>
                      </a:lnTo>
                      <a:lnTo>
                        <a:pt x="852" y="278"/>
                      </a:lnTo>
                      <a:lnTo>
                        <a:pt x="871" y="328"/>
                      </a:lnTo>
                      <a:lnTo>
                        <a:pt x="930" y="403"/>
                      </a:lnTo>
                      <a:lnTo>
                        <a:pt x="940" y="466"/>
                      </a:lnTo>
                      <a:lnTo>
                        <a:pt x="993" y="597"/>
                      </a:lnTo>
                      <a:lnTo>
                        <a:pt x="921" y="622"/>
                      </a:lnTo>
                      <a:lnTo>
                        <a:pt x="896" y="625"/>
                      </a:lnTo>
                      <a:lnTo>
                        <a:pt x="734" y="628"/>
                      </a:lnTo>
                      <a:lnTo>
                        <a:pt x="721" y="625"/>
                      </a:lnTo>
                      <a:lnTo>
                        <a:pt x="706" y="628"/>
                      </a:lnTo>
                      <a:lnTo>
                        <a:pt x="690" y="634"/>
                      </a:lnTo>
                      <a:lnTo>
                        <a:pt x="674" y="637"/>
                      </a:lnTo>
                      <a:lnTo>
                        <a:pt x="624" y="640"/>
                      </a:lnTo>
                      <a:lnTo>
                        <a:pt x="593" y="615"/>
                      </a:lnTo>
                      <a:lnTo>
                        <a:pt x="571" y="612"/>
                      </a:lnTo>
                      <a:lnTo>
                        <a:pt x="556" y="612"/>
                      </a:lnTo>
                      <a:lnTo>
                        <a:pt x="546" y="615"/>
                      </a:lnTo>
                      <a:lnTo>
                        <a:pt x="540" y="619"/>
                      </a:lnTo>
                      <a:lnTo>
                        <a:pt x="534" y="622"/>
                      </a:lnTo>
                      <a:lnTo>
                        <a:pt x="521" y="628"/>
                      </a:lnTo>
                      <a:lnTo>
                        <a:pt x="506" y="631"/>
                      </a:lnTo>
                      <a:lnTo>
                        <a:pt x="484" y="631"/>
                      </a:lnTo>
                      <a:lnTo>
                        <a:pt x="453" y="628"/>
                      </a:lnTo>
                      <a:lnTo>
                        <a:pt x="415" y="619"/>
                      </a:lnTo>
                      <a:lnTo>
                        <a:pt x="368" y="606"/>
                      </a:lnTo>
                      <a:lnTo>
                        <a:pt x="340" y="603"/>
                      </a:lnTo>
                      <a:lnTo>
                        <a:pt x="315" y="600"/>
                      </a:lnTo>
                      <a:lnTo>
                        <a:pt x="290" y="603"/>
                      </a:lnTo>
                      <a:lnTo>
                        <a:pt x="281" y="603"/>
                      </a:lnTo>
                      <a:lnTo>
                        <a:pt x="262" y="606"/>
                      </a:lnTo>
                      <a:lnTo>
                        <a:pt x="253" y="603"/>
                      </a:lnTo>
                      <a:lnTo>
                        <a:pt x="244" y="600"/>
                      </a:lnTo>
                      <a:lnTo>
                        <a:pt x="237" y="594"/>
                      </a:lnTo>
                      <a:lnTo>
                        <a:pt x="237" y="584"/>
                      </a:lnTo>
                      <a:lnTo>
                        <a:pt x="237" y="566"/>
                      </a:lnTo>
                      <a:lnTo>
                        <a:pt x="237" y="550"/>
                      </a:lnTo>
                      <a:lnTo>
                        <a:pt x="231" y="537"/>
                      </a:lnTo>
                      <a:lnTo>
                        <a:pt x="219" y="522"/>
                      </a:lnTo>
                      <a:lnTo>
                        <a:pt x="172" y="466"/>
                      </a:lnTo>
                      <a:lnTo>
                        <a:pt x="162" y="456"/>
                      </a:lnTo>
                      <a:lnTo>
                        <a:pt x="153" y="447"/>
                      </a:lnTo>
                      <a:lnTo>
                        <a:pt x="144" y="431"/>
                      </a:lnTo>
                      <a:lnTo>
                        <a:pt x="137" y="413"/>
                      </a:lnTo>
                      <a:lnTo>
                        <a:pt x="137" y="391"/>
                      </a:lnTo>
                      <a:lnTo>
                        <a:pt x="141" y="378"/>
                      </a:lnTo>
                      <a:lnTo>
                        <a:pt x="144" y="366"/>
                      </a:lnTo>
                      <a:lnTo>
                        <a:pt x="150" y="353"/>
                      </a:lnTo>
                      <a:lnTo>
                        <a:pt x="159" y="338"/>
                      </a:lnTo>
                      <a:lnTo>
                        <a:pt x="162" y="331"/>
                      </a:lnTo>
                      <a:lnTo>
                        <a:pt x="172" y="313"/>
                      </a:lnTo>
                      <a:lnTo>
                        <a:pt x="172" y="300"/>
                      </a:lnTo>
                      <a:lnTo>
                        <a:pt x="169" y="291"/>
                      </a:lnTo>
                      <a:lnTo>
                        <a:pt x="159" y="285"/>
                      </a:lnTo>
                      <a:lnTo>
                        <a:pt x="141" y="281"/>
                      </a:lnTo>
                      <a:lnTo>
                        <a:pt x="137" y="278"/>
                      </a:lnTo>
                      <a:lnTo>
                        <a:pt x="131" y="272"/>
                      </a:lnTo>
                      <a:lnTo>
                        <a:pt x="122" y="260"/>
                      </a:lnTo>
                      <a:lnTo>
                        <a:pt x="112" y="238"/>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2" name="Freeform 12"/>
                <p:cNvSpPr/>
                <p:nvPr/>
              </p:nvSpPr>
              <p:spPr bwMode="auto">
                <a:xfrm>
                  <a:off x="3765" y="1227"/>
                  <a:ext cx="453" cy="596"/>
                </a:xfrm>
                <a:custGeom>
                  <a:avLst/>
                  <a:gdLst>
                    <a:gd name="T0" fmla="*/ 391 w 453"/>
                    <a:gd name="T1" fmla="*/ 384 h 596"/>
                    <a:gd name="T2" fmla="*/ 369 w 453"/>
                    <a:gd name="T3" fmla="*/ 396 h 596"/>
                    <a:gd name="T4" fmla="*/ 344 w 453"/>
                    <a:gd name="T5" fmla="*/ 427 h 596"/>
                    <a:gd name="T6" fmla="*/ 319 w 453"/>
                    <a:gd name="T7" fmla="*/ 431 h 596"/>
                    <a:gd name="T8" fmla="*/ 272 w 453"/>
                    <a:gd name="T9" fmla="*/ 409 h 596"/>
                    <a:gd name="T10" fmla="*/ 188 w 453"/>
                    <a:gd name="T11" fmla="*/ 424 h 596"/>
                    <a:gd name="T12" fmla="*/ 119 w 453"/>
                    <a:gd name="T13" fmla="*/ 484 h 596"/>
                    <a:gd name="T14" fmla="*/ 153 w 453"/>
                    <a:gd name="T15" fmla="*/ 499 h 596"/>
                    <a:gd name="T16" fmla="*/ 222 w 453"/>
                    <a:gd name="T17" fmla="*/ 534 h 596"/>
                    <a:gd name="T18" fmla="*/ 231 w 453"/>
                    <a:gd name="T19" fmla="*/ 543 h 596"/>
                    <a:gd name="T20" fmla="*/ 235 w 453"/>
                    <a:gd name="T21" fmla="*/ 552 h 596"/>
                    <a:gd name="T22" fmla="*/ 219 w 453"/>
                    <a:gd name="T23" fmla="*/ 568 h 596"/>
                    <a:gd name="T24" fmla="*/ 185 w 453"/>
                    <a:gd name="T25" fmla="*/ 587 h 596"/>
                    <a:gd name="T26" fmla="*/ 72 w 453"/>
                    <a:gd name="T27" fmla="*/ 593 h 596"/>
                    <a:gd name="T28" fmla="*/ 79 w 453"/>
                    <a:gd name="T29" fmla="*/ 568 h 596"/>
                    <a:gd name="T30" fmla="*/ 97 w 453"/>
                    <a:gd name="T31" fmla="*/ 552 h 596"/>
                    <a:gd name="T32" fmla="*/ 107 w 453"/>
                    <a:gd name="T33" fmla="*/ 552 h 596"/>
                    <a:gd name="T34" fmla="*/ 119 w 453"/>
                    <a:gd name="T35" fmla="*/ 549 h 596"/>
                    <a:gd name="T36" fmla="*/ 125 w 453"/>
                    <a:gd name="T37" fmla="*/ 543 h 596"/>
                    <a:gd name="T38" fmla="*/ 138 w 453"/>
                    <a:gd name="T39" fmla="*/ 534 h 596"/>
                    <a:gd name="T40" fmla="*/ 138 w 453"/>
                    <a:gd name="T41" fmla="*/ 524 h 596"/>
                    <a:gd name="T42" fmla="*/ 103 w 453"/>
                    <a:gd name="T43" fmla="*/ 512 h 596"/>
                    <a:gd name="T44" fmla="*/ 35 w 453"/>
                    <a:gd name="T45" fmla="*/ 506 h 596"/>
                    <a:gd name="T46" fmla="*/ 0 w 453"/>
                    <a:gd name="T47" fmla="*/ 490 h 596"/>
                    <a:gd name="T48" fmla="*/ 10 w 453"/>
                    <a:gd name="T49" fmla="*/ 481 h 596"/>
                    <a:gd name="T50" fmla="*/ 22 w 453"/>
                    <a:gd name="T51" fmla="*/ 446 h 596"/>
                    <a:gd name="T52" fmla="*/ 29 w 453"/>
                    <a:gd name="T53" fmla="*/ 399 h 596"/>
                    <a:gd name="T54" fmla="*/ 29 w 453"/>
                    <a:gd name="T55" fmla="*/ 384 h 596"/>
                    <a:gd name="T56" fmla="*/ 66 w 453"/>
                    <a:gd name="T57" fmla="*/ 353 h 596"/>
                    <a:gd name="T58" fmla="*/ 91 w 453"/>
                    <a:gd name="T59" fmla="*/ 318 h 596"/>
                    <a:gd name="T60" fmla="*/ 107 w 453"/>
                    <a:gd name="T61" fmla="*/ 278 h 596"/>
                    <a:gd name="T62" fmla="*/ 122 w 453"/>
                    <a:gd name="T63" fmla="*/ 196 h 596"/>
                    <a:gd name="T64" fmla="*/ 135 w 453"/>
                    <a:gd name="T65" fmla="*/ 137 h 596"/>
                    <a:gd name="T66" fmla="*/ 116 w 453"/>
                    <a:gd name="T67" fmla="*/ 100 h 596"/>
                    <a:gd name="T68" fmla="*/ 116 w 453"/>
                    <a:gd name="T69" fmla="*/ 31 h 596"/>
                    <a:gd name="T70" fmla="*/ 132 w 453"/>
                    <a:gd name="T71" fmla="*/ 0 h 596"/>
                    <a:gd name="T72" fmla="*/ 147 w 453"/>
                    <a:gd name="T73" fmla="*/ 22 h 596"/>
                    <a:gd name="T74" fmla="*/ 163 w 453"/>
                    <a:gd name="T75" fmla="*/ 78 h 596"/>
                    <a:gd name="T76" fmla="*/ 169 w 453"/>
                    <a:gd name="T77" fmla="*/ 131 h 596"/>
                    <a:gd name="T78" fmla="*/ 144 w 453"/>
                    <a:gd name="T79" fmla="*/ 165 h 596"/>
                    <a:gd name="T80" fmla="*/ 141 w 453"/>
                    <a:gd name="T81" fmla="*/ 206 h 596"/>
                    <a:gd name="T82" fmla="*/ 141 w 453"/>
                    <a:gd name="T83" fmla="*/ 218 h 596"/>
                    <a:gd name="T84" fmla="*/ 210 w 453"/>
                    <a:gd name="T85" fmla="*/ 281 h 596"/>
                    <a:gd name="T86" fmla="*/ 247 w 453"/>
                    <a:gd name="T87" fmla="*/ 300 h 596"/>
                    <a:gd name="T88" fmla="*/ 266 w 453"/>
                    <a:gd name="T89" fmla="*/ 296 h 596"/>
                    <a:gd name="T90" fmla="*/ 269 w 453"/>
                    <a:gd name="T91" fmla="*/ 293 h 596"/>
                    <a:gd name="T92" fmla="*/ 300 w 453"/>
                    <a:gd name="T93" fmla="*/ 281 h 596"/>
                    <a:gd name="T94" fmla="*/ 331 w 453"/>
                    <a:gd name="T95" fmla="*/ 278 h 596"/>
                    <a:gd name="T96" fmla="*/ 391 w 453"/>
                    <a:gd name="T97" fmla="*/ 293 h 596"/>
                    <a:gd name="T98" fmla="*/ 434 w 453"/>
                    <a:gd name="T99" fmla="*/ 318 h 596"/>
                    <a:gd name="T100" fmla="*/ 453 w 453"/>
                    <a:gd name="T101" fmla="*/ 334 h 596"/>
                    <a:gd name="T102" fmla="*/ 444 w 453"/>
                    <a:gd name="T103" fmla="*/ 356 h 596"/>
                    <a:gd name="T104" fmla="*/ 444 w 453"/>
                    <a:gd name="T105" fmla="*/ 362 h 596"/>
                    <a:gd name="T106" fmla="*/ 428 w 453"/>
                    <a:gd name="T107" fmla="*/ 378 h 596"/>
                    <a:gd name="T108" fmla="*/ 409 w 453"/>
                    <a:gd name="T109" fmla="*/ 384 h 5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3" h="596">
                      <a:moveTo>
                        <a:pt x="391" y="384"/>
                      </a:moveTo>
                      <a:lnTo>
                        <a:pt x="391" y="384"/>
                      </a:lnTo>
                      <a:lnTo>
                        <a:pt x="378" y="390"/>
                      </a:lnTo>
                      <a:lnTo>
                        <a:pt x="369" y="396"/>
                      </a:lnTo>
                      <a:lnTo>
                        <a:pt x="353" y="415"/>
                      </a:lnTo>
                      <a:lnTo>
                        <a:pt x="344" y="427"/>
                      </a:lnTo>
                      <a:lnTo>
                        <a:pt x="341" y="434"/>
                      </a:lnTo>
                      <a:lnTo>
                        <a:pt x="319" y="431"/>
                      </a:lnTo>
                      <a:lnTo>
                        <a:pt x="294" y="412"/>
                      </a:lnTo>
                      <a:lnTo>
                        <a:pt x="272" y="409"/>
                      </a:lnTo>
                      <a:lnTo>
                        <a:pt x="238" y="412"/>
                      </a:lnTo>
                      <a:lnTo>
                        <a:pt x="188" y="424"/>
                      </a:lnTo>
                      <a:lnTo>
                        <a:pt x="135" y="446"/>
                      </a:lnTo>
                      <a:lnTo>
                        <a:pt x="119" y="484"/>
                      </a:lnTo>
                      <a:lnTo>
                        <a:pt x="153" y="499"/>
                      </a:lnTo>
                      <a:lnTo>
                        <a:pt x="185" y="515"/>
                      </a:lnTo>
                      <a:lnTo>
                        <a:pt x="222" y="534"/>
                      </a:lnTo>
                      <a:lnTo>
                        <a:pt x="231" y="543"/>
                      </a:lnTo>
                      <a:lnTo>
                        <a:pt x="235" y="546"/>
                      </a:lnTo>
                      <a:lnTo>
                        <a:pt x="235" y="552"/>
                      </a:lnTo>
                      <a:lnTo>
                        <a:pt x="228" y="562"/>
                      </a:lnTo>
                      <a:lnTo>
                        <a:pt x="219" y="568"/>
                      </a:lnTo>
                      <a:lnTo>
                        <a:pt x="197" y="580"/>
                      </a:lnTo>
                      <a:lnTo>
                        <a:pt x="185" y="587"/>
                      </a:lnTo>
                      <a:lnTo>
                        <a:pt x="91" y="596"/>
                      </a:lnTo>
                      <a:lnTo>
                        <a:pt x="72" y="593"/>
                      </a:lnTo>
                      <a:lnTo>
                        <a:pt x="79" y="568"/>
                      </a:lnTo>
                      <a:lnTo>
                        <a:pt x="88" y="559"/>
                      </a:lnTo>
                      <a:lnTo>
                        <a:pt x="97" y="552"/>
                      </a:lnTo>
                      <a:lnTo>
                        <a:pt x="107" y="552"/>
                      </a:lnTo>
                      <a:lnTo>
                        <a:pt x="113" y="549"/>
                      </a:lnTo>
                      <a:lnTo>
                        <a:pt x="119" y="549"/>
                      </a:lnTo>
                      <a:lnTo>
                        <a:pt x="125" y="543"/>
                      </a:lnTo>
                      <a:lnTo>
                        <a:pt x="135" y="537"/>
                      </a:lnTo>
                      <a:lnTo>
                        <a:pt x="138" y="534"/>
                      </a:lnTo>
                      <a:lnTo>
                        <a:pt x="141" y="527"/>
                      </a:lnTo>
                      <a:lnTo>
                        <a:pt x="138" y="524"/>
                      </a:lnTo>
                      <a:lnTo>
                        <a:pt x="125" y="518"/>
                      </a:lnTo>
                      <a:lnTo>
                        <a:pt x="103" y="512"/>
                      </a:lnTo>
                      <a:lnTo>
                        <a:pt x="60" y="509"/>
                      </a:lnTo>
                      <a:lnTo>
                        <a:pt x="35" y="506"/>
                      </a:lnTo>
                      <a:lnTo>
                        <a:pt x="22" y="502"/>
                      </a:lnTo>
                      <a:lnTo>
                        <a:pt x="0" y="490"/>
                      </a:lnTo>
                      <a:lnTo>
                        <a:pt x="10" y="481"/>
                      </a:lnTo>
                      <a:lnTo>
                        <a:pt x="19" y="465"/>
                      </a:lnTo>
                      <a:lnTo>
                        <a:pt x="22" y="446"/>
                      </a:lnTo>
                      <a:lnTo>
                        <a:pt x="25" y="431"/>
                      </a:lnTo>
                      <a:lnTo>
                        <a:pt x="29" y="399"/>
                      </a:lnTo>
                      <a:lnTo>
                        <a:pt x="29" y="384"/>
                      </a:lnTo>
                      <a:lnTo>
                        <a:pt x="50" y="368"/>
                      </a:lnTo>
                      <a:lnTo>
                        <a:pt x="66" y="353"/>
                      </a:lnTo>
                      <a:lnTo>
                        <a:pt x="82" y="334"/>
                      </a:lnTo>
                      <a:lnTo>
                        <a:pt x="91" y="318"/>
                      </a:lnTo>
                      <a:lnTo>
                        <a:pt x="103" y="290"/>
                      </a:lnTo>
                      <a:lnTo>
                        <a:pt x="107" y="278"/>
                      </a:lnTo>
                      <a:lnTo>
                        <a:pt x="119" y="246"/>
                      </a:lnTo>
                      <a:lnTo>
                        <a:pt x="122" y="196"/>
                      </a:lnTo>
                      <a:lnTo>
                        <a:pt x="128" y="168"/>
                      </a:lnTo>
                      <a:lnTo>
                        <a:pt x="135" y="137"/>
                      </a:lnTo>
                      <a:lnTo>
                        <a:pt x="122" y="125"/>
                      </a:lnTo>
                      <a:lnTo>
                        <a:pt x="116" y="100"/>
                      </a:lnTo>
                      <a:lnTo>
                        <a:pt x="116" y="59"/>
                      </a:lnTo>
                      <a:lnTo>
                        <a:pt x="116" y="31"/>
                      </a:lnTo>
                      <a:lnTo>
                        <a:pt x="119" y="3"/>
                      </a:lnTo>
                      <a:lnTo>
                        <a:pt x="132" y="0"/>
                      </a:lnTo>
                      <a:lnTo>
                        <a:pt x="138" y="6"/>
                      </a:lnTo>
                      <a:lnTo>
                        <a:pt x="147" y="22"/>
                      </a:lnTo>
                      <a:lnTo>
                        <a:pt x="157" y="47"/>
                      </a:lnTo>
                      <a:lnTo>
                        <a:pt x="163" y="78"/>
                      </a:lnTo>
                      <a:lnTo>
                        <a:pt x="163" y="97"/>
                      </a:lnTo>
                      <a:lnTo>
                        <a:pt x="169" y="131"/>
                      </a:lnTo>
                      <a:lnTo>
                        <a:pt x="147" y="147"/>
                      </a:lnTo>
                      <a:lnTo>
                        <a:pt x="144" y="165"/>
                      </a:lnTo>
                      <a:lnTo>
                        <a:pt x="157" y="206"/>
                      </a:lnTo>
                      <a:lnTo>
                        <a:pt x="141" y="206"/>
                      </a:lnTo>
                      <a:lnTo>
                        <a:pt x="141" y="218"/>
                      </a:lnTo>
                      <a:lnTo>
                        <a:pt x="178" y="256"/>
                      </a:lnTo>
                      <a:lnTo>
                        <a:pt x="210" y="281"/>
                      </a:lnTo>
                      <a:lnTo>
                        <a:pt x="231" y="293"/>
                      </a:lnTo>
                      <a:lnTo>
                        <a:pt x="247" y="300"/>
                      </a:lnTo>
                      <a:lnTo>
                        <a:pt x="260" y="300"/>
                      </a:lnTo>
                      <a:lnTo>
                        <a:pt x="266" y="296"/>
                      </a:lnTo>
                      <a:lnTo>
                        <a:pt x="269" y="293"/>
                      </a:lnTo>
                      <a:lnTo>
                        <a:pt x="285" y="284"/>
                      </a:lnTo>
                      <a:lnTo>
                        <a:pt x="300" y="281"/>
                      </a:lnTo>
                      <a:lnTo>
                        <a:pt x="316" y="278"/>
                      </a:lnTo>
                      <a:lnTo>
                        <a:pt x="331" y="278"/>
                      </a:lnTo>
                      <a:lnTo>
                        <a:pt x="363" y="284"/>
                      </a:lnTo>
                      <a:lnTo>
                        <a:pt x="391" y="293"/>
                      </a:lnTo>
                      <a:lnTo>
                        <a:pt x="416" y="309"/>
                      </a:lnTo>
                      <a:lnTo>
                        <a:pt x="434" y="318"/>
                      </a:lnTo>
                      <a:lnTo>
                        <a:pt x="453" y="334"/>
                      </a:lnTo>
                      <a:lnTo>
                        <a:pt x="447" y="340"/>
                      </a:lnTo>
                      <a:lnTo>
                        <a:pt x="444" y="356"/>
                      </a:lnTo>
                      <a:lnTo>
                        <a:pt x="444" y="362"/>
                      </a:lnTo>
                      <a:lnTo>
                        <a:pt x="437" y="371"/>
                      </a:lnTo>
                      <a:lnTo>
                        <a:pt x="428" y="378"/>
                      </a:lnTo>
                      <a:lnTo>
                        <a:pt x="422" y="384"/>
                      </a:lnTo>
                      <a:lnTo>
                        <a:pt x="409" y="384"/>
                      </a:lnTo>
                      <a:lnTo>
                        <a:pt x="391" y="384"/>
                      </a:lnTo>
                      <a:close/>
                    </a:path>
                  </a:pathLst>
                </a:custGeom>
                <a:solidFill>
                  <a:srgbClr val="FFFCD1"/>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73" name="Freeform 13"/>
                <p:cNvSpPr/>
                <p:nvPr/>
              </p:nvSpPr>
              <p:spPr bwMode="auto">
                <a:xfrm>
                  <a:off x="3765" y="1227"/>
                  <a:ext cx="453" cy="596"/>
                </a:xfrm>
                <a:custGeom>
                  <a:avLst/>
                  <a:gdLst>
                    <a:gd name="T0" fmla="*/ 391 w 453"/>
                    <a:gd name="T1" fmla="*/ 384 h 596"/>
                    <a:gd name="T2" fmla="*/ 369 w 453"/>
                    <a:gd name="T3" fmla="*/ 396 h 596"/>
                    <a:gd name="T4" fmla="*/ 344 w 453"/>
                    <a:gd name="T5" fmla="*/ 427 h 596"/>
                    <a:gd name="T6" fmla="*/ 319 w 453"/>
                    <a:gd name="T7" fmla="*/ 431 h 596"/>
                    <a:gd name="T8" fmla="*/ 272 w 453"/>
                    <a:gd name="T9" fmla="*/ 409 h 596"/>
                    <a:gd name="T10" fmla="*/ 188 w 453"/>
                    <a:gd name="T11" fmla="*/ 424 h 596"/>
                    <a:gd name="T12" fmla="*/ 119 w 453"/>
                    <a:gd name="T13" fmla="*/ 484 h 596"/>
                    <a:gd name="T14" fmla="*/ 153 w 453"/>
                    <a:gd name="T15" fmla="*/ 499 h 596"/>
                    <a:gd name="T16" fmla="*/ 222 w 453"/>
                    <a:gd name="T17" fmla="*/ 534 h 596"/>
                    <a:gd name="T18" fmla="*/ 231 w 453"/>
                    <a:gd name="T19" fmla="*/ 543 h 596"/>
                    <a:gd name="T20" fmla="*/ 235 w 453"/>
                    <a:gd name="T21" fmla="*/ 552 h 596"/>
                    <a:gd name="T22" fmla="*/ 219 w 453"/>
                    <a:gd name="T23" fmla="*/ 568 h 596"/>
                    <a:gd name="T24" fmla="*/ 185 w 453"/>
                    <a:gd name="T25" fmla="*/ 587 h 596"/>
                    <a:gd name="T26" fmla="*/ 72 w 453"/>
                    <a:gd name="T27" fmla="*/ 593 h 596"/>
                    <a:gd name="T28" fmla="*/ 79 w 453"/>
                    <a:gd name="T29" fmla="*/ 568 h 596"/>
                    <a:gd name="T30" fmla="*/ 97 w 453"/>
                    <a:gd name="T31" fmla="*/ 552 h 596"/>
                    <a:gd name="T32" fmla="*/ 107 w 453"/>
                    <a:gd name="T33" fmla="*/ 552 h 596"/>
                    <a:gd name="T34" fmla="*/ 119 w 453"/>
                    <a:gd name="T35" fmla="*/ 549 h 596"/>
                    <a:gd name="T36" fmla="*/ 125 w 453"/>
                    <a:gd name="T37" fmla="*/ 543 h 596"/>
                    <a:gd name="T38" fmla="*/ 138 w 453"/>
                    <a:gd name="T39" fmla="*/ 534 h 596"/>
                    <a:gd name="T40" fmla="*/ 138 w 453"/>
                    <a:gd name="T41" fmla="*/ 524 h 596"/>
                    <a:gd name="T42" fmla="*/ 103 w 453"/>
                    <a:gd name="T43" fmla="*/ 512 h 596"/>
                    <a:gd name="T44" fmla="*/ 35 w 453"/>
                    <a:gd name="T45" fmla="*/ 506 h 596"/>
                    <a:gd name="T46" fmla="*/ 0 w 453"/>
                    <a:gd name="T47" fmla="*/ 490 h 596"/>
                    <a:gd name="T48" fmla="*/ 10 w 453"/>
                    <a:gd name="T49" fmla="*/ 481 h 596"/>
                    <a:gd name="T50" fmla="*/ 22 w 453"/>
                    <a:gd name="T51" fmla="*/ 446 h 596"/>
                    <a:gd name="T52" fmla="*/ 29 w 453"/>
                    <a:gd name="T53" fmla="*/ 399 h 596"/>
                    <a:gd name="T54" fmla="*/ 29 w 453"/>
                    <a:gd name="T55" fmla="*/ 384 h 596"/>
                    <a:gd name="T56" fmla="*/ 66 w 453"/>
                    <a:gd name="T57" fmla="*/ 353 h 596"/>
                    <a:gd name="T58" fmla="*/ 91 w 453"/>
                    <a:gd name="T59" fmla="*/ 318 h 596"/>
                    <a:gd name="T60" fmla="*/ 107 w 453"/>
                    <a:gd name="T61" fmla="*/ 278 h 596"/>
                    <a:gd name="T62" fmla="*/ 122 w 453"/>
                    <a:gd name="T63" fmla="*/ 196 h 596"/>
                    <a:gd name="T64" fmla="*/ 135 w 453"/>
                    <a:gd name="T65" fmla="*/ 137 h 596"/>
                    <a:gd name="T66" fmla="*/ 116 w 453"/>
                    <a:gd name="T67" fmla="*/ 100 h 596"/>
                    <a:gd name="T68" fmla="*/ 116 w 453"/>
                    <a:gd name="T69" fmla="*/ 31 h 596"/>
                    <a:gd name="T70" fmla="*/ 132 w 453"/>
                    <a:gd name="T71" fmla="*/ 0 h 596"/>
                    <a:gd name="T72" fmla="*/ 147 w 453"/>
                    <a:gd name="T73" fmla="*/ 22 h 596"/>
                    <a:gd name="T74" fmla="*/ 163 w 453"/>
                    <a:gd name="T75" fmla="*/ 78 h 596"/>
                    <a:gd name="T76" fmla="*/ 169 w 453"/>
                    <a:gd name="T77" fmla="*/ 131 h 596"/>
                    <a:gd name="T78" fmla="*/ 144 w 453"/>
                    <a:gd name="T79" fmla="*/ 165 h 596"/>
                    <a:gd name="T80" fmla="*/ 141 w 453"/>
                    <a:gd name="T81" fmla="*/ 206 h 596"/>
                    <a:gd name="T82" fmla="*/ 141 w 453"/>
                    <a:gd name="T83" fmla="*/ 218 h 596"/>
                    <a:gd name="T84" fmla="*/ 210 w 453"/>
                    <a:gd name="T85" fmla="*/ 281 h 596"/>
                    <a:gd name="T86" fmla="*/ 247 w 453"/>
                    <a:gd name="T87" fmla="*/ 300 h 596"/>
                    <a:gd name="T88" fmla="*/ 266 w 453"/>
                    <a:gd name="T89" fmla="*/ 296 h 596"/>
                    <a:gd name="T90" fmla="*/ 269 w 453"/>
                    <a:gd name="T91" fmla="*/ 293 h 596"/>
                    <a:gd name="T92" fmla="*/ 300 w 453"/>
                    <a:gd name="T93" fmla="*/ 281 h 596"/>
                    <a:gd name="T94" fmla="*/ 331 w 453"/>
                    <a:gd name="T95" fmla="*/ 278 h 596"/>
                    <a:gd name="T96" fmla="*/ 391 w 453"/>
                    <a:gd name="T97" fmla="*/ 293 h 596"/>
                    <a:gd name="T98" fmla="*/ 434 w 453"/>
                    <a:gd name="T99" fmla="*/ 318 h 596"/>
                    <a:gd name="T100" fmla="*/ 453 w 453"/>
                    <a:gd name="T101" fmla="*/ 334 h 596"/>
                    <a:gd name="T102" fmla="*/ 444 w 453"/>
                    <a:gd name="T103" fmla="*/ 356 h 596"/>
                    <a:gd name="T104" fmla="*/ 444 w 453"/>
                    <a:gd name="T105" fmla="*/ 362 h 596"/>
                    <a:gd name="T106" fmla="*/ 428 w 453"/>
                    <a:gd name="T107" fmla="*/ 378 h 596"/>
                    <a:gd name="T108" fmla="*/ 409 w 453"/>
                    <a:gd name="T109" fmla="*/ 384 h 5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3" h="596">
                      <a:moveTo>
                        <a:pt x="391" y="384"/>
                      </a:moveTo>
                      <a:lnTo>
                        <a:pt x="391" y="384"/>
                      </a:lnTo>
                      <a:lnTo>
                        <a:pt x="378" y="390"/>
                      </a:lnTo>
                      <a:lnTo>
                        <a:pt x="369" y="396"/>
                      </a:lnTo>
                      <a:lnTo>
                        <a:pt x="353" y="415"/>
                      </a:lnTo>
                      <a:lnTo>
                        <a:pt x="344" y="427"/>
                      </a:lnTo>
                      <a:lnTo>
                        <a:pt x="341" y="434"/>
                      </a:lnTo>
                      <a:lnTo>
                        <a:pt x="319" y="431"/>
                      </a:lnTo>
                      <a:lnTo>
                        <a:pt x="294" y="412"/>
                      </a:lnTo>
                      <a:lnTo>
                        <a:pt x="272" y="409"/>
                      </a:lnTo>
                      <a:lnTo>
                        <a:pt x="238" y="412"/>
                      </a:lnTo>
                      <a:lnTo>
                        <a:pt x="188" y="424"/>
                      </a:lnTo>
                      <a:lnTo>
                        <a:pt x="135" y="446"/>
                      </a:lnTo>
                      <a:lnTo>
                        <a:pt x="119" y="484"/>
                      </a:lnTo>
                      <a:lnTo>
                        <a:pt x="153" y="499"/>
                      </a:lnTo>
                      <a:lnTo>
                        <a:pt x="185" y="515"/>
                      </a:lnTo>
                      <a:lnTo>
                        <a:pt x="222" y="534"/>
                      </a:lnTo>
                      <a:lnTo>
                        <a:pt x="231" y="543"/>
                      </a:lnTo>
                      <a:lnTo>
                        <a:pt x="235" y="546"/>
                      </a:lnTo>
                      <a:lnTo>
                        <a:pt x="235" y="552"/>
                      </a:lnTo>
                      <a:lnTo>
                        <a:pt x="228" y="562"/>
                      </a:lnTo>
                      <a:lnTo>
                        <a:pt x="219" y="568"/>
                      </a:lnTo>
                      <a:lnTo>
                        <a:pt x="197" y="580"/>
                      </a:lnTo>
                      <a:lnTo>
                        <a:pt x="185" y="587"/>
                      </a:lnTo>
                      <a:lnTo>
                        <a:pt x="91" y="596"/>
                      </a:lnTo>
                      <a:lnTo>
                        <a:pt x="72" y="593"/>
                      </a:lnTo>
                      <a:lnTo>
                        <a:pt x="79" y="568"/>
                      </a:lnTo>
                      <a:lnTo>
                        <a:pt x="88" y="559"/>
                      </a:lnTo>
                      <a:lnTo>
                        <a:pt x="97" y="552"/>
                      </a:lnTo>
                      <a:lnTo>
                        <a:pt x="107" y="552"/>
                      </a:lnTo>
                      <a:lnTo>
                        <a:pt x="113" y="549"/>
                      </a:lnTo>
                      <a:lnTo>
                        <a:pt x="119" y="549"/>
                      </a:lnTo>
                      <a:lnTo>
                        <a:pt x="125" y="543"/>
                      </a:lnTo>
                      <a:lnTo>
                        <a:pt x="135" y="537"/>
                      </a:lnTo>
                      <a:lnTo>
                        <a:pt x="138" y="534"/>
                      </a:lnTo>
                      <a:lnTo>
                        <a:pt x="141" y="527"/>
                      </a:lnTo>
                      <a:lnTo>
                        <a:pt x="138" y="524"/>
                      </a:lnTo>
                      <a:lnTo>
                        <a:pt x="125" y="518"/>
                      </a:lnTo>
                      <a:lnTo>
                        <a:pt x="103" y="512"/>
                      </a:lnTo>
                      <a:lnTo>
                        <a:pt x="60" y="509"/>
                      </a:lnTo>
                      <a:lnTo>
                        <a:pt x="35" y="506"/>
                      </a:lnTo>
                      <a:lnTo>
                        <a:pt x="22" y="502"/>
                      </a:lnTo>
                      <a:lnTo>
                        <a:pt x="0" y="490"/>
                      </a:lnTo>
                      <a:lnTo>
                        <a:pt x="10" y="481"/>
                      </a:lnTo>
                      <a:lnTo>
                        <a:pt x="19" y="465"/>
                      </a:lnTo>
                      <a:lnTo>
                        <a:pt x="22" y="446"/>
                      </a:lnTo>
                      <a:lnTo>
                        <a:pt x="25" y="431"/>
                      </a:lnTo>
                      <a:lnTo>
                        <a:pt x="29" y="399"/>
                      </a:lnTo>
                      <a:lnTo>
                        <a:pt x="29" y="384"/>
                      </a:lnTo>
                      <a:lnTo>
                        <a:pt x="50" y="368"/>
                      </a:lnTo>
                      <a:lnTo>
                        <a:pt x="66" y="353"/>
                      </a:lnTo>
                      <a:lnTo>
                        <a:pt x="82" y="334"/>
                      </a:lnTo>
                      <a:lnTo>
                        <a:pt x="91" y="318"/>
                      </a:lnTo>
                      <a:lnTo>
                        <a:pt x="103" y="290"/>
                      </a:lnTo>
                      <a:lnTo>
                        <a:pt x="107" y="278"/>
                      </a:lnTo>
                      <a:lnTo>
                        <a:pt x="119" y="246"/>
                      </a:lnTo>
                      <a:lnTo>
                        <a:pt x="122" y="196"/>
                      </a:lnTo>
                      <a:lnTo>
                        <a:pt x="128" y="168"/>
                      </a:lnTo>
                      <a:lnTo>
                        <a:pt x="135" y="137"/>
                      </a:lnTo>
                      <a:lnTo>
                        <a:pt x="122" y="125"/>
                      </a:lnTo>
                      <a:lnTo>
                        <a:pt x="116" y="100"/>
                      </a:lnTo>
                      <a:lnTo>
                        <a:pt x="116" y="59"/>
                      </a:lnTo>
                      <a:lnTo>
                        <a:pt x="116" y="31"/>
                      </a:lnTo>
                      <a:lnTo>
                        <a:pt x="119" y="3"/>
                      </a:lnTo>
                      <a:lnTo>
                        <a:pt x="132" y="0"/>
                      </a:lnTo>
                      <a:lnTo>
                        <a:pt x="138" y="6"/>
                      </a:lnTo>
                      <a:lnTo>
                        <a:pt x="147" y="22"/>
                      </a:lnTo>
                      <a:lnTo>
                        <a:pt x="157" y="47"/>
                      </a:lnTo>
                      <a:lnTo>
                        <a:pt x="163" y="78"/>
                      </a:lnTo>
                      <a:lnTo>
                        <a:pt x="163" y="97"/>
                      </a:lnTo>
                      <a:lnTo>
                        <a:pt x="169" y="131"/>
                      </a:lnTo>
                      <a:lnTo>
                        <a:pt x="147" y="147"/>
                      </a:lnTo>
                      <a:lnTo>
                        <a:pt x="144" y="165"/>
                      </a:lnTo>
                      <a:lnTo>
                        <a:pt x="157" y="206"/>
                      </a:lnTo>
                      <a:lnTo>
                        <a:pt x="141" y="206"/>
                      </a:lnTo>
                      <a:lnTo>
                        <a:pt x="141" y="218"/>
                      </a:lnTo>
                      <a:lnTo>
                        <a:pt x="178" y="256"/>
                      </a:lnTo>
                      <a:lnTo>
                        <a:pt x="210" y="281"/>
                      </a:lnTo>
                      <a:lnTo>
                        <a:pt x="231" y="293"/>
                      </a:lnTo>
                      <a:lnTo>
                        <a:pt x="247" y="300"/>
                      </a:lnTo>
                      <a:lnTo>
                        <a:pt x="260" y="300"/>
                      </a:lnTo>
                      <a:lnTo>
                        <a:pt x="266" y="296"/>
                      </a:lnTo>
                      <a:lnTo>
                        <a:pt x="269" y="293"/>
                      </a:lnTo>
                      <a:lnTo>
                        <a:pt x="285" y="284"/>
                      </a:lnTo>
                      <a:lnTo>
                        <a:pt x="300" y="281"/>
                      </a:lnTo>
                      <a:lnTo>
                        <a:pt x="316" y="278"/>
                      </a:lnTo>
                      <a:lnTo>
                        <a:pt x="331" y="278"/>
                      </a:lnTo>
                      <a:lnTo>
                        <a:pt x="363" y="284"/>
                      </a:lnTo>
                      <a:lnTo>
                        <a:pt x="391" y="293"/>
                      </a:lnTo>
                      <a:lnTo>
                        <a:pt x="416" y="309"/>
                      </a:lnTo>
                      <a:lnTo>
                        <a:pt x="434" y="318"/>
                      </a:lnTo>
                      <a:lnTo>
                        <a:pt x="453" y="334"/>
                      </a:lnTo>
                      <a:lnTo>
                        <a:pt x="447" y="340"/>
                      </a:lnTo>
                      <a:lnTo>
                        <a:pt x="444" y="356"/>
                      </a:lnTo>
                      <a:lnTo>
                        <a:pt x="444" y="362"/>
                      </a:lnTo>
                      <a:lnTo>
                        <a:pt x="437" y="371"/>
                      </a:lnTo>
                      <a:lnTo>
                        <a:pt x="428" y="378"/>
                      </a:lnTo>
                      <a:lnTo>
                        <a:pt x="422" y="384"/>
                      </a:lnTo>
                      <a:lnTo>
                        <a:pt x="409" y="384"/>
                      </a:lnTo>
                      <a:lnTo>
                        <a:pt x="391" y="384"/>
                      </a:lnTo>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4" name="Freeform 14"/>
                <p:cNvSpPr/>
                <p:nvPr/>
              </p:nvSpPr>
              <p:spPr bwMode="auto">
                <a:xfrm>
                  <a:off x="3463" y="1002"/>
                  <a:ext cx="1258" cy="721"/>
                </a:xfrm>
                <a:custGeom>
                  <a:avLst/>
                  <a:gdLst>
                    <a:gd name="T0" fmla="*/ 543 w 1258"/>
                    <a:gd name="T1" fmla="*/ 166 h 721"/>
                    <a:gd name="T2" fmla="*/ 821 w 1258"/>
                    <a:gd name="T3" fmla="*/ 153 h 721"/>
                    <a:gd name="T4" fmla="*/ 952 w 1258"/>
                    <a:gd name="T5" fmla="*/ 141 h 721"/>
                    <a:gd name="T6" fmla="*/ 989 w 1258"/>
                    <a:gd name="T7" fmla="*/ 62 h 721"/>
                    <a:gd name="T8" fmla="*/ 1055 w 1258"/>
                    <a:gd name="T9" fmla="*/ 0 h 721"/>
                    <a:gd name="T10" fmla="*/ 1083 w 1258"/>
                    <a:gd name="T11" fmla="*/ 31 h 721"/>
                    <a:gd name="T12" fmla="*/ 1095 w 1258"/>
                    <a:gd name="T13" fmla="*/ 78 h 721"/>
                    <a:gd name="T14" fmla="*/ 1192 w 1258"/>
                    <a:gd name="T15" fmla="*/ 100 h 721"/>
                    <a:gd name="T16" fmla="*/ 1217 w 1258"/>
                    <a:gd name="T17" fmla="*/ 97 h 721"/>
                    <a:gd name="T18" fmla="*/ 1217 w 1258"/>
                    <a:gd name="T19" fmla="*/ 134 h 721"/>
                    <a:gd name="T20" fmla="*/ 1245 w 1258"/>
                    <a:gd name="T21" fmla="*/ 166 h 721"/>
                    <a:gd name="T22" fmla="*/ 1208 w 1258"/>
                    <a:gd name="T23" fmla="*/ 384 h 721"/>
                    <a:gd name="T24" fmla="*/ 1236 w 1258"/>
                    <a:gd name="T25" fmla="*/ 481 h 721"/>
                    <a:gd name="T26" fmla="*/ 1183 w 1258"/>
                    <a:gd name="T27" fmla="*/ 556 h 721"/>
                    <a:gd name="T28" fmla="*/ 1042 w 1258"/>
                    <a:gd name="T29" fmla="*/ 549 h 721"/>
                    <a:gd name="T30" fmla="*/ 983 w 1258"/>
                    <a:gd name="T31" fmla="*/ 581 h 721"/>
                    <a:gd name="T32" fmla="*/ 917 w 1258"/>
                    <a:gd name="T33" fmla="*/ 593 h 721"/>
                    <a:gd name="T34" fmla="*/ 811 w 1258"/>
                    <a:gd name="T35" fmla="*/ 571 h 721"/>
                    <a:gd name="T36" fmla="*/ 690 w 1258"/>
                    <a:gd name="T37" fmla="*/ 518 h 721"/>
                    <a:gd name="T38" fmla="*/ 596 w 1258"/>
                    <a:gd name="T39" fmla="*/ 506 h 721"/>
                    <a:gd name="T40" fmla="*/ 562 w 1258"/>
                    <a:gd name="T41" fmla="*/ 525 h 721"/>
                    <a:gd name="T42" fmla="*/ 477 w 1258"/>
                    <a:gd name="T43" fmla="*/ 478 h 721"/>
                    <a:gd name="T44" fmla="*/ 459 w 1258"/>
                    <a:gd name="T45" fmla="*/ 431 h 721"/>
                    <a:gd name="T46" fmla="*/ 471 w 1258"/>
                    <a:gd name="T47" fmla="*/ 356 h 721"/>
                    <a:gd name="T48" fmla="*/ 452 w 1258"/>
                    <a:gd name="T49" fmla="*/ 253 h 721"/>
                    <a:gd name="T50" fmla="*/ 418 w 1258"/>
                    <a:gd name="T51" fmla="*/ 256 h 721"/>
                    <a:gd name="T52" fmla="*/ 437 w 1258"/>
                    <a:gd name="T53" fmla="*/ 362 h 721"/>
                    <a:gd name="T54" fmla="*/ 405 w 1258"/>
                    <a:gd name="T55" fmla="*/ 506 h 721"/>
                    <a:gd name="T56" fmla="*/ 340 w 1258"/>
                    <a:gd name="T57" fmla="*/ 603 h 721"/>
                    <a:gd name="T58" fmla="*/ 324 w 1258"/>
                    <a:gd name="T59" fmla="*/ 674 h 721"/>
                    <a:gd name="T60" fmla="*/ 321 w 1258"/>
                    <a:gd name="T61" fmla="*/ 690 h 721"/>
                    <a:gd name="T62" fmla="*/ 293 w 1258"/>
                    <a:gd name="T63" fmla="*/ 721 h 721"/>
                    <a:gd name="T64" fmla="*/ 265 w 1258"/>
                    <a:gd name="T65" fmla="*/ 718 h 721"/>
                    <a:gd name="T66" fmla="*/ 212 w 1258"/>
                    <a:gd name="T67" fmla="*/ 681 h 721"/>
                    <a:gd name="T68" fmla="*/ 228 w 1258"/>
                    <a:gd name="T69" fmla="*/ 596 h 721"/>
                    <a:gd name="T70" fmla="*/ 187 w 1258"/>
                    <a:gd name="T71" fmla="*/ 571 h 721"/>
                    <a:gd name="T72" fmla="*/ 174 w 1258"/>
                    <a:gd name="T73" fmla="*/ 603 h 721"/>
                    <a:gd name="T74" fmla="*/ 156 w 1258"/>
                    <a:gd name="T75" fmla="*/ 615 h 721"/>
                    <a:gd name="T76" fmla="*/ 143 w 1258"/>
                    <a:gd name="T77" fmla="*/ 634 h 721"/>
                    <a:gd name="T78" fmla="*/ 112 w 1258"/>
                    <a:gd name="T79" fmla="*/ 631 h 721"/>
                    <a:gd name="T80" fmla="*/ 87 w 1258"/>
                    <a:gd name="T81" fmla="*/ 652 h 721"/>
                    <a:gd name="T82" fmla="*/ 53 w 1258"/>
                    <a:gd name="T83" fmla="*/ 681 h 721"/>
                    <a:gd name="T84" fmla="*/ 15 w 1258"/>
                    <a:gd name="T85" fmla="*/ 656 h 721"/>
                    <a:gd name="T86" fmla="*/ 56 w 1258"/>
                    <a:gd name="T87" fmla="*/ 637 h 721"/>
                    <a:gd name="T88" fmla="*/ 87 w 1258"/>
                    <a:gd name="T89" fmla="*/ 587 h 721"/>
                    <a:gd name="T90" fmla="*/ 106 w 1258"/>
                    <a:gd name="T91" fmla="*/ 515 h 721"/>
                    <a:gd name="T92" fmla="*/ 143 w 1258"/>
                    <a:gd name="T93" fmla="*/ 465 h 721"/>
                    <a:gd name="T94" fmla="*/ 162 w 1258"/>
                    <a:gd name="T95" fmla="*/ 403 h 721"/>
                    <a:gd name="T96" fmla="*/ 159 w 1258"/>
                    <a:gd name="T97" fmla="*/ 306 h 721"/>
                    <a:gd name="T98" fmla="*/ 115 w 1258"/>
                    <a:gd name="T99" fmla="*/ 259 h 721"/>
                    <a:gd name="T100" fmla="*/ 106 w 1258"/>
                    <a:gd name="T101" fmla="*/ 234 h 721"/>
                    <a:gd name="T102" fmla="*/ 78 w 1258"/>
                    <a:gd name="T103" fmla="*/ 219 h 721"/>
                    <a:gd name="T104" fmla="*/ 71 w 1258"/>
                    <a:gd name="T105" fmla="*/ 109 h 721"/>
                    <a:gd name="T106" fmla="*/ 262 w 1258"/>
                    <a:gd name="T107" fmla="*/ 106 h 721"/>
                    <a:gd name="T108" fmla="*/ 337 w 1258"/>
                    <a:gd name="T109" fmla="*/ 94 h 721"/>
                    <a:gd name="T110" fmla="*/ 387 w 1258"/>
                    <a:gd name="T111" fmla="*/ 128 h 72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58" h="721">
                      <a:moveTo>
                        <a:pt x="387" y="128"/>
                      </a:moveTo>
                      <a:lnTo>
                        <a:pt x="393" y="175"/>
                      </a:lnTo>
                      <a:lnTo>
                        <a:pt x="543" y="166"/>
                      </a:lnTo>
                      <a:lnTo>
                        <a:pt x="643" y="159"/>
                      </a:lnTo>
                      <a:lnTo>
                        <a:pt x="733" y="156"/>
                      </a:lnTo>
                      <a:lnTo>
                        <a:pt x="821" y="153"/>
                      </a:lnTo>
                      <a:lnTo>
                        <a:pt x="911" y="147"/>
                      </a:lnTo>
                      <a:lnTo>
                        <a:pt x="936" y="144"/>
                      </a:lnTo>
                      <a:lnTo>
                        <a:pt x="952" y="141"/>
                      </a:lnTo>
                      <a:lnTo>
                        <a:pt x="964" y="128"/>
                      </a:lnTo>
                      <a:lnTo>
                        <a:pt x="970" y="94"/>
                      </a:lnTo>
                      <a:lnTo>
                        <a:pt x="989" y="62"/>
                      </a:lnTo>
                      <a:lnTo>
                        <a:pt x="1005" y="34"/>
                      </a:lnTo>
                      <a:lnTo>
                        <a:pt x="1030" y="13"/>
                      </a:lnTo>
                      <a:lnTo>
                        <a:pt x="1055" y="0"/>
                      </a:lnTo>
                      <a:lnTo>
                        <a:pt x="1061" y="3"/>
                      </a:lnTo>
                      <a:lnTo>
                        <a:pt x="1073" y="19"/>
                      </a:lnTo>
                      <a:lnTo>
                        <a:pt x="1083" y="31"/>
                      </a:lnTo>
                      <a:lnTo>
                        <a:pt x="1092" y="47"/>
                      </a:lnTo>
                      <a:lnTo>
                        <a:pt x="1095" y="66"/>
                      </a:lnTo>
                      <a:lnTo>
                        <a:pt x="1095" y="78"/>
                      </a:lnTo>
                      <a:lnTo>
                        <a:pt x="1108" y="81"/>
                      </a:lnTo>
                      <a:lnTo>
                        <a:pt x="1136" y="62"/>
                      </a:lnTo>
                      <a:lnTo>
                        <a:pt x="1192" y="100"/>
                      </a:lnTo>
                      <a:lnTo>
                        <a:pt x="1201" y="81"/>
                      </a:lnTo>
                      <a:lnTo>
                        <a:pt x="1223" y="87"/>
                      </a:lnTo>
                      <a:lnTo>
                        <a:pt x="1217" y="97"/>
                      </a:lnTo>
                      <a:lnTo>
                        <a:pt x="1217" y="112"/>
                      </a:lnTo>
                      <a:lnTo>
                        <a:pt x="1217" y="122"/>
                      </a:lnTo>
                      <a:lnTo>
                        <a:pt x="1217" y="134"/>
                      </a:lnTo>
                      <a:lnTo>
                        <a:pt x="1223" y="144"/>
                      </a:lnTo>
                      <a:lnTo>
                        <a:pt x="1233" y="156"/>
                      </a:lnTo>
                      <a:lnTo>
                        <a:pt x="1245" y="166"/>
                      </a:lnTo>
                      <a:lnTo>
                        <a:pt x="1195" y="287"/>
                      </a:lnTo>
                      <a:lnTo>
                        <a:pt x="1205" y="328"/>
                      </a:lnTo>
                      <a:lnTo>
                        <a:pt x="1208" y="384"/>
                      </a:lnTo>
                      <a:lnTo>
                        <a:pt x="1258" y="456"/>
                      </a:lnTo>
                      <a:lnTo>
                        <a:pt x="1258" y="471"/>
                      </a:lnTo>
                      <a:lnTo>
                        <a:pt x="1236" y="481"/>
                      </a:lnTo>
                      <a:lnTo>
                        <a:pt x="1236" y="509"/>
                      </a:lnTo>
                      <a:lnTo>
                        <a:pt x="1217" y="543"/>
                      </a:lnTo>
                      <a:lnTo>
                        <a:pt x="1183" y="556"/>
                      </a:lnTo>
                      <a:lnTo>
                        <a:pt x="1155" y="553"/>
                      </a:lnTo>
                      <a:lnTo>
                        <a:pt x="1098" y="549"/>
                      </a:lnTo>
                      <a:lnTo>
                        <a:pt x="1042" y="549"/>
                      </a:lnTo>
                      <a:lnTo>
                        <a:pt x="1020" y="553"/>
                      </a:lnTo>
                      <a:lnTo>
                        <a:pt x="1011" y="562"/>
                      </a:lnTo>
                      <a:lnTo>
                        <a:pt x="983" y="581"/>
                      </a:lnTo>
                      <a:lnTo>
                        <a:pt x="955" y="581"/>
                      </a:lnTo>
                      <a:lnTo>
                        <a:pt x="936" y="571"/>
                      </a:lnTo>
                      <a:lnTo>
                        <a:pt x="917" y="593"/>
                      </a:lnTo>
                      <a:lnTo>
                        <a:pt x="902" y="593"/>
                      </a:lnTo>
                      <a:lnTo>
                        <a:pt x="836" y="571"/>
                      </a:lnTo>
                      <a:lnTo>
                        <a:pt x="811" y="571"/>
                      </a:lnTo>
                      <a:lnTo>
                        <a:pt x="755" y="559"/>
                      </a:lnTo>
                      <a:lnTo>
                        <a:pt x="711" y="528"/>
                      </a:lnTo>
                      <a:lnTo>
                        <a:pt x="690" y="518"/>
                      </a:lnTo>
                      <a:lnTo>
                        <a:pt x="661" y="509"/>
                      </a:lnTo>
                      <a:lnTo>
                        <a:pt x="633" y="503"/>
                      </a:lnTo>
                      <a:lnTo>
                        <a:pt x="596" y="506"/>
                      </a:lnTo>
                      <a:lnTo>
                        <a:pt x="571" y="518"/>
                      </a:lnTo>
                      <a:lnTo>
                        <a:pt x="568" y="521"/>
                      </a:lnTo>
                      <a:lnTo>
                        <a:pt x="562" y="525"/>
                      </a:lnTo>
                      <a:lnTo>
                        <a:pt x="552" y="525"/>
                      </a:lnTo>
                      <a:lnTo>
                        <a:pt x="524" y="512"/>
                      </a:lnTo>
                      <a:lnTo>
                        <a:pt x="477" y="478"/>
                      </a:lnTo>
                      <a:lnTo>
                        <a:pt x="443" y="443"/>
                      </a:lnTo>
                      <a:lnTo>
                        <a:pt x="443" y="431"/>
                      </a:lnTo>
                      <a:lnTo>
                        <a:pt x="459" y="431"/>
                      </a:lnTo>
                      <a:lnTo>
                        <a:pt x="446" y="390"/>
                      </a:lnTo>
                      <a:lnTo>
                        <a:pt x="449" y="372"/>
                      </a:lnTo>
                      <a:lnTo>
                        <a:pt x="471" y="356"/>
                      </a:lnTo>
                      <a:lnTo>
                        <a:pt x="465" y="322"/>
                      </a:lnTo>
                      <a:lnTo>
                        <a:pt x="462" y="293"/>
                      </a:lnTo>
                      <a:lnTo>
                        <a:pt x="452" y="253"/>
                      </a:lnTo>
                      <a:lnTo>
                        <a:pt x="434" y="225"/>
                      </a:lnTo>
                      <a:lnTo>
                        <a:pt x="421" y="231"/>
                      </a:lnTo>
                      <a:lnTo>
                        <a:pt x="418" y="256"/>
                      </a:lnTo>
                      <a:lnTo>
                        <a:pt x="418" y="325"/>
                      </a:lnTo>
                      <a:lnTo>
                        <a:pt x="424" y="347"/>
                      </a:lnTo>
                      <a:lnTo>
                        <a:pt x="437" y="362"/>
                      </a:lnTo>
                      <a:lnTo>
                        <a:pt x="424" y="418"/>
                      </a:lnTo>
                      <a:lnTo>
                        <a:pt x="421" y="471"/>
                      </a:lnTo>
                      <a:lnTo>
                        <a:pt x="405" y="506"/>
                      </a:lnTo>
                      <a:lnTo>
                        <a:pt x="393" y="543"/>
                      </a:lnTo>
                      <a:lnTo>
                        <a:pt x="368" y="578"/>
                      </a:lnTo>
                      <a:lnTo>
                        <a:pt x="340" y="603"/>
                      </a:lnTo>
                      <a:lnTo>
                        <a:pt x="331" y="612"/>
                      </a:lnTo>
                      <a:lnTo>
                        <a:pt x="327" y="646"/>
                      </a:lnTo>
                      <a:lnTo>
                        <a:pt x="324" y="674"/>
                      </a:lnTo>
                      <a:lnTo>
                        <a:pt x="324" y="677"/>
                      </a:lnTo>
                      <a:lnTo>
                        <a:pt x="321" y="690"/>
                      </a:lnTo>
                      <a:lnTo>
                        <a:pt x="312" y="706"/>
                      </a:lnTo>
                      <a:lnTo>
                        <a:pt x="302" y="712"/>
                      </a:lnTo>
                      <a:lnTo>
                        <a:pt x="293" y="721"/>
                      </a:lnTo>
                      <a:lnTo>
                        <a:pt x="281" y="721"/>
                      </a:lnTo>
                      <a:lnTo>
                        <a:pt x="265" y="718"/>
                      </a:lnTo>
                      <a:lnTo>
                        <a:pt x="249" y="712"/>
                      </a:lnTo>
                      <a:lnTo>
                        <a:pt x="237" y="702"/>
                      </a:lnTo>
                      <a:lnTo>
                        <a:pt x="212" y="681"/>
                      </a:lnTo>
                      <a:lnTo>
                        <a:pt x="203" y="671"/>
                      </a:lnTo>
                      <a:lnTo>
                        <a:pt x="212" y="621"/>
                      </a:lnTo>
                      <a:lnTo>
                        <a:pt x="228" y="596"/>
                      </a:lnTo>
                      <a:lnTo>
                        <a:pt x="209" y="596"/>
                      </a:lnTo>
                      <a:lnTo>
                        <a:pt x="196" y="571"/>
                      </a:lnTo>
                      <a:lnTo>
                        <a:pt x="187" y="571"/>
                      </a:lnTo>
                      <a:lnTo>
                        <a:pt x="181" y="590"/>
                      </a:lnTo>
                      <a:lnTo>
                        <a:pt x="174" y="603"/>
                      </a:lnTo>
                      <a:lnTo>
                        <a:pt x="168" y="612"/>
                      </a:lnTo>
                      <a:lnTo>
                        <a:pt x="162" y="615"/>
                      </a:lnTo>
                      <a:lnTo>
                        <a:pt x="156" y="615"/>
                      </a:lnTo>
                      <a:lnTo>
                        <a:pt x="150" y="615"/>
                      </a:lnTo>
                      <a:lnTo>
                        <a:pt x="146" y="612"/>
                      </a:lnTo>
                      <a:lnTo>
                        <a:pt x="143" y="634"/>
                      </a:lnTo>
                      <a:lnTo>
                        <a:pt x="125" y="631"/>
                      </a:lnTo>
                      <a:lnTo>
                        <a:pt x="112" y="631"/>
                      </a:lnTo>
                      <a:lnTo>
                        <a:pt x="100" y="637"/>
                      </a:lnTo>
                      <a:lnTo>
                        <a:pt x="93" y="643"/>
                      </a:lnTo>
                      <a:lnTo>
                        <a:pt x="87" y="652"/>
                      </a:lnTo>
                      <a:lnTo>
                        <a:pt x="84" y="662"/>
                      </a:lnTo>
                      <a:lnTo>
                        <a:pt x="81" y="671"/>
                      </a:lnTo>
                      <a:lnTo>
                        <a:pt x="53" y="681"/>
                      </a:lnTo>
                      <a:lnTo>
                        <a:pt x="0" y="656"/>
                      </a:lnTo>
                      <a:lnTo>
                        <a:pt x="15" y="656"/>
                      </a:lnTo>
                      <a:lnTo>
                        <a:pt x="31" y="652"/>
                      </a:lnTo>
                      <a:lnTo>
                        <a:pt x="43" y="646"/>
                      </a:lnTo>
                      <a:lnTo>
                        <a:pt x="56" y="637"/>
                      </a:lnTo>
                      <a:lnTo>
                        <a:pt x="65" y="624"/>
                      </a:lnTo>
                      <a:lnTo>
                        <a:pt x="75" y="612"/>
                      </a:lnTo>
                      <a:lnTo>
                        <a:pt x="87" y="587"/>
                      </a:lnTo>
                      <a:lnTo>
                        <a:pt x="96" y="562"/>
                      </a:lnTo>
                      <a:lnTo>
                        <a:pt x="103" y="537"/>
                      </a:lnTo>
                      <a:lnTo>
                        <a:pt x="106" y="515"/>
                      </a:lnTo>
                      <a:lnTo>
                        <a:pt x="128" y="490"/>
                      </a:lnTo>
                      <a:lnTo>
                        <a:pt x="143" y="465"/>
                      </a:lnTo>
                      <a:lnTo>
                        <a:pt x="156" y="443"/>
                      </a:lnTo>
                      <a:lnTo>
                        <a:pt x="159" y="421"/>
                      </a:lnTo>
                      <a:lnTo>
                        <a:pt x="162" y="403"/>
                      </a:lnTo>
                      <a:lnTo>
                        <a:pt x="162" y="390"/>
                      </a:lnTo>
                      <a:lnTo>
                        <a:pt x="159" y="378"/>
                      </a:lnTo>
                      <a:lnTo>
                        <a:pt x="159" y="306"/>
                      </a:lnTo>
                      <a:lnTo>
                        <a:pt x="115" y="281"/>
                      </a:lnTo>
                      <a:lnTo>
                        <a:pt x="115" y="259"/>
                      </a:lnTo>
                      <a:lnTo>
                        <a:pt x="112" y="240"/>
                      </a:lnTo>
                      <a:lnTo>
                        <a:pt x="109" y="237"/>
                      </a:lnTo>
                      <a:lnTo>
                        <a:pt x="106" y="234"/>
                      </a:lnTo>
                      <a:lnTo>
                        <a:pt x="93" y="228"/>
                      </a:lnTo>
                      <a:lnTo>
                        <a:pt x="78" y="219"/>
                      </a:lnTo>
                      <a:lnTo>
                        <a:pt x="62" y="206"/>
                      </a:lnTo>
                      <a:lnTo>
                        <a:pt x="71" y="109"/>
                      </a:lnTo>
                      <a:lnTo>
                        <a:pt x="156" y="109"/>
                      </a:lnTo>
                      <a:lnTo>
                        <a:pt x="228" y="106"/>
                      </a:lnTo>
                      <a:lnTo>
                        <a:pt x="262" y="106"/>
                      </a:lnTo>
                      <a:lnTo>
                        <a:pt x="293" y="100"/>
                      </a:lnTo>
                      <a:lnTo>
                        <a:pt x="337" y="94"/>
                      </a:lnTo>
                      <a:lnTo>
                        <a:pt x="368" y="94"/>
                      </a:lnTo>
                      <a:lnTo>
                        <a:pt x="387" y="94"/>
                      </a:lnTo>
                      <a:lnTo>
                        <a:pt x="387" y="128"/>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5" name="Freeform 15"/>
                <p:cNvSpPr/>
                <p:nvPr/>
              </p:nvSpPr>
              <p:spPr bwMode="auto">
                <a:xfrm>
                  <a:off x="3469" y="31"/>
                  <a:ext cx="1092" cy="1146"/>
                </a:xfrm>
                <a:custGeom>
                  <a:avLst/>
                  <a:gdLst>
                    <a:gd name="T0" fmla="*/ 974 w 1092"/>
                    <a:gd name="T1" fmla="*/ 1049 h 1146"/>
                    <a:gd name="T2" fmla="*/ 1033 w 1092"/>
                    <a:gd name="T3" fmla="*/ 980 h 1146"/>
                    <a:gd name="T4" fmla="*/ 1049 w 1092"/>
                    <a:gd name="T5" fmla="*/ 968 h 1146"/>
                    <a:gd name="T6" fmla="*/ 1036 w 1092"/>
                    <a:gd name="T7" fmla="*/ 918 h 1146"/>
                    <a:gd name="T8" fmla="*/ 1058 w 1092"/>
                    <a:gd name="T9" fmla="*/ 877 h 1146"/>
                    <a:gd name="T10" fmla="*/ 1092 w 1092"/>
                    <a:gd name="T11" fmla="*/ 818 h 1146"/>
                    <a:gd name="T12" fmla="*/ 1074 w 1092"/>
                    <a:gd name="T13" fmla="*/ 765 h 1146"/>
                    <a:gd name="T14" fmla="*/ 1083 w 1092"/>
                    <a:gd name="T15" fmla="*/ 684 h 1146"/>
                    <a:gd name="T16" fmla="*/ 1036 w 1092"/>
                    <a:gd name="T17" fmla="*/ 565 h 1146"/>
                    <a:gd name="T18" fmla="*/ 983 w 1092"/>
                    <a:gd name="T19" fmla="*/ 512 h 1146"/>
                    <a:gd name="T20" fmla="*/ 968 w 1092"/>
                    <a:gd name="T21" fmla="*/ 481 h 1146"/>
                    <a:gd name="T22" fmla="*/ 955 w 1092"/>
                    <a:gd name="T23" fmla="*/ 422 h 1146"/>
                    <a:gd name="T24" fmla="*/ 933 w 1092"/>
                    <a:gd name="T25" fmla="*/ 387 h 1146"/>
                    <a:gd name="T26" fmla="*/ 893 w 1092"/>
                    <a:gd name="T27" fmla="*/ 372 h 1146"/>
                    <a:gd name="T28" fmla="*/ 877 w 1092"/>
                    <a:gd name="T29" fmla="*/ 365 h 1146"/>
                    <a:gd name="T30" fmla="*/ 849 w 1092"/>
                    <a:gd name="T31" fmla="*/ 331 h 1146"/>
                    <a:gd name="T32" fmla="*/ 821 w 1092"/>
                    <a:gd name="T33" fmla="*/ 350 h 1146"/>
                    <a:gd name="T34" fmla="*/ 571 w 1092"/>
                    <a:gd name="T35" fmla="*/ 206 h 1146"/>
                    <a:gd name="T36" fmla="*/ 459 w 1092"/>
                    <a:gd name="T37" fmla="*/ 159 h 1146"/>
                    <a:gd name="T38" fmla="*/ 465 w 1092"/>
                    <a:gd name="T39" fmla="*/ 125 h 1146"/>
                    <a:gd name="T40" fmla="*/ 428 w 1092"/>
                    <a:gd name="T41" fmla="*/ 100 h 1146"/>
                    <a:gd name="T42" fmla="*/ 409 w 1092"/>
                    <a:gd name="T43" fmla="*/ 78 h 1146"/>
                    <a:gd name="T44" fmla="*/ 431 w 1092"/>
                    <a:gd name="T45" fmla="*/ 44 h 1146"/>
                    <a:gd name="T46" fmla="*/ 409 w 1092"/>
                    <a:gd name="T47" fmla="*/ 3 h 1146"/>
                    <a:gd name="T48" fmla="*/ 371 w 1092"/>
                    <a:gd name="T49" fmla="*/ 13 h 1146"/>
                    <a:gd name="T50" fmla="*/ 343 w 1092"/>
                    <a:gd name="T51" fmla="*/ 28 h 1146"/>
                    <a:gd name="T52" fmla="*/ 315 w 1092"/>
                    <a:gd name="T53" fmla="*/ 22 h 1146"/>
                    <a:gd name="T54" fmla="*/ 240 w 1092"/>
                    <a:gd name="T55" fmla="*/ 28 h 1146"/>
                    <a:gd name="T56" fmla="*/ 212 w 1092"/>
                    <a:gd name="T57" fmla="*/ 75 h 1146"/>
                    <a:gd name="T58" fmla="*/ 218 w 1092"/>
                    <a:gd name="T59" fmla="*/ 150 h 1146"/>
                    <a:gd name="T60" fmla="*/ 125 w 1092"/>
                    <a:gd name="T61" fmla="*/ 225 h 1146"/>
                    <a:gd name="T62" fmla="*/ 37 w 1092"/>
                    <a:gd name="T63" fmla="*/ 244 h 1146"/>
                    <a:gd name="T64" fmla="*/ 12 w 1092"/>
                    <a:gd name="T65" fmla="*/ 316 h 1146"/>
                    <a:gd name="T66" fmla="*/ 31 w 1092"/>
                    <a:gd name="T67" fmla="*/ 468 h 1146"/>
                    <a:gd name="T68" fmla="*/ 34 w 1092"/>
                    <a:gd name="T69" fmla="*/ 565 h 1146"/>
                    <a:gd name="T70" fmla="*/ 3 w 1092"/>
                    <a:gd name="T71" fmla="*/ 606 h 1146"/>
                    <a:gd name="T72" fmla="*/ 3 w 1092"/>
                    <a:gd name="T73" fmla="*/ 606 h 1146"/>
                    <a:gd name="T74" fmla="*/ 53 w 1092"/>
                    <a:gd name="T75" fmla="*/ 606 h 1146"/>
                    <a:gd name="T76" fmla="*/ 87 w 1092"/>
                    <a:gd name="T77" fmla="*/ 606 h 1146"/>
                    <a:gd name="T78" fmla="*/ 144 w 1092"/>
                    <a:gd name="T79" fmla="*/ 606 h 1146"/>
                    <a:gd name="T80" fmla="*/ 303 w 1092"/>
                    <a:gd name="T81" fmla="*/ 596 h 1146"/>
                    <a:gd name="T82" fmla="*/ 328 w 1092"/>
                    <a:gd name="T83" fmla="*/ 646 h 1146"/>
                    <a:gd name="T84" fmla="*/ 328 w 1092"/>
                    <a:gd name="T85" fmla="*/ 703 h 1146"/>
                    <a:gd name="T86" fmla="*/ 356 w 1092"/>
                    <a:gd name="T87" fmla="*/ 862 h 1146"/>
                    <a:gd name="T88" fmla="*/ 378 w 1092"/>
                    <a:gd name="T89" fmla="*/ 943 h 1146"/>
                    <a:gd name="T90" fmla="*/ 387 w 1092"/>
                    <a:gd name="T91" fmla="*/ 1146 h 1146"/>
                    <a:gd name="T92" fmla="*/ 908 w 1092"/>
                    <a:gd name="T93" fmla="*/ 1121 h 1146"/>
                    <a:gd name="T94" fmla="*/ 958 w 1092"/>
                    <a:gd name="T95" fmla="*/ 1105 h 114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92" h="1146">
                      <a:moveTo>
                        <a:pt x="958" y="1105"/>
                      </a:moveTo>
                      <a:lnTo>
                        <a:pt x="958" y="1105"/>
                      </a:lnTo>
                      <a:lnTo>
                        <a:pt x="961" y="1077"/>
                      </a:lnTo>
                      <a:lnTo>
                        <a:pt x="974" y="1049"/>
                      </a:lnTo>
                      <a:lnTo>
                        <a:pt x="986" y="1027"/>
                      </a:lnTo>
                      <a:lnTo>
                        <a:pt x="1005" y="1009"/>
                      </a:lnTo>
                      <a:lnTo>
                        <a:pt x="1021" y="990"/>
                      </a:lnTo>
                      <a:lnTo>
                        <a:pt x="1033" y="980"/>
                      </a:lnTo>
                      <a:lnTo>
                        <a:pt x="1049" y="971"/>
                      </a:lnTo>
                      <a:lnTo>
                        <a:pt x="1049" y="968"/>
                      </a:lnTo>
                      <a:lnTo>
                        <a:pt x="1039" y="949"/>
                      </a:lnTo>
                      <a:lnTo>
                        <a:pt x="1036" y="934"/>
                      </a:lnTo>
                      <a:lnTo>
                        <a:pt x="1036" y="918"/>
                      </a:lnTo>
                      <a:lnTo>
                        <a:pt x="1039" y="906"/>
                      </a:lnTo>
                      <a:lnTo>
                        <a:pt x="1052" y="887"/>
                      </a:lnTo>
                      <a:lnTo>
                        <a:pt x="1058" y="877"/>
                      </a:lnTo>
                      <a:lnTo>
                        <a:pt x="1071" y="862"/>
                      </a:lnTo>
                      <a:lnTo>
                        <a:pt x="1086" y="843"/>
                      </a:lnTo>
                      <a:lnTo>
                        <a:pt x="1089" y="831"/>
                      </a:lnTo>
                      <a:lnTo>
                        <a:pt x="1092" y="818"/>
                      </a:lnTo>
                      <a:lnTo>
                        <a:pt x="1089" y="802"/>
                      </a:lnTo>
                      <a:lnTo>
                        <a:pt x="1080" y="784"/>
                      </a:lnTo>
                      <a:lnTo>
                        <a:pt x="1074" y="765"/>
                      </a:lnTo>
                      <a:lnTo>
                        <a:pt x="1071" y="746"/>
                      </a:lnTo>
                      <a:lnTo>
                        <a:pt x="1071" y="728"/>
                      </a:lnTo>
                      <a:lnTo>
                        <a:pt x="1074" y="709"/>
                      </a:lnTo>
                      <a:lnTo>
                        <a:pt x="1083" y="684"/>
                      </a:lnTo>
                      <a:lnTo>
                        <a:pt x="1089" y="675"/>
                      </a:lnTo>
                      <a:lnTo>
                        <a:pt x="1074" y="662"/>
                      </a:lnTo>
                      <a:lnTo>
                        <a:pt x="1080" y="634"/>
                      </a:lnTo>
                      <a:lnTo>
                        <a:pt x="1036" y="565"/>
                      </a:lnTo>
                      <a:lnTo>
                        <a:pt x="1011" y="547"/>
                      </a:lnTo>
                      <a:lnTo>
                        <a:pt x="996" y="528"/>
                      </a:lnTo>
                      <a:lnTo>
                        <a:pt x="983" y="512"/>
                      </a:lnTo>
                      <a:lnTo>
                        <a:pt x="974" y="503"/>
                      </a:lnTo>
                      <a:lnTo>
                        <a:pt x="968" y="484"/>
                      </a:lnTo>
                      <a:lnTo>
                        <a:pt x="968" y="481"/>
                      </a:lnTo>
                      <a:lnTo>
                        <a:pt x="968" y="462"/>
                      </a:lnTo>
                      <a:lnTo>
                        <a:pt x="964" y="447"/>
                      </a:lnTo>
                      <a:lnTo>
                        <a:pt x="961" y="434"/>
                      </a:lnTo>
                      <a:lnTo>
                        <a:pt x="955" y="422"/>
                      </a:lnTo>
                      <a:lnTo>
                        <a:pt x="943" y="406"/>
                      </a:lnTo>
                      <a:lnTo>
                        <a:pt x="936" y="403"/>
                      </a:lnTo>
                      <a:lnTo>
                        <a:pt x="933" y="387"/>
                      </a:lnTo>
                      <a:lnTo>
                        <a:pt x="930" y="378"/>
                      </a:lnTo>
                      <a:lnTo>
                        <a:pt x="921" y="375"/>
                      </a:lnTo>
                      <a:lnTo>
                        <a:pt x="893" y="372"/>
                      </a:lnTo>
                      <a:lnTo>
                        <a:pt x="880" y="369"/>
                      </a:lnTo>
                      <a:lnTo>
                        <a:pt x="877" y="365"/>
                      </a:lnTo>
                      <a:lnTo>
                        <a:pt x="871" y="344"/>
                      </a:lnTo>
                      <a:lnTo>
                        <a:pt x="865" y="334"/>
                      </a:lnTo>
                      <a:lnTo>
                        <a:pt x="858" y="331"/>
                      </a:lnTo>
                      <a:lnTo>
                        <a:pt x="849" y="331"/>
                      </a:lnTo>
                      <a:lnTo>
                        <a:pt x="843" y="334"/>
                      </a:lnTo>
                      <a:lnTo>
                        <a:pt x="836" y="340"/>
                      </a:lnTo>
                      <a:lnTo>
                        <a:pt x="833" y="350"/>
                      </a:lnTo>
                      <a:lnTo>
                        <a:pt x="821" y="350"/>
                      </a:lnTo>
                      <a:lnTo>
                        <a:pt x="771" y="294"/>
                      </a:lnTo>
                      <a:lnTo>
                        <a:pt x="696" y="306"/>
                      </a:lnTo>
                      <a:lnTo>
                        <a:pt x="581" y="250"/>
                      </a:lnTo>
                      <a:lnTo>
                        <a:pt x="571" y="206"/>
                      </a:lnTo>
                      <a:lnTo>
                        <a:pt x="546" y="203"/>
                      </a:lnTo>
                      <a:lnTo>
                        <a:pt x="499" y="175"/>
                      </a:lnTo>
                      <a:lnTo>
                        <a:pt x="462" y="172"/>
                      </a:lnTo>
                      <a:lnTo>
                        <a:pt x="459" y="159"/>
                      </a:lnTo>
                      <a:lnTo>
                        <a:pt x="465" y="144"/>
                      </a:lnTo>
                      <a:lnTo>
                        <a:pt x="465" y="134"/>
                      </a:lnTo>
                      <a:lnTo>
                        <a:pt x="465" y="125"/>
                      </a:lnTo>
                      <a:lnTo>
                        <a:pt x="459" y="119"/>
                      </a:lnTo>
                      <a:lnTo>
                        <a:pt x="453" y="109"/>
                      </a:lnTo>
                      <a:lnTo>
                        <a:pt x="443" y="103"/>
                      </a:lnTo>
                      <a:lnTo>
                        <a:pt x="428" y="100"/>
                      </a:lnTo>
                      <a:lnTo>
                        <a:pt x="415" y="94"/>
                      </a:lnTo>
                      <a:lnTo>
                        <a:pt x="409" y="88"/>
                      </a:lnTo>
                      <a:lnTo>
                        <a:pt x="409" y="78"/>
                      </a:lnTo>
                      <a:lnTo>
                        <a:pt x="412" y="69"/>
                      </a:lnTo>
                      <a:lnTo>
                        <a:pt x="424" y="53"/>
                      </a:lnTo>
                      <a:lnTo>
                        <a:pt x="431" y="44"/>
                      </a:lnTo>
                      <a:lnTo>
                        <a:pt x="431" y="28"/>
                      </a:lnTo>
                      <a:lnTo>
                        <a:pt x="424" y="16"/>
                      </a:lnTo>
                      <a:lnTo>
                        <a:pt x="418" y="10"/>
                      </a:lnTo>
                      <a:lnTo>
                        <a:pt x="409" y="3"/>
                      </a:lnTo>
                      <a:lnTo>
                        <a:pt x="399" y="0"/>
                      </a:lnTo>
                      <a:lnTo>
                        <a:pt x="390" y="0"/>
                      </a:lnTo>
                      <a:lnTo>
                        <a:pt x="381" y="3"/>
                      </a:lnTo>
                      <a:lnTo>
                        <a:pt x="371" y="13"/>
                      </a:lnTo>
                      <a:lnTo>
                        <a:pt x="362" y="22"/>
                      </a:lnTo>
                      <a:lnTo>
                        <a:pt x="353" y="28"/>
                      </a:lnTo>
                      <a:lnTo>
                        <a:pt x="343" y="28"/>
                      </a:lnTo>
                      <a:lnTo>
                        <a:pt x="337" y="28"/>
                      </a:lnTo>
                      <a:lnTo>
                        <a:pt x="321" y="25"/>
                      </a:lnTo>
                      <a:lnTo>
                        <a:pt x="315" y="22"/>
                      </a:lnTo>
                      <a:lnTo>
                        <a:pt x="293" y="16"/>
                      </a:lnTo>
                      <a:lnTo>
                        <a:pt x="271" y="16"/>
                      </a:lnTo>
                      <a:lnTo>
                        <a:pt x="253" y="22"/>
                      </a:lnTo>
                      <a:lnTo>
                        <a:pt x="240" y="28"/>
                      </a:lnTo>
                      <a:lnTo>
                        <a:pt x="231" y="38"/>
                      </a:lnTo>
                      <a:lnTo>
                        <a:pt x="222" y="44"/>
                      </a:lnTo>
                      <a:lnTo>
                        <a:pt x="215" y="53"/>
                      </a:lnTo>
                      <a:lnTo>
                        <a:pt x="212" y="75"/>
                      </a:lnTo>
                      <a:lnTo>
                        <a:pt x="222" y="85"/>
                      </a:lnTo>
                      <a:lnTo>
                        <a:pt x="234" y="103"/>
                      </a:lnTo>
                      <a:lnTo>
                        <a:pt x="222" y="125"/>
                      </a:lnTo>
                      <a:lnTo>
                        <a:pt x="218" y="150"/>
                      </a:lnTo>
                      <a:lnTo>
                        <a:pt x="200" y="166"/>
                      </a:lnTo>
                      <a:lnTo>
                        <a:pt x="200" y="191"/>
                      </a:lnTo>
                      <a:lnTo>
                        <a:pt x="190" y="197"/>
                      </a:lnTo>
                      <a:lnTo>
                        <a:pt x="125" y="225"/>
                      </a:lnTo>
                      <a:lnTo>
                        <a:pt x="69" y="225"/>
                      </a:lnTo>
                      <a:lnTo>
                        <a:pt x="53" y="234"/>
                      </a:lnTo>
                      <a:lnTo>
                        <a:pt x="37" y="244"/>
                      </a:lnTo>
                      <a:lnTo>
                        <a:pt x="28" y="259"/>
                      </a:lnTo>
                      <a:lnTo>
                        <a:pt x="22" y="275"/>
                      </a:lnTo>
                      <a:lnTo>
                        <a:pt x="16" y="294"/>
                      </a:lnTo>
                      <a:lnTo>
                        <a:pt x="12" y="316"/>
                      </a:lnTo>
                      <a:lnTo>
                        <a:pt x="12" y="359"/>
                      </a:lnTo>
                      <a:lnTo>
                        <a:pt x="16" y="400"/>
                      </a:lnTo>
                      <a:lnTo>
                        <a:pt x="22" y="434"/>
                      </a:lnTo>
                      <a:lnTo>
                        <a:pt x="31" y="468"/>
                      </a:lnTo>
                      <a:lnTo>
                        <a:pt x="37" y="509"/>
                      </a:lnTo>
                      <a:lnTo>
                        <a:pt x="41" y="543"/>
                      </a:lnTo>
                      <a:lnTo>
                        <a:pt x="34" y="565"/>
                      </a:lnTo>
                      <a:lnTo>
                        <a:pt x="28" y="584"/>
                      </a:lnTo>
                      <a:lnTo>
                        <a:pt x="22" y="593"/>
                      </a:lnTo>
                      <a:lnTo>
                        <a:pt x="12" y="603"/>
                      </a:lnTo>
                      <a:lnTo>
                        <a:pt x="3" y="606"/>
                      </a:lnTo>
                      <a:lnTo>
                        <a:pt x="0" y="606"/>
                      </a:lnTo>
                      <a:lnTo>
                        <a:pt x="3" y="606"/>
                      </a:lnTo>
                      <a:lnTo>
                        <a:pt x="19" y="609"/>
                      </a:lnTo>
                      <a:lnTo>
                        <a:pt x="31" y="612"/>
                      </a:lnTo>
                      <a:lnTo>
                        <a:pt x="44" y="609"/>
                      </a:lnTo>
                      <a:lnTo>
                        <a:pt x="53" y="606"/>
                      </a:lnTo>
                      <a:lnTo>
                        <a:pt x="65" y="596"/>
                      </a:lnTo>
                      <a:lnTo>
                        <a:pt x="69" y="593"/>
                      </a:lnTo>
                      <a:lnTo>
                        <a:pt x="87" y="606"/>
                      </a:lnTo>
                      <a:lnTo>
                        <a:pt x="106" y="612"/>
                      </a:lnTo>
                      <a:lnTo>
                        <a:pt x="122" y="615"/>
                      </a:lnTo>
                      <a:lnTo>
                        <a:pt x="134" y="612"/>
                      </a:lnTo>
                      <a:lnTo>
                        <a:pt x="144" y="606"/>
                      </a:lnTo>
                      <a:lnTo>
                        <a:pt x="150" y="603"/>
                      </a:lnTo>
                      <a:lnTo>
                        <a:pt x="156" y="596"/>
                      </a:lnTo>
                      <a:lnTo>
                        <a:pt x="284" y="584"/>
                      </a:lnTo>
                      <a:lnTo>
                        <a:pt x="303" y="596"/>
                      </a:lnTo>
                      <a:lnTo>
                        <a:pt x="303" y="615"/>
                      </a:lnTo>
                      <a:lnTo>
                        <a:pt x="312" y="634"/>
                      </a:lnTo>
                      <a:lnTo>
                        <a:pt x="328" y="646"/>
                      </a:lnTo>
                      <a:lnTo>
                        <a:pt x="334" y="662"/>
                      </a:lnTo>
                      <a:lnTo>
                        <a:pt x="334" y="675"/>
                      </a:lnTo>
                      <a:lnTo>
                        <a:pt x="331" y="690"/>
                      </a:lnTo>
                      <a:lnTo>
                        <a:pt x="328" y="703"/>
                      </a:lnTo>
                      <a:lnTo>
                        <a:pt x="321" y="712"/>
                      </a:lnTo>
                      <a:lnTo>
                        <a:pt x="315" y="721"/>
                      </a:lnTo>
                      <a:lnTo>
                        <a:pt x="312" y="765"/>
                      </a:lnTo>
                      <a:lnTo>
                        <a:pt x="356" y="862"/>
                      </a:lnTo>
                      <a:lnTo>
                        <a:pt x="365" y="884"/>
                      </a:lnTo>
                      <a:lnTo>
                        <a:pt x="375" y="912"/>
                      </a:lnTo>
                      <a:lnTo>
                        <a:pt x="378" y="943"/>
                      </a:lnTo>
                      <a:lnTo>
                        <a:pt x="381" y="974"/>
                      </a:lnTo>
                      <a:lnTo>
                        <a:pt x="381" y="1027"/>
                      </a:lnTo>
                      <a:lnTo>
                        <a:pt x="378" y="1049"/>
                      </a:lnTo>
                      <a:lnTo>
                        <a:pt x="387" y="1146"/>
                      </a:lnTo>
                      <a:lnTo>
                        <a:pt x="637" y="1133"/>
                      </a:lnTo>
                      <a:lnTo>
                        <a:pt x="908" y="1121"/>
                      </a:lnTo>
                      <a:lnTo>
                        <a:pt x="930" y="1118"/>
                      </a:lnTo>
                      <a:lnTo>
                        <a:pt x="946" y="1112"/>
                      </a:lnTo>
                      <a:lnTo>
                        <a:pt x="958" y="1105"/>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6" name="Freeform 16"/>
                <p:cNvSpPr/>
                <p:nvPr/>
              </p:nvSpPr>
              <p:spPr bwMode="auto">
                <a:xfrm>
                  <a:off x="2439" y="1277"/>
                  <a:ext cx="958" cy="705"/>
                </a:xfrm>
                <a:custGeom>
                  <a:avLst/>
                  <a:gdLst>
                    <a:gd name="T0" fmla="*/ 721 w 958"/>
                    <a:gd name="T1" fmla="*/ 218 h 705"/>
                    <a:gd name="T2" fmla="*/ 737 w 958"/>
                    <a:gd name="T3" fmla="*/ 218 h 705"/>
                    <a:gd name="T4" fmla="*/ 808 w 958"/>
                    <a:gd name="T5" fmla="*/ 253 h 705"/>
                    <a:gd name="T6" fmla="*/ 824 w 958"/>
                    <a:gd name="T7" fmla="*/ 268 h 705"/>
                    <a:gd name="T8" fmla="*/ 883 w 958"/>
                    <a:gd name="T9" fmla="*/ 278 h 705"/>
                    <a:gd name="T10" fmla="*/ 936 w 958"/>
                    <a:gd name="T11" fmla="*/ 299 h 705"/>
                    <a:gd name="T12" fmla="*/ 955 w 958"/>
                    <a:gd name="T13" fmla="*/ 328 h 705"/>
                    <a:gd name="T14" fmla="*/ 949 w 958"/>
                    <a:gd name="T15" fmla="*/ 368 h 705"/>
                    <a:gd name="T16" fmla="*/ 936 w 958"/>
                    <a:gd name="T17" fmla="*/ 374 h 705"/>
                    <a:gd name="T18" fmla="*/ 899 w 958"/>
                    <a:gd name="T19" fmla="*/ 374 h 705"/>
                    <a:gd name="T20" fmla="*/ 843 w 958"/>
                    <a:gd name="T21" fmla="*/ 402 h 705"/>
                    <a:gd name="T22" fmla="*/ 811 w 958"/>
                    <a:gd name="T23" fmla="*/ 452 h 705"/>
                    <a:gd name="T24" fmla="*/ 786 w 958"/>
                    <a:gd name="T25" fmla="*/ 449 h 705"/>
                    <a:gd name="T26" fmla="*/ 705 w 958"/>
                    <a:gd name="T27" fmla="*/ 456 h 705"/>
                    <a:gd name="T28" fmla="*/ 649 w 958"/>
                    <a:gd name="T29" fmla="*/ 484 h 705"/>
                    <a:gd name="T30" fmla="*/ 556 w 958"/>
                    <a:gd name="T31" fmla="*/ 493 h 705"/>
                    <a:gd name="T32" fmla="*/ 527 w 958"/>
                    <a:gd name="T33" fmla="*/ 493 h 705"/>
                    <a:gd name="T34" fmla="*/ 512 w 958"/>
                    <a:gd name="T35" fmla="*/ 509 h 705"/>
                    <a:gd name="T36" fmla="*/ 518 w 958"/>
                    <a:gd name="T37" fmla="*/ 565 h 705"/>
                    <a:gd name="T38" fmla="*/ 474 w 958"/>
                    <a:gd name="T39" fmla="*/ 618 h 705"/>
                    <a:gd name="T40" fmla="*/ 406 w 958"/>
                    <a:gd name="T41" fmla="*/ 630 h 705"/>
                    <a:gd name="T42" fmla="*/ 368 w 958"/>
                    <a:gd name="T43" fmla="*/ 652 h 705"/>
                    <a:gd name="T44" fmla="*/ 349 w 958"/>
                    <a:gd name="T45" fmla="*/ 643 h 705"/>
                    <a:gd name="T46" fmla="*/ 328 w 958"/>
                    <a:gd name="T47" fmla="*/ 652 h 705"/>
                    <a:gd name="T48" fmla="*/ 312 w 958"/>
                    <a:gd name="T49" fmla="*/ 674 h 705"/>
                    <a:gd name="T50" fmla="*/ 281 w 958"/>
                    <a:gd name="T51" fmla="*/ 677 h 705"/>
                    <a:gd name="T52" fmla="*/ 256 w 958"/>
                    <a:gd name="T53" fmla="*/ 674 h 705"/>
                    <a:gd name="T54" fmla="*/ 237 w 958"/>
                    <a:gd name="T55" fmla="*/ 668 h 705"/>
                    <a:gd name="T56" fmla="*/ 222 w 958"/>
                    <a:gd name="T57" fmla="*/ 693 h 705"/>
                    <a:gd name="T58" fmla="*/ 206 w 958"/>
                    <a:gd name="T59" fmla="*/ 705 h 705"/>
                    <a:gd name="T60" fmla="*/ 175 w 958"/>
                    <a:gd name="T61" fmla="*/ 696 h 705"/>
                    <a:gd name="T62" fmla="*/ 140 w 958"/>
                    <a:gd name="T63" fmla="*/ 680 h 705"/>
                    <a:gd name="T64" fmla="*/ 97 w 958"/>
                    <a:gd name="T65" fmla="*/ 674 h 705"/>
                    <a:gd name="T66" fmla="*/ 69 w 958"/>
                    <a:gd name="T67" fmla="*/ 680 h 705"/>
                    <a:gd name="T68" fmla="*/ 47 w 958"/>
                    <a:gd name="T69" fmla="*/ 690 h 705"/>
                    <a:gd name="T70" fmla="*/ 12 w 958"/>
                    <a:gd name="T71" fmla="*/ 702 h 705"/>
                    <a:gd name="T72" fmla="*/ 6 w 958"/>
                    <a:gd name="T73" fmla="*/ 668 h 705"/>
                    <a:gd name="T74" fmla="*/ 9 w 958"/>
                    <a:gd name="T75" fmla="*/ 646 h 705"/>
                    <a:gd name="T76" fmla="*/ 12 w 958"/>
                    <a:gd name="T77" fmla="*/ 627 h 705"/>
                    <a:gd name="T78" fmla="*/ 3 w 958"/>
                    <a:gd name="T79" fmla="*/ 602 h 705"/>
                    <a:gd name="T80" fmla="*/ 6 w 958"/>
                    <a:gd name="T81" fmla="*/ 574 h 705"/>
                    <a:gd name="T82" fmla="*/ 22 w 958"/>
                    <a:gd name="T83" fmla="*/ 552 h 705"/>
                    <a:gd name="T84" fmla="*/ 47 w 958"/>
                    <a:gd name="T85" fmla="*/ 543 h 705"/>
                    <a:gd name="T86" fmla="*/ 56 w 958"/>
                    <a:gd name="T87" fmla="*/ 543 h 705"/>
                    <a:gd name="T88" fmla="*/ 69 w 958"/>
                    <a:gd name="T89" fmla="*/ 530 h 705"/>
                    <a:gd name="T90" fmla="*/ 59 w 958"/>
                    <a:gd name="T91" fmla="*/ 512 h 705"/>
                    <a:gd name="T92" fmla="*/ 65 w 958"/>
                    <a:gd name="T93" fmla="*/ 490 h 705"/>
                    <a:gd name="T94" fmla="*/ 106 w 958"/>
                    <a:gd name="T95" fmla="*/ 468 h 705"/>
                    <a:gd name="T96" fmla="*/ 134 w 958"/>
                    <a:gd name="T97" fmla="*/ 459 h 705"/>
                    <a:gd name="T98" fmla="*/ 128 w 958"/>
                    <a:gd name="T99" fmla="*/ 434 h 705"/>
                    <a:gd name="T100" fmla="*/ 119 w 958"/>
                    <a:gd name="T101" fmla="*/ 356 h 705"/>
                    <a:gd name="T102" fmla="*/ 53 w 958"/>
                    <a:gd name="T103" fmla="*/ 203 h 705"/>
                    <a:gd name="T104" fmla="*/ 47 w 958"/>
                    <a:gd name="T105" fmla="*/ 25 h 705"/>
                    <a:gd name="T106" fmla="*/ 72 w 958"/>
                    <a:gd name="T107" fmla="*/ 3 h 705"/>
                    <a:gd name="T108" fmla="*/ 100 w 958"/>
                    <a:gd name="T109" fmla="*/ 9 h 705"/>
                    <a:gd name="T110" fmla="*/ 109 w 958"/>
                    <a:gd name="T111" fmla="*/ 37 h 705"/>
                    <a:gd name="T112" fmla="*/ 259 w 958"/>
                    <a:gd name="T113" fmla="*/ 87 h 705"/>
                    <a:gd name="T114" fmla="*/ 340 w 958"/>
                    <a:gd name="T115" fmla="*/ 128 h 705"/>
                    <a:gd name="T116" fmla="*/ 440 w 958"/>
                    <a:gd name="T117" fmla="*/ 146 h 705"/>
                    <a:gd name="T118" fmla="*/ 518 w 958"/>
                    <a:gd name="T119" fmla="*/ 190 h 705"/>
                    <a:gd name="T120" fmla="*/ 634 w 958"/>
                    <a:gd name="T121" fmla="*/ 196 h 705"/>
                    <a:gd name="T122" fmla="*/ 693 w 958"/>
                    <a:gd name="T123" fmla="*/ 215 h 705"/>
                    <a:gd name="T124" fmla="*/ 715 w 958"/>
                    <a:gd name="T125" fmla="*/ 218 h 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58" h="705">
                      <a:moveTo>
                        <a:pt x="715" y="218"/>
                      </a:moveTo>
                      <a:lnTo>
                        <a:pt x="715" y="218"/>
                      </a:lnTo>
                      <a:lnTo>
                        <a:pt x="721" y="218"/>
                      </a:lnTo>
                      <a:lnTo>
                        <a:pt x="724" y="215"/>
                      </a:lnTo>
                      <a:lnTo>
                        <a:pt x="737" y="218"/>
                      </a:lnTo>
                      <a:lnTo>
                        <a:pt x="755" y="225"/>
                      </a:lnTo>
                      <a:lnTo>
                        <a:pt x="783" y="240"/>
                      </a:lnTo>
                      <a:lnTo>
                        <a:pt x="808" y="253"/>
                      </a:lnTo>
                      <a:lnTo>
                        <a:pt x="821" y="262"/>
                      </a:lnTo>
                      <a:lnTo>
                        <a:pt x="824" y="268"/>
                      </a:lnTo>
                      <a:lnTo>
                        <a:pt x="830" y="271"/>
                      </a:lnTo>
                      <a:lnTo>
                        <a:pt x="836" y="278"/>
                      </a:lnTo>
                      <a:lnTo>
                        <a:pt x="883" y="278"/>
                      </a:lnTo>
                      <a:lnTo>
                        <a:pt x="908" y="296"/>
                      </a:lnTo>
                      <a:lnTo>
                        <a:pt x="936" y="299"/>
                      </a:lnTo>
                      <a:lnTo>
                        <a:pt x="939" y="303"/>
                      </a:lnTo>
                      <a:lnTo>
                        <a:pt x="946" y="309"/>
                      </a:lnTo>
                      <a:lnTo>
                        <a:pt x="955" y="328"/>
                      </a:lnTo>
                      <a:lnTo>
                        <a:pt x="955" y="343"/>
                      </a:lnTo>
                      <a:lnTo>
                        <a:pt x="958" y="359"/>
                      </a:lnTo>
                      <a:lnTo>
                        <a:pt x="949" y="368"/>
                      </a:lnTo>
                      <a:lnTo>
                        <a:pt x="946" y="368"/>
                      </a:lnTo>
                      <a:lnTo>
                        <a:pt x="936" y="374"/>
                      </a:lnTo>
                      <a:lnTo>
                        <a:pt x="921" y="377"/>
                      </a:lnTo>
                      <a:lnTo>
                        <a:pt x="899" y="374"/>
                      </a:lnTo>
                      <a:lnTo>
                        <a:pt x="877" y="387"/>
                      </a:lnTo>
                      <a:lnTo>
                        <a:pt x="858" y="396"/>
                      </a:lnTo>
                      <a:lnTo>
                        <a:pt x="843" y="402"/>
                      </a:lnTo>
                      <a:lnTo>
                        <a:pt x="830" y="424"/>
                      </a:lnTo>
                      <a:lnTo>
                        <a:pt x="827" y="449"/>
                      </a:lnTo>
                      <a:lnTo>
                        <a:pt x="811" y="452"/>
                      </a:lnTo>
                      <a:lnTo>
                        <a:pt x="799" y="452"/>
                      </a:lnTo>
                      <a:lnTo>
                        <a:pt x="786" y="449"/>
                      </a:lnTo>
                      <a:lnTo>
                        <a:pt x="774" y="449"/>
                      </a:lnTo>
                      <a:lnTo>
                        <a:pt x="743" y="449"/>
                      </a:lnTo>
                      <a:lnTo>
                        <a:pt x="705" y="456"/>
                      </a:lnTo>
                      <a:lnTo>
                        <a:pt x="683" y="462"/>
                      </a:lnTo>
                      <a:lnTo>
                        <a:pt x="668" y="468"/>
                      </a:lnTo>
                      <a:lnTo>
                        <a:pt x="649" y="484"/>
                      </a:lnTo>
                      <a:lnTo>
                        <a:pt x="634" y="490"/>
                      </a:lnTo>
                      <a:lnTo>
                        <a:pt x="593" y="493"/>
                      </a:lnTo>
                      <a:lnTo>
                        <a:pt x="556" y="493"/>
                      </a:lnTo>
                      <a:lnTo>
                        <a:pt x="540" y="493"/>
                      </a:lnTo>
                      <a:lnTo>
                        <a:pt x="527" y="493"/>
                      </a:lnTo>
                      <a:lnTo>
                        <a:pt x="524" y="496"/>
                      </a:lnTo>
                      <a:lnTo>
                        <a:pt x="518" y="499"/>
                      </a:lnTo>
                      <a:lnTo>
                        <a:pt x="512" y="509"/>
                      </a:lnTo>
                      <a:lnTo>
                        <a:pt x="509" y="527"/>
                      </a:lnTo>
                      <a:lnTo>
                        <a:pt x="512" y="549"/>
                      </a:lnTo>
                      <a:lnTo>
                        <a:pt x="518" y="565"/>
                      </a:lnTo>
                      <a:lnTo>
                        <a:pt x="518" y="590"/>
                      </a:lnTo>
                      <a:lnTo>
                        <a:pt x="499" y="608"/>
                      </a:lnTo>
                      <a:lnTo>
                        <a:pt x="474" y="618"/>
                      </a:lnTo>
                      <a:lnTo>
                        <a:pt x="449" y="621"/>
                      </a:lnTo>
                      <a:lnTo>
                        <a:pt x="443" y="621"/>
                      </a:lnTo>
                      <a:lnTo>
                        <a:pt x="406" y="630"/>
                      </a:lnTo>
                      <a:lnTo>
                        <a:pt x="381" y="658"/>
                      </a:lnTo>
                      <a:lnTo>
                        <a:pt x="374" y="652"/>
                      </a:lnTo>
                      <a:lnTo>
                        <a:pt x="368" y="652"/>
                      </a:lnTo>
                      <a:lnTo>
                        <a:pt x="362" y="649"/>
                      </a:lnTo>
                      <a:lnTo>
                        <a:pt x="356" y="649"/>
                      </a:lnTo>
                      <a:lnTo>
                        <a:pt x="349" y="643"/>
                      </a:lnTo>
                      <a:lnTo>
                        <a:pt x="346" y="643"/>
                      </a:lnTo>
                      <a:lnTo>
                        <a:pt x="337" y="646"/>
                      </a:lnTo>
                      <a:lnTo>
                        <a:pt x="328" y="652"/>
                      </a:lnTo>
                      <a:lnTo>
                        <a:pt x="321" y="662"/>
                      </a:lnTo>
                      <a:lnTo>
                        <a:pt x="318" y="668"/>
                      </a:lnTo>
                      <a:lnTo>
                        <a:pt x="312" y="674"/>
                      </a:lnTo>
                      <a:lnTo>
                        <a:pt x="290" y="677"/>
                      </a:lnTo>
                      <a:lnTo>
                        <a:pt x="281" y="677"/>
                      </a:lnTo>
                      <a:lnTo>
                        <a:pt x="268" y="677"/>
                      </a:lnTo>
                      <a:lnTo>
                        <a:pt x="256" y="674"/>
                      </a:lnTo>
                      <a:lnTo>
                        <a:pt x="250" y="671"/>
                      </a:lnTo>
                      <a:lnTo>
                        <a:pt x="243" y="668"/>
                      </a:lnTo>
                      <a:lnTo>
                        <a:pt x="237" y="668"/>
                      </a:lnTo>
                      <a:lnTo>
                        <a:pt x="231" y="671"/>
                      </a:lnTo>
                      <a:lnTo>
                        <a:pt x="225" y="683"/>
                      </a:lnTo>
                      <a:lnTo>
                        <a:pt x="222" y="693"/>
                      </a:lnTo>
                      <a:lnTo>
                        <a:pt x="218" y="699"/>
                      </a:lnTo>
                      <a:lnTo>
                        <a:pt x="215" y="702"/>
                      </a:lnTo>
                      <a:lnTo>
                        <a:pt x="206" y="705"/>
                      </a:lnTo>
                      <a:lnTo>
                        <a:pt x="197" y="702"/>
                      </a:lnTo>
                      <a:lnTo>
                        <a:pt x="184" y="699"/>
                      </a:lnTo>
                      <a:lnTo>
                        <a:pt x="175" y="696"/>
                      </a:lnTo>
                      <a:lnTo>
                        <a:pt x="162" y="690"/>
                      </a:lnTo>
                      <a:lnTo>
                        <a:pt x="150" y="687"/>
                      </a:lnTo>
                      <a:lnTo>
                        <a:pt x="140" y="680"/>
                      </a:lnTo>
                      <a:lnTo>
                        <a:pt x="128" y="677"/>
                      </a:lnTo>
                      <a:lnTo>
                        <a:pt x="115" y="674"/>
                      </a:lnTo>
                      <a:lnTo>
                        <a:pt x="97" y="674"/>
                      </a:lnTo>
                      <a:lnTo>
                        <a:pt x="87" y="677"/>
                      </a:lnTo>
                      <a:lnTo>
                        <a:pt x="78" y="680"/>
                      </a:lnTo>
                      <a:lnTo>
                        <a:pt x="69" y="680"/>
                      </a:lnTo>
                      <a:lnTo>
                        <a:pt x="62" y="683"/>
                      </a:lnTo>
                      <a:lnTo>
                        <a:pt x="53" y="687"/>
                      </a:lnTo>
                      <a:lnTo>
                        <a:pt x="47" y="690"/>
                      </a:lnTo>
                      <a:lnTo>
                        <a:pt x="34" y="693"/>
                      </a:lnTo>
                      <a:lnTo>
                        <a:pt x="25" y="699"/>
                      </a:lnTo>
                      <a:lnTo>
                        <a:pt x="12" y="702"/>
                      </a:lnTo>
                      <a:lnTo>
                        <a:pt x="12" y="687"/>
                      </a:lnTo>
                      <a:lnTo>
                        <a:pt x="9" y="677"/>
                      </a:lnTo>
                      <a:lnTo>
                        <a:pt x="6" y="668"/>
                      </a:lnTo>
                      <a:lnTo>
                        <a:pt x="3" y="655"/>
                      </a:lnTo>
                      <a:lnTo>
                        <a:pt x="0" y="652"/>
                      </a:lnTo>
                      <a:lnTo>
                        <a:pt x="9" y="646"/>
                      </a:lnTo>
                      <a:lnTo>
                        <a:pt x="12" y="637"/>
                      </a:lnTo>
                      <a:lnTo>
                        <a:pt x="16" y="630"/>
                      </a:lnTo>
                      <a:lnTo>
                        <a:pt x="12" y="627"/>
                      </a:lnTo>
                      <a:lnTo>
                        <a:pt x="9" y="621"/>
                      </a:lnTo>
                      <a:lnTo>
                        <a:pt x="6" y="612"/>
                      </a:lnTo>
                      <a:lnTo>
                        <a:pt x="3" y="602"/>
                      </a:lnTo>
                      <a:lnTo>
                        <a:pt x="3" y="593"/>
                      </a:lnTo>
                      <a:lnTo>
                        <a:pt x="3" y="587"/>
                      </a:lnTo>
                      <a:lnTo>
                        <a:pt x="6" y="574"/>
                      </a:lnTo>
                      <a:lnTo>
                        <a:pt x="9" y="568"/>
                      </a:lnTo>
                      <a:lnTo>
                        <a:pt x="16" y="559"/>
                      </a:lnTo>
                      <a:lnTo>
                        <a:pt x="22" y="552"/>
                      </a:lnTo>
                      <a:lnTo>
                        <a:pt x="31" y="549"/>
                      </a:lnTo>
                      <a:lnTo>
                        <a:pt x="37" y="546"/>
                      </a:lnTo>
                      <a:lnTo>
                        <a:pt x="47" y="543"/>
                      </a:lnTo>
                      <a:lnTo>
                        <a:pt x="56" y="543"/>
                      </a:lnTo>
                      <a:lnTo>
                        <a:pt x="62" y="543"/>
                      </a:lnTo>
                      <a:lnTo>
                        <a:pt x="65" y="537"/>
                      </a:lnTo>
                      <a:lnTo>
                        <a:pt x="69" y="530"/>
                      </a:lnTo>
                      <a:lnTo>
                        <a:pt x="65" y="524"/>
                      </a:lnTo>
                      <a:lnTo>
                        <a:pt x="65" y="518"/>
                      </a:lnTo>
                      <a:lnTo>
                        <a:pt x="59" y="512"/>
                      </a:lnTo>
                      <a:lnTo>
                        <a:pt x="56" y="509"/>
                      </a:lnTo>
                      <a:lnTo>
                        <a:pt x="47" y="502"/>
                      </a:lnTo>
                      <a:lnTo>
                        <a:pt x="65" y="490"/>
                      </a:lnTo>
                      <a:lnTo>
                        <a:pt x="84" y="474"/>
                      </a:lnTo>
                      <a:lnTo>
                        <a:pt x="100" y="468"/>
                      </a:lnTo>
                      <a:lnTo>
                        <a:pt x="106" y="468"/>
                      </a:lnTo>
                      <a:lnTo>
                        <a:pt x="115" y="468"/>
                      </a:lnTo>
                      <a:lnTo>
                        <a:pt x="125" y="465"/>
                      </a:lnTo>
                      <a:lnTo>
                        <a:pt x="134" y="459"/>
                      </a:lnTo>
                      <a:lnTo>
                        <a:pt x="134" y="446"/>
                      </a:lnTo>
                      <a:lnTo>
                        <a:pt x="134" y="443"/>
                      </a:lnTo>
                      <a:lnTo>
                        <a:pt x="128" y="434"/>
                      </a:lnTo>
                      <a:lnTo>
                        <a:pt x="122" y="427"/>
                      </a:lnTo>
                      <a:lnTo>
                        <a:pt x="115" y="418"/>
                      </a:lnTo>
                      <a:lnTo>
                        <a:pt x="119" y="356"/>
                      </a:lnTo>
                      <a:lnTo>
                        <a:pt x="84" y="306"/>
                      </a:lnTo>
                      <a:lnTo>
                        <a:pt x="78" y="240"/>
                      </a:lnTo>
                      <a:lnTo>
                        <a:pt x="53" y="203"/>
                      </a:lnTo>
                      <a:lnTo>
                        <a:pt x="56" y="118"/>
                      </a:lnTo>
                      <a:lnTo>
                        <a:pt x="47" y="106"/>
                      </a:lnTo>
                      <a:lnTo>
                        <a:pt x="47" y="25"/>
                      </a:lnTo>
                      <a:lnTo>
                        <a:pt x="47" y="18"/>
                      </a:lnTo>
                      <a:lnTo>
                        <a:pt x="56" y="12"/>
                      </a:lnTo>
                      <a:lnTo>
                        <a:pt x="72" y="3"/>
                      </a:lnTo>
                      <a:lnTo>
                        <a:pt x="84" y="3"/>
                      </a:lnTo>
                      <a:lnTo>
                        <a:pt x="90" y="0"/>
                      </a:lnTo>
                      <a:lnTo>
                        <a:pt x="100" y="9"/>
                      </a:lnTo>
                      <a:lnTo>
                        <a:pt x="103" y="12"/>
                      </a:lnTo>
                      <a:lnTo>
                        <a:pt x="109" y="22"/>
                      </a:lnTo>
                      <a:lnTo>
                        <a:pt x="109" y="37"/>
                      </a:lnTo>
                      <a:lnTo>
                        <a:pt x="165" y="72"/>
                      </a:lnTo>
                      <a:lnTo>
                        <a:pt x="206" y="87"/>
                      </a:lnTo>
                      <a:lnTo>
                        <a:pt x="259" y="87"/>
                      </a:lnTo>
                      <a:lnTo>
                        <a:pt x="287" y="97"/>
                      </a:lnTo>
                      <a:lnTo>
                        <a:pt x="315" y="115"/>
                      </a:lnTo>
                      <a:lnTo>
                        <a:pt x="340" y="128"/>
                      </a:lnTo>
                      <a:lnTo>
                        <a:pt x="390" y="125"/>
                      </a:lnTo>
                      <a:lnTo>
                        <a:pt x="415" y="128"/>
                      </a:lnTo>
                      <a:lnTo>
                        <a:pt x="440" y="146"/>
                      </a:lnTo>
                      <a:lnTo>
                        <a:pt x="465" y="175"/>
                      </a:lnTo>
                      <a:lnTo>
                        <a:pt x="490" y="175"/>
                      </a:lnTo>
                      <a:lnTo>
                        <a:pt x="518" y="190"/>
                      </a:lnTo>
                      <a:lnTo>
                        <a:pt x="568" y="203"/>
                      </a:lnTo>
                      <a:lnTo>
                        <a:pt x="615" y="200"/>
                      </a:lnTo>
                      <a:lnTo>
                        <a:pt x="634" y="196"/>
                      </a:lnTo>
                      <a:lnTo>
                        <a:pt x="646" y="200"/>
                      </a:lnTo>
                      <a:lnTo>
                        <a:pt x="659" y="206"/>
                      </a:lnTo>
                      <a:lnTo>
                        <a:pt x="693" y="215"/>
                      </a:lnTo>
                      <a:lnTo>
                        <a:pt x="696" y="218"/>
                      </a:lnTo>
                      <a:lnTo>
                        <a:pt x="702" y="218"/>
                      </a:lnTo>
                      <a:lnTo>
                        <a:pt x="715" y="218"/>
                      </a:lnTo>
                      <a:close/>
                    </a:path>
                  </a:pathLst>
                </a:custGeom>
                <a:solidFill>
                  <a:srgbClr val="FFFCD1"/>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77" name="Freeform 17"/>
                <p:cNvSpPr/>
                <p:nvPr/>
              </p:nvSpPr>
              <p:spPr bwMode="auto">
                <a:xfrm>
                  <a:off x="2439" y="1277"/>
                  <a:ext cx="958" cy="705"/>
                </a:xfrm>
                <a:custGeom>
                  <a:avLst/>
                  <a:gdLst>
                    <a:gd name="T0" fmla="*/ 721 w 958"/>
                    <a:gd name="T1" fmla="*/ 218 h 705"/>
                    <a:gd name="T2" fmla="*/ 737 w 958"/>
                    <a:gd name="T3" fmla="*/ 218 h 705"/>
                    <a:gd name="T4" fmla="*/ 808 w 958"/>
                    <a:gd name="T5" fmla="*/ 253 h 705"/>
                    <a:gd name="T6" fmla="*/ 824 w 958"/>
                    <a:gd name="T7" fmla="*/ 268 h 705"/>
                    <a:gd name="T8" fmla="*/ 883 w 958"/>
                    <a:gd name="T9" fmla="*/ 278 h 705"/>
                    <a:gd name="T10" fmla="*/ 936 w 958"/>
                    <a:gd name="T11" fmla="*/ 299 h 705"/>
                    <a:gd name="T12" fmla="*/ 955 w 958"/>
                    <a:gd name="T13" fmla="*/ 328 h 705"/>
                    <a:gd name="T14" fmla="*/ 949 w 958"/>
                    <a:gd name="T15" fmla="*/ 368 h 705"/>
                    <a:gd name="T16" fmla="*/ 936 w 958"/>
                    <a:gd name="T17" fmla="*/ 374 h 705"/>
                    <a:gd name="T18" fmla="*/ 899 w 958"/>
                    <a:gd name="T19" fmla="*/ 374 h 705"/>
                    <a:gd name="T20" fmla="*/ 843 w 958"/>
                    <a:gd name="T21" fmla="*/ 402 h 705"/>
                    <a:gd name="T22" fmla="*/ 811 w 958"/>
                    <a:gd name="T23" fmla="*/ 452 h 705"/>
                    <a:gd name="T24" fmla="*/ 786 w 958"/>
                    <a:gd name="T25" fmla="*/ 449 h 705"/>
                    <a:gd name="T26" fmla="*/ 705 w 958"/>
                    <a:gd name="T27" fmla="*/ 456 h 705"/>
                    <a:gd name="T28" fmla="*/ 649 w 958"/>
                    <a:gd name="T29" fmla="*/ 484 h 705"/>
                    <a:gd name="T30" fmla="*/ 556 w 958"/>
                    <a:gd name="T31" fmla="*/ 493 h 705"/>
                    <a:gd name="T32" fmla="*/ 527 w 958"/>
                    <a:gd name="T33" fmla="*/ 493 h 705"/>
                    <a:gd name="T34" fmla="*/ 512 w 958"/>
                    <a:gd name="T35" fmla="*/ 509 h 705"/>
                    <a:gd name="T36" fmla="*/ 518 w 958"/>
                    <a:gd name="T37" fmla="*/ 565 h 705"/>
                    <a:gd name="T38" fmla="*/ 474 w 958"/>
                    <a:gd name="T39" fmla="*/ 618 h 705"/>
                    <a:gd name="T40" fmla="*/ 406 w 958"/>
                    <a:gd name="T41" fmla="*/ 630 h 705"/>
                    <a:gd name="T42" fmla="*/ 368 w 958"/>
                    <a:gd name="T43" fmla="*/ 652 h 705"/>
                    <a:gd name="T44" fmla="*/ 349 w 958"/>
                    <a:gd name="T45" fmla="*/ 643 h 705"/>
                    <a:gd name="T46" fmla="*/ 328 w 958"/>
                    <a:gd name="T47" fmla="*/ 652 h 705"/>
                    <a:gd name="T48" fmla="*/ 312 w 958"/>
                    <a:gd name="T49" fmla="*/ 674 h 705"/>
                    <a:gd name="T50" fmla="*/ 281 w 958"/>
                    <a:gd name="T51" fmla="*/ 677 h 705"/>
                    <a:gd name="T52" fmla="*/ 256 w 958"/>
                    <a:gd name="T53" fmla="*/ 674 h 705"/>
                    <a:gd name="T54" fmla="*/ 237 w 958"/>
                    <a:gd name="T55" fmla="*/ 668 h 705"/>
                    <a:gd name="T56" fmla="*/ 222 w 958"/>
                    <a:gd name="T57" fmla="*/ 693 h 705"/>
                    <a:gd name="T58" fmla="*/ 206 w 958"/>
                    <a:gd name="T59" fmla="*/ 705 h 705"/>
                    <a:gd name="T60" fmla="*/ 175 w 958"/>
                    <a:gd name="T61" fmla="*/ 696 h 705"/>
                    <a:gd name="T62" fmla="*/ 140 w 958"/>
                    <a:gd name="T63" fmla="*/ 680 h 705"/>
                    <a:gd name="T64" fmla="*/ 97 w 958"/>
                    <a:gd name="T65" fmla="*/ 674 h 705"/>
                    <a:gd name="T66" fmla="*/ 69 w 958"/>
                    <a:gd name="T67" fmla="*/ 680 h 705"/>
                    <a:gd name="T68" fmla="*/ 47 w 958"/>
                    <a:gd name="T69" fmla="*/ 690 h 705"/>
                    <a:gd name="T70" fmla="*/ 12 w 958"/>
                    <a:gd name="T71" fmla="*/ 702 h 705"/>
                    <a:gd name="T72" fmla="*/ 6 w 958"/>
                    <a:gd name="T73" fmla="*/ 668 h 705"/>
                    <a:gd name="T74" fmla="*/ 9 w 958"/>
                    <a:gd name="T75" fmla="*/ 646 h 705"/>
                    <a:gd name="T76" fmla="*/ 12 w 958"/>
                    <a:gd name="T77" fmla="*/ 627 h 705"/>
                    <a:gd name="T78" fmla="*/ 3 w 958"/>
                    <a:gd name="T79" fmla="*/ 602 h 705"/>
                    <a:gd name="T80" fmla="*/ 6 w 958"/>
                    <a:gd name="T81" fmla="*/ 574 h 705"/>
                    <a:gd name="T82" fmla="*/ 22 w 958"/>
                    <a:gd name="T83" fmla="*/ 552 h 705"/>
                    <a:gd name="T84" fmla="*/ 47 w 958"/>
                    <a:gd name="T85" fmla="*/ 543 h 705"/>
                    <a:gd name="T86" fmla="*/ 56 w 958"/>
                    <a:gd name="T87" fmla="*/ 543 h 705"/>
                    <a:gd name="T88" fmla="*/ 69 w 958"/>
                    <a:gd name="T89" fmla="*/ 530 h 705"/>
                    <a:gd name="T90" fmla="*/ 59 w 958"/>
                    <a:gd name="T91" fmla="*/ 512 h 705"/>
                    <a:gd name="T92" fmla="*/ 65 w 958"/>
                    <a:gd name="T93" fmla="*/ 490 h 705"/>
                    <a:gd name="T94" fmla="*/ 106 w 958"/>
                    <a:gd name="T95" fmla="*/ 468 h 705"/>
                    <a:gd name="T96" fmla="*/ 134 w 958"/>
                    <a:gd name="T97" fmla="*/ 459 h 705"/>
                    <a:gd name="T98" fmla="*/ 128 w 958"/>
                    <a:gd name="T99" fmla="*/ 434 h 705"/>
                    <a:gd name="T100" fmla="*/ 119 w 958"/>
                    <a:gd name="T101" fmla="*/ 356 h 705"/>
                    <a:gd name="T102" fmla="*/ 53 w 958"/>
                    <a:gd name="T103" fmla="*/ 203 h 705"/>
                    <a:gd name="T104" fmla="*/ 47 w 958"/>
                    <a:gd name="T105" fmla="*/ 25 h 705"/>
                    <a:gd name="T106" fmla="*/ 72 w 958"/>
                    <a:gd name="T107" fmla="*/ 3 h 705"/>
                    <a:gd name="T108" fmla="*/ 100 w 958"/>
                    <a:gd name="T109" fmla="*/ 9 h 705"/>
                    <a:gd name="T110" fmla="*/ 109 w 958"/>
                    <a:gd name="T111" fmla="*/ 37 h 705"/>
                    <a:gd name="T112" fmla="*/ 259 w 958"/>
                    <a:gd name="T113" fmla="*/ 87 h 705"/>
                    <a:gd name="T114" fmla="*/ 340 w 958"/>
                    <a:gd name="T115" fmla="*/ 128 h 705"/>
                    <a:gd name="T116" fmla="*/ 440 w 958"/>
                    <a:gd name="T117" fmla="*/ 146 h 705"/>
                    <a:gd name="T118" fmla="*/ 518 w 958"/>
                    <a:gd name="T119" fmla="*/ 190 h 705"/>
                    <a:gd name="T120" fmla="*/ 634 w 958"/>
                    <a:gd name="T121" fmla="*/ 196 h 705"/>
                    <a:gd name="T122" fmla="*/ 693 w 958"/>
                    <a:gd name="T123" fmla="*/ 215 h 705"/>
                    <a:gd name="T124" fmla="*/ 715 w 958"/>
                    <a:gd name="T125" fmla="*/ 218 h 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58" h="705">
                      <a:moveTo>
                        <a:pt x="715" y="218"/>
                      </a:moveTo>
                      <a:lnTo>
                        <a:pt x="715" y="218"/>
                      </a:lnTo>
                      <a:lnTo>
                        <a:pt x="721" y="218"/>
                      </a:lnTo>
                      <a:lnTo>
                        <a:pt x="724" y="215"/>
                      </a:lnTo>
                      <a:lnTo>
                        <a:pt x="737" y="218"/>
                      </a:lnTo>
                      <a:lnTo>
                        <a:pt x="755" y="225"/>
                      </a:lnTo>
                      <a:lnTo>
                        <a:pt x="783" y="240"/>
                      </a:lnTo>
                      <a:lnTo>
                        <a:pt x="808" y="253"/>
                      </a:lnTo>
                      <a:lnTo>
                        <a:pt x="821" y="262"/>
                      </a:lnTo>
                      <a:lnTo>
                        <a:pt x="824" y="268"/>
                      </a:lnTo>
                      <a:lnTo>
                        <a:pt x="830" y="271"/>
                      </a:lnTo>
                      <a:lnTo>
                        <a:pt x="836" y="278"/>
                      </a:lnTo>
                      <a:lnTo>
                        <a:pt x="883" y="278"/>
                      </a:lnTo>
                      <a:lnTo>
                        <a:pt x="908" y="296"/>
                      </a:lnTo>
                      <a:lnTo>
                        <a:pt x="936" y="299"/>
                      </a:lnTo>
                      <a:lnTo>
                        <a:pt x="939" y="303"/>
                      </a:lnTo>
                      <a:lnTo>
                        <a:pt x="946" y="309"/>
                      </a:lnTo>
                      <a:lnTo>
                        <a:pt x="955" y="328"/>
                      </a:lnTo>
                      <a:lnTo>
                        <a:pt x="955" y="343"/>
                      </a:lnTo>
                      <a:lnTo>
                        <a:pt x="958" y="359"/>
                      </a:lnTo>
                      <a:lnTo>
                        <a:pt x="949" y="368"/>
                      </a:lnTo>
                      <a:lnTo>
                        <a:pt x="946" y="368"/>
                      </a:lnTo>
                      <a:lnTo>
                        <a:pt x="936" y="374"/>
                      </a:lnTo>
                      <a:lnTo>
                        <a:pt x="921" y="377"/>
                      </a:lnTo>
                      <a:lnTo>
                        <a:pt x="899" y="374"/>
                      </a:lnTo>
                      <a:lnTo>
                        <a:pt x="877" y="387"/>
                      </a:lnTo>
                      <a:lnTo>
                        <a:pt x="858" y="396"/>
                      </a:lnTo>
                      <a:lnTo>
                        <a:pt x="843" y="402"/>
                      </a:lnTo>
                      <a:lnTo>
                        <a:pt x="830" y="424"/>
                      </a:lnTo>
                      <a:lnTo>
                        <a:pt x="827" y="449"/>
                      </a:lnTo>
                      <a:lnTo>
                        <a:pt x="811" y="452"/>
                      </a:lnTo>
                      <a:lnTo>
                        <a:pt x="799" y="452"/>
                      </a:lnTo>
                      <a:lnTo>
                        <a:pt x="786" y="449"/>
                      </a:lnTo>
                      <a:lnTo>
                        <a:pt x="774" y="449"/>
                      </a:lnTo>
                      <a:lnTo>
                        <a:pt x="743" y="449"/>
                      </a:lnTo>
                      <a:lnTo>
                        <a:pt x="705" y="456"/>
                      </a:lnTo>
                      <a:lnTo>
                        <a:pt x="683" y="462"/>
                      </a:lnTo>
                      <a:lnTo>
                        <a:pt x="668" y="468"/>
                      </a:lnTo>
                      <a:lnTo>
                        <a:pt x="649" y="484"/>
                      </a:lnTo>
                      <a:lnTo>
                        <a:pt x="634" y="490"/>
                      </a:lnTo>
                      <a:lnTo>
                        <a:pt x="593" y="493"/>
                      </a:lnTo>
                      <a:lnTo>
                        <a:pt x="556" y="493"/>
                      </a:lnTo>
                      <a:lnTo>
                        <a:pt x="540" y="493"/>
                      </a:lnTo>
                      <a:lnTo>
                        <a:pt x="527" y="493"/>
                      </a:lnTo>
                      <a:lnTo>
                        <a:pt x="524" y="496"/>
                      </a:lnTo>
                      <a:lnTo>
                        <a:pt x="518" y="499"/>
                      </a:lnTo>
                      <a:lnTo>
                        <a:pt x="512" y="509"/>
                      </a:lnTo>
                      <a:lnTo>
                        <a:pt x="509" y="527"/>
                      </a:lnTo>
                      <a:lnTo>
                        <a:pt x="512" y="549"/>
                      </a:lnTo>
                      <a:lnTo>
                        <a:pt x="518" y="565"/>
                      </a:lnTo>
                      <a:lnTo>
                        <a:pt x="518" y="590"/>
                      </a:lnTo>
                      <a:lnTo>
                        <a:pt x="499" y="608"/>
                      </a:lnTo>
                      <a:lnTo>
                        <a:pt x="474" y="618"/>
                      </a:lnTo>
                      <a:lnTo>
                        <a:pt x="449" y="621"/>
                      </a:lnTo>
                      <a:lnTo>
                        <a:pt x="443" y="621"/>
                      </a:lnTo>
                      <a:lnTo>
                        <a:pt x="406" y="630"/>
                      </a:lnTo>
                      <a:lnTo>
                        <a:pt x="381" y="658"/>
                      </a:lnTo>
                      <a:lnTo>
                        <a:pt x="374" y="652"/>
                      </a:lnTo>
                      <a:lnTo>
                        <a:pt x="368" y="652"/>
                      </a:lnTo>
                      <a:lnTo>
                        <a:pt x="362" y="649"/>
                      </a:lnTo>
                      <a:lnTo>
                        <a:pt x="356" y="649"/>
                      </a:lnTo>
                      <a:lnTo>
                        <a:pt x="349" y="643"/>
                      </a:lnTo>
                      <a:lnTo>
                        <a:pt x="346" y="643"/>
                      </a:lnTo>
                      <a:lnTo>
                        <a:pt x="337" y="646"/>
                      </a:lnTo>
                      <a:lnTo>
                        <a:pt x="328" y="652"/>
                      </a:lnTo>
                      <a:lnTo>
                        <a:pt x="321" y="662"/>
                      </a:lnTo>
                      <a:lnTo>
                        <a:pt x="318" y="668"/>
                      </a:lnTo>
                      <a:lnTo>
                        <a:pt x="312" y="674"/>
                      </a:lnTo>
                      <a:lnTo>
                        <a:pt x="290" y="677"/>
                      </a:lnTo>
                      <a:lnTo>
                        <a:pt x="281" y="677"/>
                      </a:lnTo>
                      <a:lnTo>
                        <a:pt x="268" y="677"/>
                      </a:lnTo>
                      <a:lnTo>
                        <a:pt x="256" y="674"/>
                      </a:lnTo>
                      <a:lnTo>
                        <a:pt x="250" y="671"/>
                      </a:lnTo>
                      <a:lnTo>
                        <a:pt x="243" y="668"/>
                      </a:lnTo>
                      <a:lnTo>
                        <a:pt x="237" y="668"/>
                      </a:lnTo>
                      <a:lnTo>
                        <a:pt x="231" y="671"/>
                      </a:lnTo>
                      <a:lnTo>
                        <a:pt x="225" y="683"/>
                      </a:lnTo>
                      <a:lnTo>
                        <a:pt x="222" y="693"/>
                      </a:lnTo>
                      <a:lnTo>
                        <a:pt x="218" y="699"/>
                      </a:lnTo>
                      <a:lnTo>
                        <a:pt x="215" y="702"/>
                      </a:lnTo>
                      <a:lnTo>
                        <a:pt x="206" y="705"/>
                      </a:lnTo>
                      <a:lnTo>
                        <a:pt x="197" y="702"/>
                      </a:lnTo>
                      <a:lnTo>
                        <a:pt x="184" y="699"/>
                      </a:lnTo>
                      <a:lnTo>
                        <a:pt x="175" y="696"/>
                      </a:lnTo>
                      <a:lnTo>
                        <a:pt x="162" y="690"/>
                      </a:lnTo>
                      <a:lnTo>
                        <a:pt x="150" y="687"/>
                      </a:lnTo>
                      <a:lnTo>
                        <a:pt x="140" y="680"/>
                      </a:lnTo>
                      <a:lnTo>
                        <a:pt x="128" y="677"/>
                      </a:lnTo>
                      <a:lnTo>
                        <a:pt x="115" y="674"/>
                      </a:lnTo>
                      <a:lnTo>
                        <a:pt x="97" y="674"/>
                      </a:lnTo>
                      <a:lnTo>
                        <a:pt x="87" y="677"/>
                      </a:lnTo>
                      <a:lnTo>
                        <a:pt x="78" y="680"/>
                      </a:lnTo>
                      <a:lnTo>
                        <a:pt x="69" y="680"/>
                      </a:lnTo>
                      <a:lnTo>
                        <a:pt x="62" y="683"/>
                      </a:lnTo>
                      <a:lnTo>
                        <a:pt x="53" y="687"/>
                      </a:lnTo>
                      <a:lnTo>
                        <a:pt x="47" y="690"/>
                      </a:lnTo>
                      <a:lnTo>
                        <a:pt x="34" y="693"/>
                      </a:lnTo>
                      <a:lnTo>
                        <a:pt x="25" y="699"/>
                      </a:lnTo>
                      <a:lnTo>
                        <a:pt x="12" y="702"/>
                      </a:lnTo>
                      <a:lnTo>
                        <a:pt x="12" y="687"/>
                      </a:lnTo>
                      <a:lnTo>
                        <a:pt x="9" y="677"/>
                      </a:lnTo>
                      <a:lnTo>
                        <a:pt x="6" y="668"/>
                      </a:lnTo>
                      <a:lnTo>
                        <a:pt x="3" y="655"/>
                      </a:lnTo>
                      <a:lnTo>
                        <a:pt x="0" y="652"/>
                      </a:lnTo>
                      <a:lnTo>
                        <a:pt x="9" y="646"/>
                      </a:lnTo>
                      <a:lnTo>
                        <a:pt x="12" y="637"/>
                      </a:lnTo>
                      <a:lnTo>
                        <a:pt x="16" y="630"/>
                      </a:lnTo>
                      <a:lnTo>
                        <a:pt x="12" y="627"/>
                      </a:lnTo>
                      <a:lnTo>
                        <a:pt x="9" y="621"/>
                      </a:lnTo>
                      <a:lnTo>
                        <a:pt x="6" y="612"/>
                      </a:lnTo>
                      <a:lnTo>
                        <a:pt x="3" y="602"/>
                      </a:lnTo>
                      <a:lnTo>
                        <a:pt x="3" y="593"/>
                      </a:lnTo>
                      <a:lnTo>
                        <a:pt x="3" y="587"/>
                      </a:lnTo>
                      <a:lnTo>
                        <a:pt x="6" y="574"/>
                      </a:lnTo>
                      <a:lnTo>
                        <a:pt x="9" y="568"/>
                      </a:lnTo>
                      <a:lnTo>
                        <a:pt x="16" y="559"/>
                      </a:lnTo>
                      <a:lnTo>
                        <a:pt x="22" y="552"/>
                      </a:lnTo>
                      <a:lnTo>
                        <a:pt x="31" y="549"/>
                      </a:lnTo>
                      <a:lnTo>
                        <a:pt x="37" y="546"/>
                      </a:lnTo>
                      <a:lnTo>
                        <a:pt x="47" y="543"/>
                      </a:lnTo>
                      <a:lnTo>
                        <a:pt x="56" y="543"/>
                      </a:lnTo>
                      <a:lnTo>
                        <a:pt x="62" y="543"/>
                      </a:lnTo>
                      <a:lnTo>
                        <a:pt x="65" y="537"/>
                      </a:lnTo>
                      <a:lnTo>
                        <a:pt x="69" y="530"/>
                      </a:lnTo>
                      <a:lnTo>
                        <a:pt x="65" y="524"/>
                      </a:lnTo>
                      <a:lnTo>
                        <a:pt x="65" y="518"/>
                      </a:lnTo>
                      <a:lnTo>
                        <a:pt x="59" y="512"/>
                      </a:lnTo>
                      <a:lnTo>
                        <a:pt x="56" y="509"/>
                      </a:lnTo>
                      <a:lnTo>
                        <a:pt x="47" y="502"/>
                      </a:lnTo>
                      <a:lnTo>
                        <a:pt x="65" y="490"/>
                      </a:lnTo>
                      <a:lnTo>
                        <a:pt x="84" y="474"/>
                      </a:lnTo>
                      <a:lnTo>
                        <a:pt x="100" y="468"/>
                      </a:lnTo>
                      <a:lnTo>
                        <a:pt x="106" y="468"/>
                      </a:lnTo>
                      <a:lnTo>
                        <a:pt x="115" y="468"/>
                      </a:lnTo>
                      <a:lnTo>
                        <a:pt x="125" y="465"/>
                      </a:lnTo>
                      <a:lnTo>
                        <a:pt x="134" y="459"/>
                      </a:lnTo>
                      <a:lnTo>
                        <a:pt x="134" y="446"/>
                      </a:lnTo>
                      <a:lnTo>
                        <a:pt x="134" y="443"/>
                      </a:lnTo>
                      <a:lnTo>
                        <a:pt x="128" y="434"/>
                      </a:lnTo>
                      <a:lnTo>
                        <a:pt x="122" y="427"/>
                      </a:lnTo>
                      <a:lnTo>
                        <a:pt x="115" y="418"/>
                      </a:lnTo>
                      <a:lnTo>
                        <a:pt x="119" y="356"/>
                      </a:lnTo>
                      <a:lnTo>
                        <a:pt x="84" y="306"/>
                      </a:lnTo>
                      <a:lnTo>
                        <a:pt x="78" y="240"/>
                      </a:lnTo>
                      <a:lnTo>
                        <a:pt x="53" y="203"/>
                      </a:lnTo>
                      <a:lnTo>
                        <a:pt x="56" y="118"/>
                      </a:lnTo>
                      <a:lnTo>
                        <a:pt x="47" y="106"/>
                      </a:lnTo>
                      <a:lnTo>
                        <a:pt x="47" y="25"/>
                      </a:lnTo>
                      <a:lnTo>
                        <a:pt x="47" y="18"/>
                      </a:lnTo>
                      <a:lnTo>
                        <a:pt x="56" y="12"/>
                      </a:lnTo>
                      <a:lnTo>
                        <a:pt x="72" y="3"/>
                      </a:lnTo>
                      <a:lnTo>
                        <a:pt x="84" y="3"/>
                      </a:lnTo>
                      <a:lnTo>
                        <a:pt x="90" y="0"/>
                      </a:lnTo>
                      <a:lnTo>
                        <a:pt x="100" y="9"/>
                      </a:lnTo>
                      <a:lnTo>
                        <a:pt x="103" y="12"/>
                      </a:lnTo>
                      <a:lnTo>
                        <a:pt x="109" y="22"/>
                      </a:lnTo>
                      <a:lnTo>
                        <a:pt x="109" y="37"/>
                      </a:lnTo>
                      <a:lnTo>
                        <a:pt x="165" y="72"/>
                      </a:lnTo>
                      <a:lnTo>
                        <a:pt x="206" y="87"/>
                      </a:lnTo>
                      <a:lnTo>
                        <a:pt x="259" y="87"/>
                      </a:lnTo>
                      <a:lnTo>
                        <a:pt x="287" y="97"/>
                      </a:lnTo>
                      <a:lnTo>
                        <a:pt x="315" y="115"/>
                      </a:lnTo>
                      <a:lnTo>
                        <a:pt x="340" y="128"/>
                      </a:lnTo>
                      <a:lnTo>
                        <a:pt x="390" y="125"/>
                      </a:lnTo>
                      <a:lnTo>
                        <a:pt x="415" y="128"/>
                      </a:lnTo>
                      <a:lnTo>
                        <a:pt x="440" y="146"/>
                      </a:lnTo>
                      <a:lnTo>
                        <a:pt x="465" y="175"/>
                      </a:lnTo>
                      <a:lnTo>
                        <a:pt x="490" y="175"/>
                      </a:lnTo>
                      <a:lnTo>
                        <a:pt x="518" y="190"/>
                      </a:lnTo>
                      <a:lnTo>
                        <a:pt x="568" y="203"/>
                      </a:lnTo>
                      <a:lnTo>
                        <a:pt x="615" y="200"/>
                      </a:lnTo>
                      <a:lnTo>
                        <a:pt x="634" y="196"/>
                      </a:lnTo>
                      <a:lnTo>
                        <a:pt x="646" y="200"/>
                      </a:lnTo>
                      <a:lnTo>
                        <a:pt x="659" y="206"/>
                      </a:lnTo>
                      <a:lnTo>
                        <a:pt x="693" y="215"/>
                      </a:lnTo>
                      <a:lnTo>
                        <a:pt x="696" y="218"/>
                      </a:lnTo>
                      <a:lnTo>
                        <a:pt x="702" y="218"/>
                      </a:lnTo>
                      <a:lnTo>
                        <a:pt x="715" y="218"/>
                      </a:lnTo>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8" name="Freeform 18"/>
                <p:cNvSpPr/>
                <p:nvPr/>
              </p:nvSpPr>
              <p:spPr bwMode="auto">
                <a:xfrm>
                  <a:off x="2483" y="1277"/>
                  <a:ext cx="605" cy="203"/>
                </a:xfrm>
                <a:custGeom>
                  <a:avLst/>
                  <a:gdLst>
                    <a:gd name="T0" fmla="*/ 0 w 605"/>
                    <a:gd name="T1" fmla="*/ 22 h 203"/>
                    <a:gd name="T2" fmla="*/ 0 w 605"/>
                    <a:gd name="T3" fmla="*/ 22 h 203"/>
                    <a:gd name="T4" fmla="*/ 9 w 605"/>
                    <a:gd name="T5" fmla="*/ 12 h 203"/>
                    <a:gd name="T6" fmla="*/ 21 w 605"/>
                    <a:gd name="T7" fmla="*/ 6 h 203"/>
                    <a:gd name="T8" fmla="*/ 31 w 605"/>
                    <a:gd name="T9" fmla="*/ 0 h 203"/>
                    <a:gd name="T10" fmla="*/ 43 w 605"/>
                    <a:gd name="T11" fmla="*/ 0 h 203"/>
                    <a:gd name="T12" fmla="*/ 50 w 605"/>
                    <a:gd name="T13" fmla="*/ 0 h 203"/>
                    <a:gd name="T14" fmla="*/ 53 w 605"/>
                    <a:gd name="T15" fmla="*/ 3 h 203"/>
                    <a:gd name="T16" fmla="*/ 59 w 605"/>
                    <a:gd name="T17" fmla="*/ 9 h 203"/>
                    <a:gd name="T18" fmla="*/ 62 w 605"/>
                    <a:gd name="T19" fmla="*/ 15 h 203"/>
                    <a:gd name="T20" fmla="*/ 65 w 605"/>
                    <a:gd name="T21" fmla="*/ 40 h 203"/>
                    <a:gd name="T22" fmla="*/ 93 w 605"/>
                    <a:gd name="T23" fmla="*/ 56 h 203"/>
                    <a:gd name="T24" fmla="*/ 124 w 605"/>
                    <a:gd name="T25" fmla="*/ 72 h 203"/>
                    <a:gd name="T26" fmla="*/ 162 w 605"/>
                    <a:gd name="T27" fmla="*/ 87 h 203"/>
                    <a:gd name="T28" fmla="*/ 196 w 605"/>
                    <a:gd name="T29" fmla="*/ 87 h 203"/>
                    <a:gd name="T30" fmla="*/ 215 w 605"/>
                    <a:gd name="T31" fmla="*/ 87 h 203"/>
                    <a:gd name="T32" fmla="*/ 237 w 605"/>
                    <a:gd name="T33" fmla="*/ 97 h 203"/>
                    <a:gd name="T34" fmla="*/ 274 w 605"/>
                    <a:gd name="T35" fmla="*/ 118 h 203"/>
                    <a:gd name="T36" fmla="*/ 296 w 605"/>
                    <a:gd name="T37" fmla="*/ 128 h 203"/>
                    <a:gd name="T38" fmla="*/ 324 w 605"/>
                    <a:gd name="T39" fmla="*/ 128 h 203"/>
                    <a:gd name="T40" fmla="*/ 349 w 605"/>
                    <a:gd name="T41" fmla="*/ 128 h 203"/>
                    <a:gd name="T42" fmla="*/ 374 w 605"/>
                    <a:gd name="T43" fmla="*/ 131 h 203"/>
                    <a:gd name="T44" fmla="*/ 396 w 605"/>
                    <a:gd name="T45" fmla="*/ 146 h 203"/>
                    <a:gd name="T46" fmla="*/ 421 w 605"/>
                    <a:gd name="T47" fmla="*/ 171 h 203"/>
                    <a:gd name="T48" fmla="*/ 446 w 605"/>
                    <a:gd name="T49" fmla="*/ 175 h 203"/>
                    <a:gd name="T50" fmla="*/ 471 w 605"/>
                    <a:gd name="T51" fmla="*/ 187 h 203"/>
                    <a:gd name="T52" fmla="*/ 471 w 605"/>
                    <a:gd name="T53" fmla="*/ 187 h 203"/>
                    <a:gd name="T54" fmla="*/ 496 w 605"/>
                    <a:gd name="T55" fmla="*/ 196 h 203"/>
                    <a:gd name="T56" fmla="*/ 521 w 605"/>
                    <a:gd name="T57" fmla="*/ 203 h 203"/>
                    <a:gd name="T58" fmla="*/ 521 w 605"/>
                    <a:gd name="T59" fmla="*/ 203 h 203"/>
                    <a:gd name="T60" fmla="*/ 558 w 605"/>
                    <a:gd name="T61" fmla="*/ 200 h 203"/>
                    <a:gd name="T62" fmla="*/ 586 w 605"/>
                    <a:gd name="T63" fmla="*/ 200 h 203"/>
                    <a:gd name="T64" fmla="*/ 586 w 605"/>
                    <a:gd name="T65" fmla="*/ 200 h 203"/>
                    <a:gd name="T66" fmla="*/ 590 w 605"/>
                    <a:gd name="T67" fmla="*/ 200 h 203"/>
                    <a:gd name="T68" fmla="*/ 596 w 605"/>
                    <a:gd name="T69" fmla="*/ 200 h 203"/>
                    <a:gd name="T70" fmla="*/ 605 w 605"/>
                    <a:gd name="T71" fmla="*/ 203 h 20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5" h="203">
                      <a:moveTo>
                        <a:pt x="0" y="22"/>
                      </a:moveTo>
                      <a:lnTo>
                        <a:pt x="0" y="22"/>
                      </a:lnTo>
                      <a:lnTo>
                        <a:pt x="9" y="12"/>
                      </a:lnTo>
                      <a:lnTo>
                        <a:pt x="21" y="6"/>
                      </a:lnTo>
                      <a:lnTo>
                        <a:pt x="31" y="0"/>
                      </a:lnTo>
                      <a:lnTo>
                        <a:pt x="43" y="0"/>
                      </a:lnTo>
                      <a:lnTo>
                        <a:pt x="50" y="0"/>
                      </a:lnTo>
                      <a:lnTo>
                        <a:pt x="53" y="3"/>
                      </a:lnTo>
                      <a:lnTo>
                        <a:pt x="59" y="9"/>
                      </a:lnTo>
                      <a:lnTo>
                        <a:pt x="62" y="15"/>
                      </a:lnTo>
                      <a:lnTo>
                        <a:pt x="65" y="40"/>
                      </a:lnTo>
                      <a:lnTo>
                        <a:pt x="93" y="56"/>
                      </a:lnTo>
                      <a:lnTo>
                        <a:pt x="124" y="72"/>
                      </a:lnTo>
                      <a:lnTo>
                        <a:pt x="162" y="87"/>
                      </a:lnTo>
                      <a:lnTo>
                        <a:pt x="196" y="87"/>
                      </a:lnTo>
                      <a:lnTo>
                        <a:pt x="215" y="87"/>
                      </a:lnTo>
                      <a:lnTo>
                        <a:pt x="237" y="97"/>
                      </a:lnTo>
                      <a:lnTo>
                        <a:pt x="274" y="118"/>
                      </a:lnTo>
                      <a:lnTo>
                        <a:pt x="296" y="128"/>
                      </a:lnTo>
                      <a:lnTo>
                        <a:pt x="324" y="128"/>
                      </a:lnTo>
                      <a:lnTo>
                        <a:pt x="349" y="128"/>
                      </a:lnTo>
                      <a:lnTo>
                        <a:pt x="374" y="131"/>
                      </a:lnTo>
                      <a:lnTo>
                        <a:pt x="396" y="146"/>
                      </a:lnTo>
                      <a:lnTo>
                        <a:pt x="421" y="171"/>
                      </a:lnTo>
                      <a:lnTo>
                        <a:pt x="446" y="175"/>
                      </a:lnTo>
                      <a:lnTo>
                        <a:pt x="471" y="187"/>
                      </a:lnTo>
                      <a:lnTo>
                        <a:pt x="496" y="196"/>
                      </a:lnTo>
                      <a:lnTo>
                        <a:pt x="521" y="203"/>
                      </a:lnTo>
                      <a:lnTo>
                        <a:pt x="558" y="200"/>
                      </a:lnTo>
                      <a:lnTo>
                        <a:pt x="586" y="200"/>
                      </a:lnTo>
                      <a:lnTo>
                        <a:pt x="590" y="200"/>
                      </a:lnTo>
                      <a:lnTo>
                        <a:pt x="596" y="200"/>
                      </a:lnTo>
                      <a:lnTo>
                        <a:pt x="605" y="203"/>
                      </a:lnTo>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9" name="Freeform 19"/>
                <p:cNvSpPr/>
                <p:nvPr/>
              </p:nvSpPr>
              <p:spPr bwMode="auto">
                <a:xfrm>
                  <a:off x="2408" y="1127"/>
                  <a:ext cx="743" cy="359"/>
                </a:xfrm>
                <a:custGeom>
                  <a:avLst/>
                  <a:gdLst>
                    <a:gd name="T0" fmla="*/ 680 w 743"/>
                    <a:gd name="T1" fmla="*/ 359 h 359"/>
                    <a:gd name="T2" fmla="*/ 671 w 743"/>
                    <a:gd name="T3" fmla="*/ 331 h 359"/>
                    <a:gd name="T4" fmla="*/ 671 w 743"/>
                    <a:gd name="T5" fmla="*/ 321 h 359"/>
                    <a:gd name="T6" fmla="*/ 674 w 743"/>
                    <a:gd name="T7" fmla="*/ 303 h 359"/>
                    <a:gd name="T8" fmla="*/ 677 w 743"/>
                    <a:gd name="T9" fmla="*/ 296 h 359"/>
                    <a:gd name="T10" fmla="*/ 696 w 743"/>
                    <a:gd name="T11" fmla="*/ 272 h 359"/>
                    <a:gd name="T12" fmla="*/ 702 w 743"/>
                    <a:gd name="T13" fmla="*/ 259 h 359"/>
                    <a:gd name="T14" fmla="*/ 714 w 743"/>
                    <a:gd name="T15" fmla="*/ 234 h 359"/>
                    <a:gd name="T16" fmla="*/ 743 w 743"/>
                    <a:gd name="T17" fmla="*/ 218 h 359"/>
                    <a:gd name="T18" fmla="*/ 727 w 743"/>
                    <a:gd name="T19" fmla="*/ 197 h 359"/>
                    <a:gd name="T20" fmla="*/ 727 w 743"/>
                    <a:gd name="T21" fmla="*/ 150 h 359"/>
                    <a:gd name="T22" fmla="*/ 721 w 743"/>
                    <a:gd name="T23" fmla="*/ 115 h 359"/>
                    <a:gd name="T24" fmla="*/ 711 w 743"/>
                    <a:gd name="T25" fmla="*/ 97 h 359"/>
                    <a:gd name="T26" fmla="*/ 699 w 743"/>
                    <a:gd name="T27" fmla="*/ 94 h 359"/>
                    <a:gd name="T28" fmla="*/ 677 w 743"/>
                    <a:gd name="T29" fmla="*/ 90 h 359"/>
                    <a:gd name="T30" fmla="*/ 602 w 743"/>
                    <a:gd name="T31" fmla="*/ 78 h 359"/>
                    <a:gd name="T32" fmla="*/ 593 w 743"/>
                    <a:gd name="T33" fmla="*/ 69 h 359"/>
                    <a:gd name="T34" fmla="*/ 546 w 743"/>
                    <a:gd name="T35" fmla="*/ 44 h 359"/>
                    <a:gd name="T36" fmla="*/ 496 w 743"/>
                    <a:gd name="T37" fmla="*/ 34 h 359"/>
                    <a:gd name="T38" fmla="*/ 421 w 743"/>
                    <a:gd name="T39" fmla="*/ 37 h 359"/>
                    <a:gd name="T40" fmla="*/ 396 w 743"/>
                    <a:gd name="T41" fmla="*/ 16 h 359"/>
                    <a:gd name="T42" fmla="*/ 362 w 743"/>
                    <a:gd name="T43" fmla="*/ 0 h 359"/>
                    <a:gd name="T44" fmla="*/ 340 w 743"/>
                    <a:gd name="T45" fmla="*/ 0 h 359"/>
                    <a:gd name="T46" fmla="*/ 315 w 743"/>
                    <a:gd name="T47" fmla="*/ 9 h 359"/>
                    <a:gd name="T48" fmla="*/ 293 w 743"/>
                    <a:gd name="T49" fmla="*/ 31 h 359"/>
                    <a:gd name="T50" fmla="*/ 203 w 743"/>
                    <a:gd name="T51" fmla="*/ 56 h 359"/>
                    <a:gd name="T52" fmla="*/ 150 w 743"/>
                    <a:gd name="T53" fmla="*/ 62 h 359"/>
                    <a:gd name="T54" fmla="*/ 109 w 743"/>
                    <a:gd name="T55" fmla="*/ 62 h 359"/>
                    <a:gd name="T56" fmla="*/ 100 w 743"/>
                    <a:gd name="T57" fmla="*/ 75 h 359"/>
                    <a:gd name="T58" fmla="*/ 84 w 743"/>
                    <a:gd name="T59" fmla="*/ 78 h 359"/>
                    <a:gd name="T60" fmla="*/ 65 w 743"/>
                    <a:gd name="T61" fmla="*/ 84 h 359"/>
                    <a:gd name="T62" fmla="*/ 47 w 743"/>
                    <a:gd name="T63" fmla="*/ 81 h 359"/>
                    <a:gd name="T64" fmla="*/ 18 w 743"/>
                    <a:gd name="T65" fmla="*/ 84 h 359"/>
                    <a:gd name="T66" fmla="*/ 0 w 743"/>
                    <a:gd name="T67" fmla="*/ 140 h 359"/>
                    <a:gd name="T68" fmla="*/ 25 w 743"/>
                    <a:gd name="T69" fmla="*/ 137 h 359"/>
                    <a:gd name="T70" fmla="*/ 47 w 743"/>
                    <a:gd name="T71" fmla="*/ 150 h 359"/>
                    <a:gd name="T72" fmla="*/ 75 w 743"/>
                    <a:gd name="T73" fmla="*/ 172 h 359"/>
                    <a:gd name="T74" fmla="*/ 109 w 743"/>
                    <a:gd name="T75" fmla="*/ 150 h 359"/>
                    <a:gd name="T76" fmla="*/ 134 w 743"/>
                    <a:gd name="T77" fmla="*/ 159 h 359"/>
                    <a:gd name="T78" fmla="*/ 140 w 743"/>
                    <a:gd name="T79" fmla="*/ 190 h 359"/>
                    <a:gd name="T80" fmla="*/ 237 w 743"/>
                    <a:gd name="T81" fmla="*/ 237 h 359"/>
                    <a:gd name="T82" fmla="*/ 318 w 743"/>
                    <a:gd name="T83" fmla="*/ 247 h 359"/>
                    <a:gd name="T84" fmla="*/ 371 w 743"/>
                    <a:gd name="T85" fmla="*/ 278 h 359"/>
                    <a:gd name="T86" fmla="*/ 449 w 743"/>
                    <a:gd name="T87" fmla="*/ 281 h 359"/>
                    <a:gd name="T88" fmla="*/ 496 w 743"/>
                    <a:gd name="T89" fmla="*/ 321 h 359"/>
                    <a:gd name="T90" fmla="*/ 546 w 743"/>
                    <a:gd name="T91" fmla="*/ 337 h 359"/>
                    <a:gd name="T92" fmla="*/ 630 w 743"/>
                    <a:gd name="T93" fmla="*/ 350 h 359"/>
                    <a:gd name="T94" fmla="*/ 655 w 743"/>
                    <a:gd name="T95" fmla="*/ 350 h 3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3" h="359">
                      <a:moveTo>
                        <a:pt x="680" y="359"/>
                      </a:moveTo>
                      <a:lnTo>
                        <a:pt x="680" y="359"/>
                      </a:lnTo>
                      <a:lnTo>
                        <a:pt x="674" y="343"/>
                      </a:lnTo>
                      <a:lnTo>
                        <a:pt x="671" y="331"/>
                      </a:lnTo>
                      <a:lnTo>
                        <a:pt x="671" y="321"/>
                      </a:lnTo>
                      <a:lnTo>
                        <a:pt x="671" y="312"/>
                      </a:lnTo>
                      <a:lnTo>
                        <a:pt x="674" y="303"/>
                      </a:lnTo>
                      <a:lnTo>
                        <a:pt x="677" y="296"/>
                      </a:lnTo>
                      <a:lnTo>
                        <a:pt x="696" y="272"/>
                      </a:lnTo>
                      <a:lnTo>
                        <a:pt x="702" y="265"/>
                      </a:lnTo>
                      <a:lnTo>
                        <a:pt x="702" y="259"/>
                      </a:lnTo>
                      <a:lnTo>
                        <a:pt x="705" y="247"/>
                      </a:lnTo>
                      <a:lnTo>
                        <a:pt x="714" y="234"/>
                      </a:lnTo>
                      <a:lnTo>
                        <a:pt x="743" y="234"/>
                      </a:lnTo>
                      <a:lnTo>
                        <a:pt x="743" y="218"/>
                      </a:lnTo>
                      <a:lnTo>
                        <a:pt x="727" y="197"/>
                      </a:lnTo>
                      <a:lnTo>
                        <a:pt x="727" y="172"/>
                      </a:lnTo>
                      <a:lnTo>
                        <a:pt x="727" y="150"/>
                      </a:lnTo>
                      <a:lnTo>
                        <a:pt x="724" y="131"/>
                      </a:lnTo>
                      <a:lnTo>
                        <a:pt x="721" y="115"/>
                      </a:lnTo>
                      <a:lnTo>
                        <a:pt x="714" y="106"/>
                      </a:lnTo>
                      <a:lnTo>
                        <a:pt x="711" y="97"/>
                      </a:lnTo>
                      <a:lnTo>
                        <a:pt x="705" y="94"/>
                      </a:lnTo>
                      <a:lnTo>
                        <a:pt x="699" y="94"/>
                      </a:lnTo>
                      <a:lnTo>
                        <a:pt x="677" y="90"/>
                      </a:lnTo>
                      <a:lnTo>
                        <a:pt x="646" y="87"/>
                      </a:lnTo>
                      <a:lnTo>
                        <a:pt x="602" y="78"/>
                      </a:lnTo>
                      <a:lnTo>
                        <a:pt x="593" y="69"/>
                      </a:lnTo>
                      <a:lnTo>
                        <a:pt x="580" y="59"/>
                      </a:lnTo>
                      <a:lnTo>
                        <a:pt x="546" y="44"/>
                      </a:lnTo>
                      <a:lnTo>
                        <a:pt x="505" y="28"/>
                      </a:lnTo>
                      <a:lnTo>
                        <a:pt x="496" y="34"/>
                      </a:lnTo>
                      <a:lnTo>
                        <a:pt x="421" y="37"/>
                      </a:lnTo>
                      <a:lnTo>
                        <a:pt x="409" y="25"/>
                      </a:lnTo>
                      <a:lnTo>
                        <a:pt x="396" y="16"/>
                      </a:lnTo>
                      <a:lnTo>
                        <a:pt x="380" y="6"/>
                      </a:lnTo>
                      <a:lnTo>
                        <a:pt x="362" y="0"/>
                      </a:lnTo>
                      <a:lnTo>
                        <a:pt x="349" y="0"/>
                      </a:lnTo>
                      <a:lnTo>
                        <a:pt x="340" y="0"/>
                      </a:lnTo>
                      <a:lnTo>
                        <a:pt x="327" y="3"/>
                      </a:lnTo>
                      <a:lnTo>
                        <a:pt x="315" y="9"/>
                      </a:lnTo>
                      <a:lnTo>
                        <a:pt x="306" y="19"/>
                      </a:lnTo>
                      <a:lnTo>
                        <a:pt x="293" y="31"/>
                      </a:lnTo>
                      <a:lnTo>
                        <a:pt x="259" y="31"/>
                      </a:lnTo>
                      <a:lnTo>
                        <a:pt x="203" y="56"/>
                      </a:lnTo>
                      <a:lnTo>
                        <a:pt x="165" y="53"/>
                      </a:lnTo>
                      <a:lnTo>
                        <a:pt x="150" y="62"/>
                      </a:lnTo>
                      <a:lnTo>
                        <a:pt x="109" y="62"/>
                      </a:lnTo>
                      <a:lnTo>
                        <a:pt x="106" y="65"/>
                      </a:lnTo>
                      <a:lnTo>
                        <a:pt x="100" y="75"/>
                      </a:lnTo>
                      <a:lnTo>
                        <a:pt x="90" y="78"/>
                      </a:lnTo>
                      <a:lnTo>
                        <a:pt x="84" y="78"/>
                      </a:lnTo>
                      <a:lnTo>
                        <a:pt x="78" y="75"/>
                      </a:lnTo>
                      <a:lnTo>
                        <a:pt x="65" y="84"/>
                      </a:lnTo>
                      <a:lnTo>
                        <a:pt x="47" y="81"/>
                      </a:lnTo>
                      <a:lnTo>
                        <a:pt x="31" y="81"/>
                      </a:lnTo>
                      <a:lnTo>
                        <a:pt x="18" y="84"/>
                      </a:lnTo>
                      <a:lnTo>
                        <a:pt x="0" y="112"/>
                      </a:lnTo>
                      <a:lnTo>
                        <a:pt x="0" y="140"/>
                      </a:lnTo>
                      <a:lnTo>
                        <a:pt x="15" y="144"/>
                      </a:lnTo>
                      <a:lnTo>
                        <a:pt x="25" y="137"/>
                      </a:lnTo>
                      <a:lnTo>
                        <a:pt x="37" y="140"/>
                      </a:lnTo>
                      <a:lnTo>
                        <a:pt x="47" y="150"/>
                      </a:lnTo>
                      <a:lnTo>
                        <a:pt x="56" y="162"/>
                      </a:lnTo>
                      <a:lnTo>
                        <a:pt x="75" y="172"/>
                      </a:lnTo>
                      <a:lnTo>
                        <a:pt x="93" y="159"/>
                      </a:lnTo>
                      <a:lnTo>
                        <a:pt x="109" y="150"/>
                      </a:lnTo>
                      <a:lnTo>
                        <a:pt x="125" y="150"/>
                      </a:lnTo>
                      <a:lnTo>
                        <a:pt x="134" y="159"/>
                      </a:lnTo>
                      <a:lnTo>
                        <a:pt x="140" y="178"/>
                      </a:lnTo>
                      <a:lnTo>
                        <a:pt x="140" y="190"/>
                      </a:lnTo>
                      <a:lnTo>
                        <a:pt x="199" y="222"/>
                      </a:lnTo>
                      <a:lnTo>
                        <a:pt x="237" y="237"/>
                      </a:lnTo>
                      <a:lnTo>
                        <a:pt x="290" y="237"/>
                      </a:lnTo>
                      <a:lnTo>
                        <a:pt x="318" y="247"/>
                      </a:lnTo>
                      <a:lnTo>
                        <a:pt x="352" y="272"/>
                      </a:lnTo>
                      <a:lnTo>
                        <a:pt x="371" y="278"/>
                      </a:lnTo>
                      <a:lnTo>
                        <a:pt x="418" y="275"/>
                      </a:lnTo>
                      <a:lnTo>
                        <a:pt x="449" y="281"/>
                      </a:lnTo>
                      <a:lnTo>
                        <a:pt x="471" y="293"/>
                      </a:lnTo>
                      <a:lnTo>
                        <a:pt x="496" y="321"/>
                      </a:lnTo>
                      <a:lnTo>
                        <a:pt x="521" y="325"/>
                      </a:lnTo>
                      <a:lnTo>
                        <a:pt x="546" y="337"/>
                      </a:lnTo>
                      <a:lnTo>
                        <a:pt x="596" y="353"/>
                      </a:lnTo>
                      <a:lnTo>
                        <a:pt x="630" y="350"/>
                      </a:lnTo>
                      <a:lnTo>
                        <a:pt x="655" y="350"/>
                      </a:lnTo>
                      <a:lnTo>
                        <a:pt x="680" y="359"/>
                      </a:lnTo>
                      <a:close/>
                    </a:path>
                  </a:pathLst>
                </a:custGeom>
                <a:solidFill>
                  <a:srgbClr val="FFFCD1"/>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80" name="Freeform 20"/>
                <p:cNvSpPr/>
                <p:nvPr/>
              </p:nvSpPr>
              <p:spPr bwMode="auto">
                <a:xfrm>
                  <a:off x="2408" y="1127"/>
                  <a:ext cx="743" cy="359"/>
                </a:xfrm>
                <a:custGeom>
                  <a:avLst/>
                  <a:gdLst>
                    <a:gd name="T0" fmla="*/ 680 w 743"/>
                    <a:gd name="T1" fmla="*/ 359 h 359"/>
                    <a:gd name="T2" fmla="*/ 671 w 743"/>
                    <a:gd name="T3" fmla="*/ 331 h 359"/>
                    <a:gd name="T4" fmla="*/ 671 w 743"/>
                    <a:gd name="T5" fmla="*/ 321 h 359"/>
                    <a:gd name="T6" fmla="*/ 674 w 743"/>
                    <a:gd name="T7" fmla="*/ 303 h 359"/>
                    <a:gd name="T8" fmla="*/ 677 w 743"/>
                    <a:gd name="T9" fmla="*/ 296 h 359"/>
                    <a:gd name="T10" fmla="*/ 696 w 743"/>
                    <a:gd name="T11" fmla="*/ 272 h 359"/>
                    <a:gd name="T12" fmla="*/ 702 w 743"/>
                    <a:gd name="T13" fmla="*/ 259 h 359"/>
                    <a:gd name="T14" fmla="*/ 714 w 743"/>
                    <a:gd name="T15" fmla="*/ 234 h 359"/>
                    <a:gd name="T16" fmla="*/ 743 w 743"/>
                    <a:gd name="T17" fmla="*/ 218 h 359"/>
                    <a:gd name="T18" fmla="*/ 727 w 743"/>
                    <a:gd name="T19" fmla="*/ 197 h 359"/>
                    <a:gd name="T20" fmla="*/ 727 w 743"/>
                    <a:gd name="T21" fmla="*/ 150 h 359"/>
                    <a:gd name="T22" fmla="*/ 721 w 743"/>
                    <a:gd name="T23" fmla="*/ 115 h 359"/>
                    <a:gd name="T24" fmla="*/ 711 w 743"/>
                    <a:gd name="T25" fmla="*/ 97 h 359"/>
                    <a:gd name="T26" fmla="*/ 699 w 743"/>
                    <a:gd name="T27" fmla="*/ 94 h 359"/>
                    <a:gd name="T28" fmla="*/ 677 w 743"/>
                    <a:gd name="T29" fmla="*/ 90 h 359"/>
                    <a:gd name="T30" fmla="*/ 602 w 743"/>
                    <a:gd name="T31" fmla="*/ 78 h 359"/>
                    <a:gd name="T32" fmla="*/ 593 w 743"/>
                    <a:gd name="T33" fmla="*/ 69 h 359"/>
                    <a:gd name="T34" fmla="*/ 546 w 743"/>
                    <a:gd name="T35" fmla="*/ 44 h 359"/>
                    <a:gd name="T36" fmla="*/ 496 w 743"/>
                    <a:gd name="T37" fmla="*/ 34 h 359"/>
                    <a:gd name="T38" fmla="*/ 421 w 743"/>
                    <a:gd name="T39" fmla="*/ 37 h 359"/>
                    <a:gd name="T40" fmla="*/ 396 w 743"/>
                    <a:gd name="T41" fmla="*/ 16 h 359"/>
                    <a:gd name="T42" fmla="*/ 362 w 743"/>
                    <a:gd name="T43" fmla="*/ 0 h 359"/>
                    <a:gd name="T44" fmla="*/ 340 w 743"/>
                    <a:gd name="T45" fmla="*/ 0 h 359"/>
                    <a:gd name="T46" fmla="*/ 315 w 743"/>
                    <a:gd name="T47" fmla="*/ 9 h 359"/>
                    <a:gd name="T48" fmla="*/ 293 w 743"/>
                    <a:gd name="T49" fmla="*/ 31 h 359"/>
                    <a:gd name="T50" fmla="*/ 203 w 743"/>
                    <a:gd name="T51" fmla="*/ 56 h 359"/>
                    <a:gd name="T52" fmla="*/ 150 w 743"/>
                    <a:gd name="T53" fmla="*/ 62 h 359"/>
                    <a:gd name="T54" fmla="*/ 109 w 743"/>
                    <a:gd name="T55" fmla="*/ 62 h 359"/>
                    <a:gd name="T56" fmla="*/ 100 w 743"/>
                    <a:gd name="T57" fmla="*/ 75 h 359"/>
                    <a:gd name="T58" fmla="*/ 84 w 743"/>
                    <a:gd name="T59" fmla="*/ 78 h 359"/>
                    <a:gd name="T60" fmla="*/ 65 w 743"/>
                    <a:gd name="T61" fmla="*/ 84 h 359"/>
                    <a:gd name="T62" fmla="*/ 47 w 743"/>
                    <a:gd name="T63" fmla="*/ 81 h 359"/>
                    <a:gd name="T64" fmla="*/ 18 w 743"/>
                    <a:gd name="T65" fmla="*/ 84 h 359"/>
                    <a:gd name="T66" fmla="*/ 0 w 743"/>
                    <a:gd name="T67" fmla="*/ 140 h 359"/>
                    <a:gd name="T68" fmla="*/ 25 w 743"/>
                    <a:gd name="T69" fmla="*/ 137 h 359"/>
                    <a:gd name="T70" fmla="*/ 47 w 743"/>
                    <a:gd name="T71" fmla="*/ 150 h 359"/>
                    <a:gd name="T72" fmla="*/ 75 w 743"/>
                    <a:gd name="T73" fmla="*/ 172 h 359"/>
                    <a:gd name="T74" fmla="*/ 109 w 743"/>
                    <a:gd name="T75" fmla="*/ 150 h 359"/>
                    <a:gd name="T76" fmla="*/ 134 w 743"/>
                    <a:gd name="T77" fmla="*/ 159 h 359"/>
                    <a:gd name="T78" fmla="*/ 140 w 743"/>
                    <a:gd name="T79" fmla="*/ 190 h 359"/>
                    <a:gd name="T80" fmla="*/ 237 w 743"/>
                    <a:gd name="T81" fmla="*/ 237 h 359"/>
                    <a:gd name="T82" fmla="*/ 318 w 743"/>
                    <a:gd name="T83" fmla="*/ 247 h 359"/>
                    <a:gd name="T84" fmla="*/ 371 w 743"/>
                    <a:gd name="T85" fmla="*/ 278 h 359"/>
                    <a:gd name="T86" fmla="*/ 449 w 743"/>
                    <a:gd name="T87" fmla="*/ 281 h 359"/>
                    <a:gd name="T88" fmla="*/ 496 w 743"/>
                    <a:gd name="T89" fmla="*/ 321 h 359"/>
                    <a:gd name="T90" fmla="*/ 546 w 743"/>
                    <a:gd name="T91" fmla="*/ 337 h 359"/>
                    <a:gd name="T92" fmla="*/ 630 w 743"/>
                    <a:gd name="T93" fmla="*/ 350 h 359"/>
                    <a:gd name="T94" fmla="*/ 655 w 743"/>
                    <a:gd name="T95" fmla="*/ 350 h 3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3" h="359">
                      <a:moveTo>
                        <a:pt x="680" y="359"/>
                      </a:moveTo>
                      <a:lnTo>
                        <a:pt x="680" y="359"/>
                      </a:lnTo>
                      <a:lnTo>
                        <a:pt x="674" y="343"/>
                      </a:lnTo>
                      <a:lnTo>
                        <a:pt x="671" y="331"/>
                      </a:lnTo>
                      <a:lnTo>
                        <a:pt x="671" y="321"/>
                      </a:lnTo>
                      <a:lnTo>
                        <a:pt x="671" y="312"/>
                      </a:lnTo>
                      <a:lnTo>
                        <a:pt x="674" y="303"/>
                      </a:lnTo>
                      <a:lnTo>
                        <a:pt x="677" y="296"/>
                      </a:lnTo>
                      <a:lnTo>
                        <a:pt x="696" y="272"/>
                      </a:lnTo>
                      <a:lnTo>
                        <a:pt x="702" y="265"/>
                      </a:lnTo>
                      <a:lnTo>
                        <a:pt x="702" y="259"/>
                      </a:lnTo>
                      <a:lnTo>
                        <a:pt x="705" y="247"/>
                      </a:lnTo>
                      <a:lnTo>
                        <a:pt x="714" y="234"/>
                      </a:lnTo>
                      <a:lnTo>
                        <a:pt x="743" y="234"/>
                      </a:lnTo>
                      <a:lnTo>
                        <a:pt x="743" y="218"/>
                      </a:lnTo>
                      <a:lnTo>
                        <a:pt x="727" y="197"/>
                      </a:lnTo>
                      <a:lnTo>
                        <a:pt x="727" y="172"/>
                      </a:lnTo>
                      <a:lnTo>
                        <a:pt x="727" y="150"/>
                      </a:lnTo>
                      <a:lnTo>
                        <a:pt x="724" y="131"/>
                      </a:lnTo>
                      <a:lnTo>
                        <a:pt x="721" y="115"/>
                      </a:lnTo>
                      <a:lnTo>
                        <a:pt x="714" y="106"/>
                      </a:lnTo>
                      <a:lnTo>
                        <a:pt x="711" y="97"/>
                      </a:lnTo>
                      <a:lnTo>
                        <a:pt x="705" y="94"/>
                      </a:lnTo>
                      <a:lnTo>
                        <a:pt x="699" y="94"/>
                      </a:lnTo>
                      <a:lnTo>
                        <a:pt x="677" y="90"/>
                      </a:lnTo>
                      <a:lnTo>
                        <a:pt x="646" y="87"/>
                      </a:lnTo>
                      <a:lnTo>
                        <a:pt x="602" y="78"/>
                      </a:lnTo>
                      <a:lnTo>
                        <a:pt x="593" y="69"/>
                      </a:lnTo>
                      <a:lnTo>
                        <a:pt x="580" y="59"/>
                      </a:lnTo>
                      <a:lnTo>
                        <a:pt x="546" y="44"/>
                      </a:lnTo>
                      <a:lnTo>
                        <a:pt x="505" y="28"/>
                      </a:lnTo>
                      <a:lnTo>
                        <a:pt x="496" y="34"/>
                      </a:lnTo>
                      <a:lnTo>
                        <a:pt x="421" y="37"/>
                      </a:lnTo>
                      <a:lnTo>
                        <a:pt x="409" y="25"/>
                      </a:lnTo>
                      <a:lnTo>
                        <a:pt x="396" y="16"/>
                      </a:lnTo>
                      <a:lnTo>
                        <a:pt x="380" y="6"/>
                      </a:lnTo>
                      <a:lnTo>
                        <a:pt x="362" y="0"/>
                      </a:lnTo>
                      <a:lnTo>
                        <a:pt x="349" y="0"/>
                      </a:lnTo>
                      <a:lnTo>
                        <a:pt x="340" y="0"/>
                      </a:lnTo>
                      <a:lnTo>
                        <a:pt x="327" y="3"/>
                      </a:lnTo>
                      <a:lnTo>
                        <a:pt x="315" y="9"/>
                      </a:lnTo>
                      <a:lnTo>
                        <a:pt x="306" y="19"/>
                      </a:lnTo>
                      <a:lnTo>
                        <a:pt x="293" y="31"/>
                      </a:lnTo>
                      <a:lnTo>
                        <a:pt x="259" y="31"/>
                      </a:lnTo>
                      <a:lnTo>
                        <a:pt x="203" y="56"/>
                      </a:lnTo>
                      <a:lnTo>
                        <a:pt x="165" y="53"/>
                      </a:lnTo>
                      <a:lnTo>
                        <a:pt x="150" y="62"/>
                      </a:lnTo>
                      <a:lnTo>
                        <a:pt x="109" y="62"/>
                      </a:lnTo>
                      <a:lnTo>
                        <a:pt x="106" y="65"/>
                      </a:lnTo>
                      <a:lnTo>
                        <a:pt x="100" y="75"/>
                      </a:lnTo>
                      <a:lnTo>
                        <a:pt x="90" y="78"/>
                      </a:lnTo>
                      <a:lnTo>
                        <a:pt x="84" y="78"/>
                      </a:lnTo>
                      <a:lnTo>
                        <a:pt x="78" y="75"/>
                      </a:lnTo>
                      <a:lnTo>
                        <a:pt x="65" y="84"/>
                      </a:lnTo>
                      <a:lnTo>
                        <a:pt x="47" y="81"/>
                      </a:lnTo>
                      <a:lnTo>
                        <a:pt x="31" y="81"/>
                      </a:lnTo>
                      <a:lnTo>
                        <a:pt x="18" y="84"/>
                      </a:lnTo>
                      <a:lnTo>
                        <a:pt x="0" y="112"/>
                      </a:lnTo>
                      <a:lnTo>
                        <a:pt x="0" y="140"/>
                      </a:lnTo>
                      <a:lnTo>
                        <a:pt x="15" y="144"/>
                      </a:lnTo>
                      <a:lnTo>
                        <a:pt x="25" y="137"/>
                      </a:lnTo>
                      <a:lnTo>
                        <a:pt x="37" y="140"/>
                      </a:lnTo>
                      <a:lnTo>
                        <a:pt x="47" y="150"/>
                      </a:lnTo>
                      <a:lnTo>
                        <a:pt x="56" y="162"/>
                      </a:lnTo>
                      <a:lnTo>
                        <a:pt x="75" y="172"/>
                      </a:lnTo>
                      <a:lnTo>
                        <a:pt x="93" y="159"/>
                      </a:lnTo>
                      <a:lnTo>
                        <a:pt x="109" y="150"/>
                      </a:lnTo>
                      <a:lnTo>
                        <a:pt x="125" y="150"/>
                      </a:lnTo>
                      <a:lnTo>
                        <a:pt x="134" y="159"/>
                      </a:lnTo>
                      <a:lnTo>
                        <a:pt x="140" y="178"/>
                      </a:lnTo>
                      <a:lnTo>
                        <a:pt x="140" y="190"/>
                      </a:lnTo>
                      <a:lnTo>
                        <a:pt x="199" y="222"/>
                      </a:lnTo>
                      <a:lnTo>
                        <a:pt x="237" y="237"/>
                      </a:lnTo>
                      <a:lnTo>
                        <a:pt x="290" y="237"/>
                      </a:lnTo>
                      <a:lnTo>
                        <a:pt x="318" y="247"/>
                      </a:lnTo>
                      <a:lnTo>
                        <a:pt x="352" y="272"/>
                      </a:lnTo>
                      <a:lnTo>
                        <a:pt x="371" y="278"/>
                      </a:lnTo>
                      <a:lnTo>
                        <a:pt x="418" y="275"/>
                      </a:lnTo>
                      <a:lnTo>
                        <a:pt x="449" y="281"/>
                      </a:lnTo>
                      <a:lnTo>
                        <a:pt x="471" y="293"/>
                      </a:lnTo>
                      <a:lnTo>
                        <a:pt x="496" y="321"/>
                      </a:lnTo>
                      <a:lnTo>
                        <a:pt x="521" y="325"/>
                      </a:lnTo>
                      <a:lnTo>
                        <a:pt x="546" y="337"/>
                      </a:lnTo>
                      <a:lnTo>
                        <a:pt x="596" y="353"/>
                      </a:lnTo>
                      <a:lnTo>
                        <a:pt x="630" y="350"/>
                      </a:lnTo>
                      <a:lnTo>
                        <a:pt x="655" y="350"/>
                      </a:lnTo>
                      <a:lnTo>
                        <a:pt x="680" y="359"/>
                      </a:lnTo>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1" name="Freeform 21"/>
                <p:cNvSpPr/>
                <p:nvPr/>
              </p:nvSpPr>
              <p:spPr bwMode="auto">
                <a:xfrm>
                  <a:off x="3316" y="868"/>
                  <a:ext cx="265" cy="593"/>
                </a:xfrm>
                <a:custGeom>
                  <a:avLst/>
                  <a:gdLst>
                    <a:gd name="T0" fmla="*/ 66 w 265"/>
                    <a:gd name="T1" fmla="*/ 584 h 593"/>
                    <a:gd name="T2" fmla="*/ 106 w 265"/>
                    <a:gd name="T3" fmla="*/ 531 h 593"/>
                    <a:gd name="T4" fmla="*/ 131 w 265"/>
                    <a:gd name="T5" fmla="*/ 484 h 593"/>
                    <a:gd name="T6" fmla="*/ 131 w 265"/>
                    <a:gd name="T7" fmla="*/ 449 h 593"/>
                    <a:gd name="T8" fmla="*/ 106 w 265"/>
                    <a:gd name="T9" fmla="*/ 427 h 593"/>
                    <a:gd name="T10" fmla="*/ 94 w 265"/>
                    <a:gd name="T11" fmla="*/ 399 h 593"/>
                    <a:gd name="T12" fmla="*/ 97 w 265"/>
                    <a:gd name="T13" fmla="*/ 365 h 593"/>
                    <a:gd name="T14" fmla="*/ 125 w 265"/>
                    <a:gd name="T15" fmla="*/ 300 h 593"/>
                    <a:gd name="T16" fmla="*/ 140 w 265"/>
                    <a:gd name="T17" fmla="*/ 228 h 593"/>
                    <a:gd name="T18" fmla="*/ 172 w 265"/>
                    <a:gd name="T19" fmla="*/ 175 h 593"/>
                    <a:gd name="T20" fmla="*/ 184 w 265"/>
                    <a:gd name="T21" fmla="*/ 134 h 593"/>
                    <a:gd name="T22" fmla="*/ 265 w 265"/>
                    <a:gd name="T23" fmla="*/ 31 h 593"/>
                    <a:gd name="T24" fmla="*/ 247 w 265"/>
                    <a:gd name="T25" fmla="*/ 3 h 593"/>
                    <a:gd name="T26" fmla="*/ 240 w 265"/>
                    <a:gd name="T27" fmla="*/ 0 h 593"/>
                    <a:gd name="T28" fmla="*/ 197 w 265"/>
                    <a:gd name="T29" fmla="*/ 0 h 593"/>
                    <a:gd name="T30" fmla="*/ 144 w 265"/>
                    <a:gd name="T31" fmla="*/ 15 h 593"/>
                    <a:gd name="T32" fmla="*/ 128 w 265"/>
                    <a:gd name="T33" fmla="*/ 53 h 593"/>
                    <a:gd name="T34" fmla="*/ 109 w 265"/>
                    <a:gd name="T35" fmla="*/ 100 h 593"/>
                    <a:gd name="T36" fmla="*/ 106 w 265"/>
                    <a:gd name="T37" fmla="*/ 109 h 593"/>
                    <a:gd name="T38" fmla="*/ 84 w 265"/>
                    <a:gd name="T39" fmla="*/ 128 h 593"/>
                    <a:gd name="T40" fmla="*/ 72 w 265"/>
                    <a:gd name="T41" fmla="*/ 137 h 593"/>
                    <a:gd name="T42" fmla="*/ 37 w 265"/>
                    <a:gd name="T43" fmla="*/ 178 h 593"/>
                    <a:gd name="T44" fmla="*/ 12 w 265"/>
                    <a:gd name="T45" fmla="*/ 215 h 593"/>
                    <a:gd name="T46" fmla="*/ 6 w 265"/>
                    <a:gd name="T47" fmla="*/ 237 h 593"/>
                    <a:gd name="T48" fmla="*/ 0 w 265"/>
                    <a:gd name="T49" fmla="*/ 284 h 593"/>
                    <a:gd name="T50" fmla="*/ 3 w 265"/>
                    <a:gd name="T51" fmla="*/ 343 h 593"/>
                    <a:gd name="T52" fmla="*/ 19 w 265"/>
                    <a:gd name="T53" fmla="*/ 387 h 593"/>
                    <a:gd name="T54" fmla="*/ 41 w 265"/>
                    <a:gd name="T55" fmla="*/ 415 h 593"/>
                    <a:gd name="T56" fmla="*/ 53 w 265"/>
                    <a:gd name="T57" fmla="*/ 427 h 593"/>
                    <a:gd name="T58" fmla="*/ 59 w 265"/>
                    <a:gd name="T59" fmla="*/ 443 h 593"/>
                    <a:gd name="T60" fmla="*/ 56 w 265"/>
                    <a:gd name="T61" fmla="*/ 465 h 593"/>
                    <a:gd name="T62" fmla="*/ 41 w 265"/>
                    <a:gd name="T63" fmla="*/ 499 h 593"/>
                    <a:gd name="T64" fmla="*/ 47 w 265"/>
                    <a:gd name="T65" fmla="*/ 521 h 593"/>
                    <a:gd name="T66" fmla="*/ 50 w 265"/>
                    <a:gd name="T67" fmla="*/ 552 h 593"/>
                    <a:gd name="T68" fmla="*/ 47 w 265"/>
                    <a:gd name="T69" fmla="*/ 593 h 5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5" h="593">
                      <a:moveTo>
                        <a:pt x="47" y="593"/>
                      </a:moveTo>
                      <a:lnTo>
                        <a:pt x="66" y="584"/>
                      </a:lnTo>
                      <a:lnTo>
                        <a:pt x="69" y="562"/>
                      </a:lnTo>
                      <a:lnTo>
                        <a:pt x="106" y="531"/>
                      </a:lnTo>
                      <a:lnTo>
                        <a:pt x="125" y="512"/>
                      </a:lnTo>
                      <a:lnTo>
                        <a:pt x="131" y="484"/>
                      </a:lnTo>
                      <a:lnTo>
                        <a:pt x="131" y="468"/>
                      </a:lnTo>
                      <a:lnTo>
                        <a:pt x="131" y="449"/>
                      </a:lnTo>
                      <a:lnTo>
                        <a:pt x="125" y="437"/>
                      </a:lnTo>
                      <a:lnTo>
                        <a:pt x="106" y="427"/>
                      </a:lnTo>
                      <a:lnTo>
                        <a:pt x="94" y="418"/>
                      </a:lnTo>
                      <a:lnTo>
                        <a:pt x="94" y="399"/>
                      </a:lnTo>
                      <a:lnTo>
                        <a:pt x="94" y="381"/>
                      </a:lnTo>
                      <a:lnTo>
                        <a:pt x="97" y="365"/>
                      </a:lnTo>
                      <a:lnTo>
                        <a:pt x="125" y="321"/>
                      </a:lnTo>
                      <a:lnTo>
                        <a:pt x="125" y="300"/>
                      </a:lnTo>
                      <a:lnTo>
                        <a:pt x="125" y="271"/>
                      </a:lnTo>
                      <a:lnTo>
                        <a:pt x="140" y="228"/>
                      </a:lnTo>
                      <a:lnTo>
                        <a:pt x="156" y="190"/>
                      </a:lnTo>
                      <a:lnTo>
                        <a:pt x="172" y="175"/>
                      </a:lnTo>
                      <a:lnTo>
                        <a:pt x="184" y="150"/>
                      </a:lnTo>
                      <a:lnTo>
                        <a:pt x="184" y="134"/>
                      </a:lnTo>
                      <a:lnTo>
                        <a:pt x="259" y="56"/>
                      </a:lnTo>
                      <a:lnTo>
                        <a:pt x="265" y="31"/>
                      </a:lnTo>
                      <a:lnTo>
                        <a:pt x="259" y="12"/>
                      </a:lnTo>
                      <a:lnTo>
                        <a:pt x="247" y="3"/>
                      </a:lnTo>
                      <a:lnTo>
                        <a:pt x="240" y="0"/>
                      </a:lnTo>
                      <a:lnTo>
                        <a:pt x="225" y="0"/>
                      </a:lnTo>
                      <a:lnTo>
                        <a:pt x="197" y="0"/>
                      </a:lnTo>
                      <a:lnTo>
                        <a:pt x="175" y="0"/>
                      </a:lnTo>
                      <a:lnTo>
                        <a:pt x="144" y="15"/>
                      </a:lnTo>
                      <a:lnTo>
                        <a:pt x="128" y="53"/>
                      </a:lnTo>
                      <a:lnTo>
                        <a:pt x="115" y="84"/>
                      </a:lnTo>
                      <a:lnTo>
                        <a:pt x="109" y="100"/>
                      </a:lnTo>
                      <a:lnTo>
                        <a:pt x="106" y="109"/>
                      </a:lnTo>
                      <a:lnTo>
                        <a:pt x="97" y="118"/>
                      </a:lnTo>
                      <a:lnTo>
                        <a:pt x="84" y="128"/>
                      </a:lnTo>
                      <a:lnTo>
                        <a:pt x="72" y="137"/>
                      </a:lnTo>
                      <a:lnTo>
                        <a:pt x="50" y="159"/>
                      </a:lnTo>
                      <a:lnTo>
                        <a:pt x="37" y="178"/>
                      </a:lnTo>
                      <a:lnTo>
                        <a:pt x="25" y="196"/>
                      </a:lnTo>
                      <a:lnTo>
                        <a:pt x="12" y="215"/>
                      </a:lnTo>
                      <a:lnTo>
                        <a:pt x="6" y="237"/>
                      </a:lnTo>
                      <a:lnTo>
                        <a:pt x="3" y="259"/>
                      </a:lnTo>
                      <a:lnTo>
                        <a:pt x="0" y="284"/>
                      </a:lnTo>
                      <a:lnTo>
                        <a:pt x="0" y="312"/>
                      </a:lnTo>
                      <a:lnTo>
                        <a:pt x="3" y="343"/>
                      </a:lnTo>
                      <a:lnTo>
                        <a:pt x="12" y="374"/>
                      </a:lnTo>
                      <a:lnTo>
                        <a:pt x="19" y="387"/>
                      </a:lnTo>
                      <a:lnTo>
                        <a:pt x="28" y="403"/>
                      </a:lnTo>
                      <a:lnTo>
                        <a:pt x="41" y="415"/>
                      </a:lnTo>
                      <a:lnTo>
                        <a:pt x="53" y="427"/>
                      </a:lnTo>
                      <a:lnTo>
                        <a:pt x="56" y="431"/>
                      </a:lnTo>
                      <a:lnTo>
                        <a:pt x="59" y="443"/>
                      </a:lnTo>
                      <a:lnTo>
                        <a:pt x="59" y="452"/>
                      </a:lnTo>
                      <a:lnTo>
                        <a:pt x="56" y="465"/>
                      </a:lnTo>
                      <a:lnTo>
                        <a:pt x="50" y="481"/>
                      </a:lnTo>
                      <a:lnTo>
                        <a:pt x="41" y="499"/>
                      </a:lnTo>
                      <a:lnTo>
                        <a:pt x="47" y="521"/>
                      </a:lnTo>
                      <a:lnTo>
                        <a:pt x="50" y="543"/>
                      </a:lnTo>
                      <a:lnTo>
                        <a:pt x="50" y="552"/>
                      </a:lnTo>
                      <a:lnTo>
                        <a:pt x="47" y="562"/>
                      </a:lnTo>
                      <a:lnTo>
                        <a:pt x="47" y="593"/>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2" name="Freeform 22"/>
                <p:cNvSpPr/>
                <p:nvPr/>
              </p:nvSpPr>
              <p:spPr bwMode="auto">
                <a:xfrm>
                  <a:off x="1986" y="1870"/>
                  <a:ext cx="1280" cy="893"/>
                </a:xfrm>
                <a:custGeom>
                  <a:avLst/>
                  <a:gdLst>
                    <a:gd name="T0" fmla="*/ 515 w 1280"/>
                    <a:gd name="T1" fmla="*/ 94 h 893"/>
                    <a:gd name="T2" fmla="*/ 584 w 1280"/>
                    <a:gd name="T3" fmla="*/ 84 h 893"/>
                    <a:gd name="T4" fmla="*/ 656 w 1280"/>
                    <a:gd name="T5" fmla="*/ 112 h 893"/>
                    <a:gd name="T6" fmla="*/ 675 w 1280"/>
                    <a:gd name="T7" fmla="*/ 100 h 893"/>
                    <a:gd name="T8" fmla="*/ 684 w 1280"/>
                    <a:gd name="T9" fmla="*/ 81 h 893"/>
                    <a:gd name="T10" fmla="*/ 703 w 1280"/>
                    <a:gd name="T11" fmla="*/ 81 h 893"/>
                    <a:gd name="T12" fmla="*/ 749 w 1280"/>
                    <a:gd name="T13" fmla="*/ 84 h 893"/>
                    <a:gd name="T14" fmla="*/ 771 w 1280"/>
                    <a:gd name="T15" fmla="*/ 75 h 893"/>
                    <a:gd name="T16" fmla="*/ 793 w 1280"/>
                    <a:gd name="T17" fmla="*/ 53 h 893"/>
                    <a:gd name="T18" fmla="*/ 809 w 1280"/>
                    <a:gd name="T19" fmla="*/ 53 h 893"/>
                    <a:gd name="T20" fmla="*/ 821 w 1280"/>
                    <a:gd name="T21" fmla="*/ 56 h 893"/>
                    <a:gd name="T22" fmla="*/ 859 w 1280"/>
                    <a:gd name="T23" fmla="*/ 37 h 893"/>
                    <a:gd name="T24" fmla="*/ 915 w 1280"/>
                    <a:gd name="T25" fmla="*/ 28 h 893"/>
                    <a:gd name="T26" fmla="*/ 955 w 1280"/>
                    <a:gd name="T27" fmla="*/ 12 h 893"/>
                    <a:gd name="T28" fmla="*/ 971 w 1280"/>
                    <a:gd name="T29" fmla="*/ 0 h 893"/>
                    <a:gd name="T30" fmla="*/ 987 w 1280"/>
                    <a:gd name="T31" fmla="*/ 15 h 893"/>
                    <a:gd name="T32" fmla="*/ 1018 w 1280"/>
                    <a:gd name="T33" fmla="*/ 12 h 893"/>
                    <a:gd name="T34" fmla="*/ 1027 w 1280"/>
                    <a:gd name="T35" fmla="*/ 12 h 893"/>
                    <a:gd name="T36" fmla="*/ 1049 w 1280"/>
                    <a:gd name="T37" fmla="*/ 34 h 893"/>
                    <a:gd name="T38" fmla="*/ 1080 w 1280"/>
                    <a:gd name="T39" fmla="*/ 28 h 893"/>
                    <a:gd name="T40" fmla="*/ 1118 w 1280"/>
                    <a:gd name="T41" fmla="*/ 44 h 893"/>
                    <a:gd name="T42" fmla="*/ 1168 w 1280"/>
                    <a:gd name="T43" fmla="*/ 40 h 893"/>
                    <a:gd name="T44" fmla="*/ 1205 w 1280"/>
                    <a:gd name="T45" fmla="*/ 31 h 893"/>
                    <a:gd name="T46" fmla="*/ 1227 w 1280"/>
                    <a:gd name="T47" fmla="*/ 56 h 893"/>
                    <a:gd name="T48" fmla="*/ 1236 w 1280"/>
                    <a:gd name="T49" fmla="*/ 190 h 893"/>
                    <a:gd name="T50" fmla="*/ 1233 w 1280"/>
                    <a:gd name="T51" fmla="*/ 237 h 893"/>
                    <a:gd name="T52" fmla="*/ 1227 w 1280"/>
                    <a:gd name="T53" fmla="*/ 281 h 893"/>
                    <a:gd name="T54" fmla="*/ 1264 w 1280"/>
                    <a:gd name="T55" fmla="*/ 393 h 893"/>
                    <a:gd name="T56" fmla="*/ 1280 w 1280"/>
                    <a:gd name="T57" fmla="*/ 627 h 893"/>
                    <a:gd name="T58" fmla="*/ 1280 w 1280"/>
                    <a:gd name="T59" fmla="*/ 687 h 893"/>
                    <a:gd name="T60" fmla="*/ 1221 w 1280"/>
                    <a:gd name="T61" fmla="*/ 802 h 893"/>
                    <a:gd name="T62" fmla="*/ 1152 w 1280"/>
                    <a:gd name="T63" fmla="*/ 880 h 893"/>
                    <a:gd name="T64" fmla="*/ 653 w 1280"/>
                    <a:gd name="T65" fmla="*/ 890 h 893"/>
                    <a:gd name="T66" fmla="*/ 478 w 1280"/>
                    <a:gd name="T67" fmla="*/ 883 h 893"/>
                    <a:gd name="T68" fmla="*/ 378 w 1280"/>
                    <a:gd name="T69" fmla="*/ 855 h 893"/>
                    <a:gd name="T70" fmla="*/ 381 w 1280"/>
                    <a:gd name="T71" fmla="*/ 705 h 893"/>
                    <a:gd name="T72" fmla="*/ 303 w 1280"/>
                    <a:gd name="T73" fmla="*/ 680 h 893"/>
                    <a:gd name="T74" fmla="*/ 225 w 1280"/>
                    <a:gd name="T75" fmla="*/ 665 h 893"/>
                    <a:gd name="T76" fmla="*/ 194 w 1280"/>
                    <a:gd name="T77" fmla="*/ 680 h 893"/>
                    <a:gd name="T78" fmla="*/ 156 w 1280"/>
                    <a:gd name="T79" fmla="*/ 680 h 893"/>
                    <a:gd name="T80" fmla="*/ 88 w 1280"/>
                    <a:gd name="T81" fmla="*/ 718 h 893"/>
                    <a:gd name="T82" fmla="*/ 25 w 1280"/>
                    <a:gd name="T83" fmla="*/ 721 h 893"/>
                    <a:gd name="T84" fmla="*/ 7 w 1280"/>
                    <a:gd name="T85" fmla="*/ 677 h 893"/>
                    <a:gd name="T86" fmla="*/ 25 w 1280"/>
                    <a:gd name="T87" fmla="*/ 640 h 893"/>
                    <a:gd name="T88" fmla="*/ 81 w 1280"/>
                    <a:gd name="T89" fmla="*/ 602 h 893"/>
                    <a:gd name="T90" fmla="*/ 122 w 1280"/>
                    <a:gd name="T91" fmla="*/ 571 h 893"/>
                    <a:gd name="T92" fmla="*/ 128 w 1280"/>
                    <a:gd name="T93" fmla="*/ 515 h 893"/>
                    <a:gd name="T94" fmla="*/ 172 w 1280"/>
                    <a:gd name="T95" fmla="*/ 474 h 893"/>
                    <a:gd name="T96" fmla="*/ 156 w 1280"/>
                    <a:gd name="T97" fmla="*/ 409 h 893"/>
                    <a:gd name="T98" fmla="*/ 113 w 1280"/>
                    <a:gd name="T99" fmla="*/ 378 h 893"/>
                    <a:gd name="T100" fmla="*/ 106 w 1280"/>
                    <a:gd name="T101" fmla="*/ 346 h 893"/>
                    <a:gd name="T102" fmla="*/ 150 w 1280"/>
                    <a:gd name="T103" fmla="*/ 325 h 893"/>
                    <a:gd name="T104" fmla="*/ 188 w 1280"/>
                    <a:gd name="T105" fmla="*/ 306 h 893"/>
                    <a:gd name="T106" fmla="*/ 387 w 1280"/>
                    <a:gd name="T107" fmla="*/ 197 h 893"/>
                    <a:gd name="T108" fmla="*/ 409 w 1280"/>
                    <a:gd name="T109" fmla="*/ 150 h 893"/>
                    <a:gd name="T110" fmla="*/ 456 w 1280"/>
                    <a:gd name="T111" fmla="*/ 137 h 8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80" h="893">
                      <a:moveTo>
                        <a:pt x="469" y="109"/>
                      </a:moveTo>
                      <a:lnTo>
                        <a:pt x="469" y="109"/>
                      </a:lnTo>
                      <a:lnTo>
                        <a:pt x="515" y="94"/>
                      </a:lnTo>
                      <a:lnTo>
                        <a:pt x="550" y="84"/>
                      </a:lnTo>
                      <a:lnTo>
                        <a:pt x="572" y="84"/>
                      </a:lnTo>
                      <a:lnTo>
                        <a:pt x="584" y="84"/>
                      </a:lnTo>
                      <a:lnTo>
                        <a:pt x="656" y="112"/>
                      </a:lnTo>
                      <a:lnTo>
                        <a:pt x="665" y="112"/>
                      </a:lnTo>
                      <a:lnTo>
                        <a:pt x="671" y="109"/>
                      </a:lnTo>
                      <a:lnTo>
                        <a:pt x="675" y="100"/>
                      </a:lnTo>
                      <a:lnTo>
                        <a:pt x="684" y="81"/>
                      </a:lnTo>
                      <a:lnTo>
                        <a:pt x="690" y="75"/>
                      </a:lnTo>
                      <a:lnTo>
                        <a:pt x="696" y="75"/>
                      </a:lnTo>
                      <a:lnTo>
                        <a:pt x="703" y="81"/>
                      </a:lnTo>
                      <a:lnTo>
                        <a:pt x="734" y="87"/>
                      </a:lnTo>
                      <a:lnTo>
                        <a:pt x="749" y="84"/>
                      </a:lnTo>
                      <a:lnTo>
                        <a:pt x="762" y="81"/>
                      </a:lnTo>
                      <a:lnTo>
                        <a:pt x="771" y="75"/>
                      </a:lnTo>
                      <a:lnTo>
                        <a:pt x="781" y="62"/>
                      </a:lnTo>
                      <a:lnTo>
                        <a:pt x="793" y="53"/>
                      </a:lnTo>
                      <a:lnTo>
                        <a:pt x="799" y="50"/>
                      </a:lnTo>
                      <a:lnTo>
                        <a:pt x="806" y="50"/>
                      </a:lnTo>
                      <a:lnTo>
                        <a:pt x="809" y="53"/>
                      </a:lnTo>
                      <a:lnTo>
                        <a:pt x="815" y="56"/>
                      </a:lnTo>
                      <a:lnTo>
                        <a:pt x="821" y="56"/>
                      </a:lnTo>
                      <a:lnTo>
                        <a:pt x="827" y="59"/>
                      </a:lnTo>
                      <a:lnTo>
                        <a:pt x="834" y="65"/>
                      </a:lnTo>
                      <a:lnTo>
                        <a:pt x="859" y="37"/>
                      </a:lnTo>
                      <a:lnTo>
                        <a:pt x="896" y="28"/>
                      </a:lnTo>
                      <a:lnTo>
                        <a:pt x="915" y="28"/>
                      </a:lnTo>
                      <a:lnTo>
                        <a:pt x="934" y="25"/>
                      </a:lnTo>
                      <a:lnTo>
                        <a:pt x="946" y="19"/>
                      </a:lnTo>
                      <a:lnTo>
                        <a:pt x="955" y="12"/>
                      </a:lnTo>
                      <a:lnTo>
                        <a:pt x="968" y="3"/>
                      </a:lnTo>
                      <a:lnTo>
                        <a:pt x="971" y="0"/>
                      </a:lnTo>
                      <a:lnTo>
                        <a:pt x="974" y="3"/>
                      </a:lnTo>
                      <a:lnTo>
                        <a:pt x="980" y="12"/>
                      </a:lnTo>
                      <a:lnTo>
                        <a:pt x="987" y="15"/>
                      </a:lnTo>
                      <a:lnTo>
                        <a:pt x="996" y="15"/>
                      </a:lnTo>
                      <a:lnTo>
                        <a:pt x="1005" y="15"/>
                      </a:lnTo>
                      <a:lnTo>
                        <a:pt x="1018" y="12"/>
                      </a:lnTo>
                      <a:lnTo>
                        <a:pt x="1021" y="9"/>
                      </a:lnTo>
                      <a:lnTo>
                        <a:pt x="1027" y="12"/>
                      </a:lnTo>
                      <a:lnTo>
                        <a:pt x="1040" y="19"/>
                      </a:lnTo>
                      <a:lnTo>
                        <a:pt x="1046" y="25"/>
                      </a:lnTo>
                      <a:lnTo>
                        <a:pt x="1049" y="34"/>
                      </a:lnTo>
                      <a:lnTo>
                        <a:pt x="1058" y="31"/>
                      </a:lnTo>
                      <a:lnTo>
                        <a:pt x="1080" y="28"/>
                      </a:lnTo>
                      <a:lnTo>
                        <a:pt x="1096" y="31"/>
                      </a:lnTo>
                      <a:lnTo>
                        <a:pt x="1108" y="34"/>
                      </a:lnTo>
                      <a:lnTo>
                        <a:pt x="1118" y="44"/>
                      </a:lnTo>
                      <a:lnTo>
                        <a:pt x="1127" y="59"/>
                      </a:lnTo>
                      <a:lnTo>
                        <a:pt x="1168" y="40"/>
                      </a:lnTo>
                      <a:lnTo>
                        <a:pt x="1174" y="37"/>
                      </a:lnTo>
                      <a:lnTo>
                        <a:pt x="1193" y="31"/>
                      </a:lnTo>
                      <a:lnTo>
                        <a:pt x="1205" y="31"/>
                      </a:lnTo>
                      <a:lnTo>
                        <a:pt x="1215" y="34"/>
                      </a:lnTo>
                      <a:lnTo>
                        <a:pt x="1221" y="44"/>
                      </a:lnTo>
                      <a:lnTo>
                        <a:pt x="1227" y="56"/>
                      </a:lnTo>
                      <a:lnTo>
                        <a:pt x="1224" y="153"/>
                      </a:lnTo>
                      <a:lnTo>
                        <a:pt x="1227" y="175"/>
                      </a:lnTo>
                      <a:lnTo>
                        <a:pt x="1236" y="190"/>
                      </a:lnTo>
                      <a:lnTo>
                        <a:pt x="1236" y="215"/>
                      </a:lnTo>
                      <a:lnTo>
                        <a:pt x="1233" y="237"/>
                      </a:lnTo>
                      <a:lnTo>
                        <a:pt x="1227" y="256"/>
                      </a:lnTo>
                      <a:lnTo>
                        <a:pt x="1227" y="281"/>
                      </a:lnTo>
                      <a:lnTo>
                        <a:pt x="1230" y="303"/>
                      </a:lnTo>
                      <a:lnTo>
                        <a:pt x="1236" y="328"/>
                      </a:lnTo>
                      <a:lnTo>
                        <a:pt x="1264" y="393"/>
                      </a:lnTo>
                      <a:lnTo>
                        <a:pt x="1274" y="527"/>
                      </a:lnTo>
                      <a:lnTo>
                        <a:pt x="1280" y="627"/>
                      </a:lnTo>
                      <a:lnTo>
                        <a:pt x="1280" y="665"/>
                      </a:lnTo>
                      <a:lnTo>
                        <a:pt x="1280" y="687"/>
                      </a:lnTo>
                      <a:lnTo>
                        <a:pt x="1271" y="705"/>
                      </a:lnTo>
                      <a:lnTo>
                        <a:pt x="1249" y="749"/>
                      </a:lnTo>
                      <a:lnTo>
                        <a:pt x="1221" y="802"/>
                      </a:lnTo>
                      <a:lnTo>
                        <a:pt x="1202" y="824"/>
                      </a:lnTo>
                      <a:lnTo>
                        <a:pt x="1186" y="840"/>
                      </a:lnTo>
                      <a:lnTo>
                        <a:pt x="1152" y="880"/>
                      </a:lnTo>
                      <a:lnTo>
                        <a:pt x="1146" y="893"/>
                      </a:lnTo>
                      <a:lnTo>
                        <a:pt x="784" y="893"/>
                      </a:lnTo>
                      <a:lnTo>
                        <a:pt x="653" y="890"/>
                      </a:lnTo>
                      <a:lnTo>
                        <a:pt x="578" y="886"/>
                      </a:lnTo>
                      <a:lnTo>
                        <a:pt x="503" y="886"/>
                      </a:lnTo>
                      <a:lnTo>
                        <a:pt x="478" y="883"/>
                      </a:lnTo>
                      <a:lnTo>
                        <a:pt x="437" y="880"/>
                      </a:lnTo>
                      <a:lnTo>
                        <a:pt x="403" y="868"/>
                      </a:lnTo>
                      <a:lnTo>
                        <a:pt x="378" y="855"/>
                      </a:lnTo>
                      <a:lnTo>
                        <a:pt x="366" y="843"/>
                      </a:lnTo>
                      <a:lnTo>
                        <a:pt x="390" y="718"/>
                      </a:lnTo>
                      <a:lnTo>
                        <a:pt x="381" y="705"/>
                      </a:lnTo>
                      <a:lnTo>
                        <a:pt x="366" y="696"/>
                      </a:lnTo>
                      <a:lnTo>
                        <a:pt x="337" y="687"/>
                      </a:lnTo>
                      <a:lnTo>
                        <a:pt x="303" y="680"/>
                      </a:lnTo>
                      <a:lnTo>
                        <a:pt x="275" y="674"/>
                      </a:lnTo>
                      <a:lnTo>
                        <a:pt x="250" y="671"/>
                      </a:lnTo>
                      <a:lnTo>
                        <a:pt x="225" y="665"/>
                      </a:lnTo>
                      <a:lnTo>
                        <a:pt x="213" y="665"/>
                      </a:lnTo>
                      <a:lnTo>
                        <a:pt x="206" y="674"/>
                      </a:lnTo>
                      <a:lnTo>
                        <a:pt x="194" y="680"/>
                      </a:lnTo>
                      <a:lnTo>
                        <a:pt x="178" y="684"/>
                      </a:lnTo>
                      <a:lnTo>
                        <a:pt x="166" y="684"/>
                      </a:lnTo>
                      <a:lnTo>
                        <a:pt x="156" y="680"/>
                      </a:lnTo>
                      <a:lnTo>
                        <a:pt x="141" y="687"/>
                      </a:lnTo>
                      <a:lnTo>
                        <a:pt x="119" y="699"/>
                      </a:lnTo>
                      <a:lnTo>
                        <a:pt x="88" y="718"/>
                      </a:lnTo>
                      <a:lnTo>
                        <a:pt x="66" y="724"/>
                      </a:lnTo>
                      <a:lnTo>
                        <a:pt x="50" y="727"/>
                      </a:lnTo>
                      <a:lnTo>
                        <a:pt x="25" y="721"/>
                      </a:lnTo>
                      <a:lnTo>
                        <a:pt x="13" y="705"/>
                      </a:lnTo>
                      <a:lnTo>
                        <a:pt x="7" y="693"/>
                      </a:lnTo>
                      <a:lnTo>
                        <a:pt x="7" y="677"/>
                      </a:lnTo>
                      <a:lnTo>
                        <a:pt x="0" y="659"/>
                      </a:lnTo>
                      <a:lnTo>
                        <a:pt x="19" y="659"/>
                      </a:lnTo>
                      <a:lnTo>
                        <a:pt x="25" y="640"/>
                      </a:lnTo>
                      <a:lnTo>
                        <a:pt x="41" y="624"/>
                      </a:lnTo>
                      <a:lnTo>
                        <a:pt x="60" y="612"/>
                      </a:lnTo>
                      <a:lnTo>
                        <a:pt x="81" y="602"/>
                      </a:lnTo>
                      <a:lnTo>
                        <a:pt x="100" y="593"/>
                      </a:lnTo>
                      <a:lnTo>
                        <a:pt x="113" y="590"/>
                      </a:lnTo>
                      <a:lnTo>
                        <a:pt x="122" y="571"/>
                      </a:lnTo>
                      <a:lnTo>
                        <a:pt x="122" y="549"/>
                      </a:lnTo>
                      <a:lnTo>
                        <a:pt x="122" y="534"/>
                      </a:lnTo>
                      <a:lnTo>
                        <a:pt x="128" y="515"/>
                      </a:lnTo>
                      <a:lnTo>
                        <a:pt x="141" y="512"/>
                      </a:lnTo>
                      <a:lnTo>
                        <a:pt x="159" y="496"/>
                      </a:lnTo>
                      <a:lnTo>
                        <a:pt x="172" y="474"/>
                      </a:lnTo>
                      <a:lnTo>
                        <a:pt x="172" y="449"/>
                      </a:lnTo>
                      <a:lnTo>
                        <a:pt x="166" y="428"/>
                      </a:lnTo>
                      <a:lnTo>
                        <a:pt x="156" y="409"/>
                      </a:lnTo>
                      <a:lnTo>
                        <a:pt x="150" y="399"/>
                      </a:lnTo>
                      <a:lnTo>
                        <a:pt x="125" y="387"/>
                      </a:lnTo>
                      <a:lnTo>
                        <a:pt x="113" y="378"/>
                      </a:lnTo>
                      <a:lnTo>
                        <a:pt x="100" y="371"/>
                      </a:lnTo>
                      <a:lnTo>
                        <a:pt x="100" y="359"/>
                      </a:lnTo>
                      <a:lnTo>
                        <a:pt x="106" y="346"/>
                      </a:lnTo>
                      <a:lnTo>
                        <a:pt x="122" y="340"/>
                      </a:lnTo>
                      <a:lnTo>
                        <a:pt x="141" y="331"/>
                      </a:lnTo>
                      <a:lnTo>
                        <a:pt x="150" y="325"/>
                      </a:lnTo>
                      <a:lnTo>
                        <a:pt x="156" y="315"/>
                      </a:lnTo>
                      <a:lnTo>
                        <a:pt x="156" y="306"/>
                      </a:lnTo>
                      <a:lnTo>
                        <a:pt x="188" y="306"/>
                      </a:lnTo>
                      <a:lnTo>
                        <a:pt x="312" y="222"/>
                      </a:lnTo>
                      <a:lnTo>
                        <a:pt x="325" y="234"/>
                      </a:lnTo>
                      <a:lnTo>
                        <a:pt x="387" y="197"/>
                      </a:lnTo>
                      <a:lnTo>
                        <a:pt x="394" y="178"/>
                      </a:lnTo>
                      <a:lnTo>
                        <a:pt x="409" y="178"/>
                      </a:lnTo>
                      <a:lnTo>
                        <a:pt x="409" y="150"/>
                      </a:lnTo>
                      <a:lnTo>
                        <a:pt x="447" y="175"/>
                      </a:lnTo>
                      <a:lnTo>
                        <a:pt x="453" y="143"/>
                      </a:lnTo>
                      <a:lnTo>
                        <a:pt x="456" y="137"/>
                      </a:lnTo>
                      <a:lnTo>
                        <a:pt x="465" y="122"/>
                      </a:lnTo>
                      <a:lnTo>
                        <a:pt x="469" y="109"/>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3" name="Freeform 23"/>
                <p:cNvSpPr/>
                <p:nvPr/>
              </p:nvSpPr>
              <p:spPr bwMode="auto">
                <a:xfrm>
                  <a:off x="1006" y="2213"/>
                  <a:ext cx="1152" cy="1024"/>
                </a:xfrm>
                <a:custGeom>
                  <a:avLst/>
                  <a:gdLst>
                    <a:gd name="T0" fmla="*/ 1080 w 1152"/>
                    <a:gd name="T1" fmla="*/ 16 h 1024"/>
                    <a:gd name="T2" fmla="*/ 1065 w 1152"/>
                    <a:gd name="T3" fmla="*/ 3 h 1024"/>
                    <a:gd name="T4" fmla="*/ 1012 w 1152"/>
                    <a:gd name="T5" fmla="*/ 53 h 1024"/>
                    <a:gd name="T6" fmla="*/ 884 w 1152"/>
                    <a:gd name="T7" fmla="*/ 110 h 1024"/>
                    <a:gd name="T8" fmla="*/ 815 w 1152"/>
                    <a:gd name="T9" fmla="*/ 110 h 1024"/>
                    <a:gd name="T10" fmla="*/ 768 w 1152"/>
                    <a:gd name="T11" fmla="*/ 97 h 1024"/>
                    <a:gd name="T12" fmla="*/ 718 w 1152"/>
                    <a:gd name="T13" fmla="*/ 128 h 1024"/>
                    <a:gd name="T14" fmla="*/ 715 w 1152"/>
                    <a:gd name="T15" fmla="*/ 166 h 1024"/>
                    <a:gd name="T16" fmla="*/ 693 w 1152"/>
                    <a:gd name="T17" fmla="*/ 172 h 1024"/>
                    <a:gd name="T18" fmla="*/ 693 w 1152"/>
                    <a:gd name="T19" fmla="*/ 222 h 1024"/>
                    <a:gd name="T20" fmla="*/ 671 w 1152"/>
                    <a:gd name="T21" fmla="*/ 266 h 1024"/>
                    <a:gd name="T22" fmla="*/ 637 w 1152"/>
                    <a:gd name="T23" fmla="*/ 278 h 1024"/>
                    <a:gd name="T24" fmla="*/ 550 w 1152"/>
                    <a:gd name="T25" fmla="*/ 297 h 1024"/>
                    <a:gd name="T26" fmla="*/ 509 w 1152"/>
                    <a:gd name="T27" fmla="*/ 256 h 1024"/>
                    <a:gd name="T28" fmla="*/ 431 w 1152"/>
                    <a:gd name="T29" fmla="*/ 241 h 1024"/>
                    <a:gd name="T30" fmla="*/ 315 w 1152"/>
                    <a:gd name="T31" fmla="*/ 234 h 1024"/>
                    <a:gd name="T32" fmla="*/ 328 w 1152"/>
                    <a:gd name="T33" fmla="*/ 272 h 1024"/>
                    <a:gd name="T34" fmla="*/ 287 w 1152"/>
                    <a:gd name="T35" fmla="*/ 269 h 1024"/>
                    <a:gd name="T36" fmla="*/ 131 w 1152"/>
                    <a:gd name="T37" fmla="*/ 331 h 1024"/>
                    <a:gd name="T38" fmla="*/ 109 w 1152"/>
                    <a:gd name="T39" fmla="*/ 387 h 1024"/>
                    <a:gd name="T40" fmla="*/ 88 w 1152"/>
                    <a:gd name="T41" fmla="*/ 447 h 1024"/>
                    <a:gd name="T42" fmla="*/ 88 w 1152"/>
                    <a:gd name="T43" fmla="*/ 490 h 1024"/>
                    <a:gd name="T44" fmla="*/ 25 w 1152"/>
                    <a:gd name="T45" fmla="*/ 515 h 1024"/>
                    <a:gd name="T46" fmla="*/ 47 w 1152"/>
                    <a:gd name="T47" fmla="*/ 597 h 1024"/>
                    <a:gd name="T48" fmla="*/ 75 w 1152"/>
                    <a:gd name="T49" fmla="*/ 625 h 1024"/>
                    <a:gd name="T50" fmla="*/ 47 w 1152"/>
                    <a:gd name="T51" fmla="*/ 653 h 1024"/>
                    <a:gd name="T52" fmla="*/ 10 w 1152"/>
                    <a:gd name="T53" fmla="*/ 681 h 1024"/>
                    <a:gd name="T54" fmla="*/ 60 w 1152"/>
                    <a:gd name="T55" fmla="*/ 721 h 1024"/>
                    <a:gd name="T56" fmla="*/ 113 w 1152"/>
                    <a:gd name="T57" fmla="*/ 743 h 1024"/>
                    <a:gd name="T58" fmla="*/ 141 w 1152"/>
                    <a:gd name="T59" fmla="*/ 734 h 1024"/>
                    <a:gd name="T60" fmla="*/ 212 w 1152"/>
                    <a:gd name="T61" fmla="*/ 743 h 1024"/>
                    <a:gd name="T62" fmla="*/ 253 w 1152"/>
                    <a:gd name="T63" fmla="*/ 762 h 1024"/>
                    <a:gd name="T64" fmla="*/ 272 w 1152"/>
                    <a:gd name="T65" fmla="*/ 828 h 1024"/>
                    <a:gd name="T66" fmla="*/ 387 w 1152"/>
                    <a:gd name="T67" fmla="*/ 899 h 1024"/>
                    <a:gd name="T68" fmla="*/ 397 w 1152"/>
                    <a:gd name="T69" fmla="*/ 962 h 1024"/>
                    <a:gd name="T70" fmla="*/ 521 w 1152"/>
                    <a:gd name="T71" fmla="*/ 1015 h 1024"/>
                    <a:gd name="T72" fmla="*/ 556 w 1152"/>
                    <a:gd name="T73" fmla="*/ 1024 h 1024"/>
                    <a:gd name="T74" fmla="*/ 606 w 1152"/>
                    <a:gd name="T75" fmla="*/ 990 h 1024"/>
                    <a:gd name="T76" fmla="*/ 659 w 1152"/>
                    <a:gd name="T77" fmla="*/ 896 h 1024"/>
                    <a:gd name="T78" fmla="*/ 640 w 1152"/>
                    <a:gd name="T79" fmla="*/ 831 h 1024"/>
                    <a:gd name="T80" fmla="*/ 540 w 1152"/>
                    <a:gd name="T81" fmla="*/ 731 h 1024"/>
                    <a:gd name="T82" fmla="*/ 546 w 1152"/>
                    <a:gd name="T83" fmla="*/ 659 h 1024"/>
                    <a:gd name="T84" fmla="*/ 562 w 1152"/>
                    <a:gd name="T85" fmla="*/ 603 h 1024"/>
                    <a:gd name="T86" fmla="*/ 512 w 1152"/>
                    <a:gd name="T87" fmla="*/ 606 h 1024"/>
                    <a:gd name="T88" fmla="*/ 475 w 1152"/>
                    <a:gd name="T89" fmla="*/ 653 h 1024"/>
                    <a:gd name="T90" fmla="*/ 472 w 1152"/>
                    <a:gd name="T91" fmla="*/ 593 h 1024"/>
                    <a:gd name="T92" fmla="*/ 403 w 1152"/>
                    <a:gd name="T93" fmla="*/ 612 h 1024"/>
                    <a:gd name="T94" fmla="*/ 412 w 1152"/>
                    <a:gd name="T95" fmla="*/ 522 h 1024"/>
                    <a:gd name="T96" fmla="*/ 493 w 1152"/>
                    <a:gd name="T97" fmla="*/ 475 h 1024"/>
                    <a:gd name="T98" fmla="*/ 571 w 1152"/>
                    <a:gd name="T99" fmla="*/ 500 h 1024"/>
                    <a:gd name="T100" fmla="*/ 624 w 1152"/>
                    <a:gd name="T101" fmla="*/ 481 h 1024"/>
                    <a:gd name="T102" fmla="*/ 693 w 1152"/>
                    <a:gd name="T103" fmla="*/ 493 h 1024"/>
                    <a:gd name="T104" fmla="*/ 827 w 1152"/>
                    <a:gd name="T105" fmla="*/ 437 h 1024"/>
                    <a:gd name="T106" fmla="*/ 865 w 1152"/>
                    <a:gd name="T107" fmla="*/ 381 h 1024"/>
                    <a:gd name="T108" fmla="*/ 946 w 1152"/>
                    <a:gd name="T109" fmla="*/ 337 h 1024"/>
                    <a:gd name="T110" fmla="*/ 999 w 1152"/>
                    <a:gd name="T111" fmla="*/ 316 h 1024"/>
                    <a:gd name="T112" fmla="*/ 1030 w 1152"/>
                    <a:gd name="T113" fmla="*/ 278 h 1024"/>
                    <a:gd name="T114" fmla="*/ 1102 w 1152"/>
                    <a:gd name="T115" fmla="*/ 231 h 1024"/>
                    <a:gd name="T116" fmla="*/ 1105 w 1152"/>
                    <a:gd name="T117" fmla="*/ 175 h 1024"/>
                    <a:gd name="T118" fmla="*/ 1152 w 1152"/>
                    <a:gd name="T119" fmla="*/ 135 h 1024"/>
                    <a:gd name="T120" fmla="*/ 1146 w 1152"/>
                    <a:gd name="T121" fmla="*/ 88 h 1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152" h="1024">
                      <a:moveTo>
                        <a:pt x="1130" y="56"/>
                      </a:moveTo>
                      <a:lnTo>
                        <a:pt x="1102" y="41"/>
                      </a:lnTo>
                      <a:lnTo>
                        <a:pt x="1080" y="28"/>
                      </a:lnTo>
                      <a:lnTo>
                        <a:pt x="1080" y="16"/>
                      </a:lnTo>
                      <a:lnTo>
                        <a:pt x="1086" y="3"/>
                      </a:lnTo>
                      <a:lnTo>
                        <a:pt x="1086" y="0"/>
                      </a:lnTo>
                      <a:lnTo>
                        <a:pt x="1065" y="3"/>
                      </a:lnTo>
                      <a:lnTo>
                        <a:pt x="1043" y="7"/>
                      </a:lnTo>
                      <a:lnTo>
                        <a:pt x="1024" y="7"/>
                      </a:lnTo>
                      <a:lnTo>
                        <a:pt x="1021" y="41"/>
                      </a:lnTo>
                      <a:lnTo>
                        <a:pt x="1012" y="53"/>
                      </a:lnTo>
                      <a:lnTo>
                        <a:pt x="971" y="60"/>
                      </a:lnTo>
                      <a:lnTo>
                        <a:pt x="940" y="75"/>
                      </a:lnTo>
                      <a:lnTo>
                        <a:pt x="937" y="103"/>
                      </a:lnTo>
                      <a:lnTo>
                        <a:pt x="884" y="110"/>
                      </a:lnTo>
                      <a:lnTo>
                        <a:pt x="868" y="88"/>
                      </a:lnTo>
                      <a:lnTo>
                        <a:pt x="843" y="110"/>
                      </a:lnTo>
                      <a:lnTo>
                        <a:pt x="815" y="110"/>
                      </a:lnTo>
                      <a:lnTo>
                        <a:pt x="809" y="103"/>
                      </a:lnTo>
                      <a:lnTo>
                        <a:pt x="799" y="97"/>
                      </a:lnTo>
                      <a:lnTo>
                        <a:pt x="784" y="94"/>
                      </a:lnTo>
                      <a:lnTo>
                        <a:pt x="768" y="97"/>
                      </a:lnTo>
                      <a:lnTo>
                        <a:pt x="752" y="103"/>
                      </a:lnTo>
                      <a:lnTo>
                        <a:pt x="740" y="110"/>
                      </a:lnTo>
                      <a:lnTo>
                        <a:pt x="727" y="119"/>
                      </a:lnTo>
                      <a:lnTo>
                        <a:pt x="718" y="128"/>
                      </a:lnTo>
                      <a:lnTo>
                        <a:pt x="721" y="147"/>
                      </a:lnTo>
                      <a:lnTo>
                        <a:pt x="721" y="156"/>
                      </a:lnTo>
                      <a:lnTo>
                        <a:pt x="715" y="166"/>
                      </a:lnTo>
                      <a:lnTo>
                        <a:pt x="712" y="169"/>
                      </a:lnTo>
                      <a:lnTo>
                        <a:pt x="706" y="172"/>
                      </a:lnTo>
                      <a:lnTo>
                        <a:pt x="699" y="172"/>
                      </a:lnTo>
                      <a:lnTo>
                        <a:pt x="693" y="172"/>
                      </a:lnTo>
                      <a:lnTo>
                        <a:pt x="693" y="181"/>
                      </a:lnTo>
                      <a:lnTo>
                        <a:pt x="693" y="206"/>
                      </a:lnTo>
                      <a:lnTo>
                        <a:pt x="693" y="222"/>
                      </a:lnTo>
                      <a:lnTo>
                        <a:pt x="687" y="238"/>
                      </a:lnTo>
                      <a:lnTo>
                        <a:pt x="681" y="250"/>
                      </a:lnTo>
                      <a:lnTo>
                        <a:pt x="671" y="266"/>
                      </a:lnTo>
                      <a:lnTo>
                        <a:pt x="662" y="275"/>
                      </a:lnTo>
                      <a:lnTo>
                        <a:pt x="653" y="278"/>
                      </a:lnTo>
                      <a:lnTo>
                        <a:pt x="643" y="281"/>
                      </a:lnTo>
                      <a:lnTo>
                        <a:pt x="637" y="278"/>
                      </a:lnTo>
                      <a:lnTo>
                        <a:pt x="628" y="269"/>
                      </a:lnTo>
                      <a:lnTo>
                        <a:pt x="624" y="266"/>
                      </a:lnTo>
                      <a:lnTo>
                        <a:pt x="556" y="281"/>
                      </a:lnTo>
                      <a:lnTo>
                        <a:pt x="550" y="297"/>
                      </a:lnTo>
                      <a:lnTo>
                        <a:pt x="500" y="281"/>
                      </a:lnTo>
                      <a:lnTo>
                        <a:pt x="509" y="256"/>
                      </a:lnTo>
                      <a:lnTo>
                        <a:pt x="506" y="241"/>
                      </a:lnTo>
                      <a:lnTo>
                        <a:pt x="493" y="222"/>
                      </a:lnTo>
                      <a:lnTo>
                        <a:pt x="475" y="194"/>
                      </a:lnTo>
                      <a:lnTo>
                        <a:pt x="431" y="241"/>
                      </a:lnTo>
                      <a:lnTo>
                        <a:pt x="394" y="241"/>
                      </a:lnTo>
                      <a:lnTo>
                        <a:pt x="350" y="241"/>
                      </a:lnTo>
                      <a:lnTo>
                        <a:pt x="315" y="234"/>
                      </a:lnTo>
                      <a:lnTo>
                        <a:pt x="325" y="253"/>
                      </a:lnTo>
                      <a:lnTo>
                        <a:pt x="331" y="266"/>
                      </a:lnTo>
                      <a:lnTo>
                        <a:pt x="331" y="272"/>
                      </a:lnTo>
                      <a:lnTo>
                        <a:pt x="328" y="272"/>
                      </a:lnTo>
                      <a:lnTo>
                        <a:pt x="315" y="272"/>
                      </a:lnTo>
                      <a:lnTo>
                        <a:pt x="306" y="269"/>
                      </a:lnTo>
                      <a:lnTo>
                        <a:pt x="287" y="269"/>
                      </a:lnTo>
                      <a:lnTo>
                        <a:pt x="234" y="316"/>
                      </a:lnTo>
                      <a:lnTo>
                        <a:pt x="216" y="331"/>
                      </a:lnTo>
                      <a:lnTo>
                        <a:pt x="172" y="319"/>
                      </a:lnTo>
                      <a:lnTo>
                        <a:pt x="131" y="331"/>
                      </a:lnTo>
                      <a:lnTo>
                        <a:pt x="125" y="375"/>
                      </a:lnTo>
                      <a:lnTo>
                        <a:pt x="116" y="378"/>
                      </a:lnTo>
                      <a:lnTo>
                        <a:pt x="109" y="387"/>
                      </a:lnTo>
                      <a:lnTo>
                        <a:pt x="103" y="397"/>
                      </a:lnTo>
                      <a:lnTo>
                        <a:pt x="97" y="412"/>
                      </a:lnTo>
                      <a:lnTo>
                        <a:pt x="91" y="434"/>
                      </a:lnTo>
                      <a:lnTo>
                        <a:pt x="88" y="447"/>
                      </a:lnTo>
                      <a:lnTo>
                        <a:pt x="94" y="462"/>
                      </a:lnTo>
                      <a:lnTo>
                        <a:pt x="91" y="478"/>
                      </a:lnTo>
                      <a:lnTo>
                        <a:pt x="88" y="490"/>
                      </a:lnTo>
                      <a:lnTo>
                        <a:pt x="78" y="500"/>
                      </a:lnTo>
                      <a:lnTo>
                        <a:pt x="60" y="512"/>
                      </a:lnTo>
                      <a:lnTo>
                        <a:pt x="50" y="515"/>
                      </a:lnTo>
                      <a:lnTo>
                        <a:pt x="25" y="515"/>
                      </a:lnTo>
                      <a:lnTo>
                        <a:pt x="0" y="531"/>
                      </a:lnTo>
                      <a:lnTo>
                        <a:pt x="0" y="550"/>
                      </a:lnTo>
                      <a:lnTo>
                        <a:pt x="41" y="581"/>
                      </a:lnTo>
                      <a:lnTo>
                        <a:pt x="47" y="597"/>
                      </a:lnTo>
                      <a:lnTo>
                        <a:pt x="50" y="609"/>
                      </a:lnTo>
                      <a:lnTo>
                        <a:pt x="53" y="618"/>
                      </a:lnTo>
                      <a:lnTo>
                        <a:pt x="63" y="618"/>
                      </a:lnTo>
                      <a:lnTo>
                        <a:pt x="75" y="625"/>
                      </a:lnTo>
                      <a:lnTo>
                        <a:pt x="75" y="634"/>
                      </a:lnTo>
                      <a:lnTo>
                        <a:pt x="72" y="650"/>
                      </a:lnTo>
                      <a:lnTo>
                        <a:pt x="63" y="650"/>
                      </a:lnTo>
                      <a:lnTo>
                        <a:pt x="47" y="653"/>
                      </a:lnTo>
                      <a:lnTo>
                        <a:pt x="41" y="656"/>
                      </a:lnTo>
                      <a:lnTo>
                        <a:pt x="38" y="668"/>
                      </a:lnTo>
                      <a:lnTo>
                        <a:pt x="25" y="678"/>
                      </a:lnTo>
                      <a:lnTo>
                        <a:pt x="10" y="681"/>
                      </a:lnTo>
                      <a:lnTo>
                        <a:pt x="10" y="696"/>
                      </a:lnTo>
                      <a:lnTo>
                        <a:pt x="31" y="709"/>
                      </a:lnTo>
                      <a:lnTo>
                        <a:pt x="50" y="712"/>
                      </a:lnTo>
                      <a:lnTo>
                        <a:pt x="60" y="721"/>
                      </a:lnTo>
                      <a:lnTo>
                        <a:pt x="60" y="740"/>
                      </a:lnTo>
                      <a:lnTo>
                        <a:pt x="69" y="753"/>
                      </a:lnTo>
                      <a:lnTo>
                        <a:pt x="91" y="759"/>
                      </a:lnTo>
                      <a:lnTo>
                        <a:pt x="113" y="743"/>
                      </a:lnTo>
                      <a:lnTo>
                        <a:pt x="122" y="740"/>
                      </a:lnTo>
                      <a:lnTo>
                        <a:pt x="131" y="734"/>
                      </a:lnTo>
                      <a:lnTo>
                        <a:pt x="141" y="734"/>
                      </a:lnTo>
                      <a:lnTo>
                        <a:pt x="175" y="737"/>
                      </a:lnTo>
                      <a:lnTo>
                        <a:pt x="194" y="740"/>
                      </a:lnTo>
                      <a:lnTo>
                        <a:pt x="212" y="743"/>
                      </a:lnTo>
                      <a:lnTo>
                        <a:pt x="234" y="756"/>
                      </a:lnTo>
                      <a:lnTo>
                        <a:pt x="253" y="762"/>
                      </a:lnTo>
                      <a:lnTo>
                        <a:pt x="262" y="771"/>
                      </a:lnTo>
                      <a:lnTo>
                        <a:pt x="278" y="784"/>
                      </a:lnTo>
                      <a:lnTo>
                        <a:pt x="275" y="812"/>
                      </a:lnTo>
                      <a:lnTo>
                        <a:pt x="272" y="828"/>
                      </a:lnTo>
                      <a:lnTo>
                        <a:pt x="275" y="828"/>
                      </a:lnTo>
                      <a:lnTo>
                        <a:pt x="356" y="881"/>
                      </a:lnTo>
                      <a:lnTo>
                        <a:pt x="387" y="899"/>
                      </a:lnTo>
                      <a:lnTo>
                        <a:pt x="394" y="915"/>
                      </a:lnTo>
                      <a:lnTo>
                        <a:pt x="397" y="934"/>
                      </a:lnTo>
                      <a:lnTo>
                        <a:pt x="397" y="962"/>
                      </a:lnTo>
                      <a:lnTo>
                        <a:pt x="487" y="965"/>
                      </a:lnTo>
                      <a:lnTo>
                        <a:pt x="490" y="1009"/>
                      </a:lnTo>
                      <a:lnTo>
                        <a:pt x="521" y="1015"/>
                      </a:lnTo>
                      <a:lnTo>
                        <a:pt x="543" y="1018"/>
                      </a:lnTo>
                      <a:lnTo>
                        <a:pt x="550" y="1021"/>
                      </a:lnTo>
                      <a:lnTo>
                        <a:pt x="556" y="1024"/>
                      </a:lnTo>
                      <a:lnTo>
                        <a:pt x="559" y="1024"/>
                      </a:lnTo>
                      <a:lnTo>
                        <a:pt x="565" y="1021"/>
                      </a:lnTo>
                      <a:lnTo>
                        <a:pt x="581" y="1009"/>
                      </a:lnTo>
                      <a:lnTo>
                        <a:pt x="606" y="990"/>
                      </a:lnTo>
                      <a:lnTo>
                        <a:pt x="628" y="962"/>
                      </a:lnTo>
                      <a:lnTo>
                        <a:pt x="646" y="927"/>
                      </a:lnTo>
                      <a:lnTo>
                        <a:pt x="653" y="912"/>
                      </a:lnTo>
                      <a:lnTo>
                        <a:pt x="659" y="896"/>
                      </a:lnTo>
                      <a:lnTo>
                        <a:pt x="659" y="877"/>
                      </a:lnTo>
                      <a:lnTo>
                        <a:pt x="659" y="862"/>
                      </a:lnTo>
                      <a:lnTo>
                        <a:pt x="653" y="846"/>
                      </a:lnTo>
                      <a:lnTo>
                        <a:pt x="640" y="831"/>
                      </a:lnTo>
                      <a:lnTo>
                        <a:pt x="596" y="781"/>
                      </a:lnTo>
                      <a:lnTo>
                        <a:pt x="565" y="749"/>
                      </a:lnTo>
                      <a:lnTo>
                        <a:pt x="540" y="731"/>
                      </a:lnTo>
                      <a:lnTo>
                        <a:pt x="521" y="703"/>
                      </a:lnTo>
                      <a:lnTo>
                        <a:pt x="515" y="687"/>
                      </a:lnTo>
                      <a:lnTo>
                        <a:pt x="521" y="665"/>
                      </a:lnTo>
                      <a:lnTo>
                        <a:pt x="546" y="659"/>
                      </a:lnTo>
                      <a:lnTo>
                        <a:pt x="562" y="653"/>
                      </a:lnTo>
                      <a:lnTo>
                        <a:pt x="571" y="640"/>
                      </a:lnTo>
                      <a:lnTo>
                        <a:pt x="562" y="621"/>
                      </a:lnTo>
                      <a:lnTo>
                        <a:pt x="562" y="603"/>
                      </a:lnTo>
                      <a:lnTo>
                        <a:pt x="553" y="593"/>
                      </a:lnTo>
                      <a:lnTo>
                        <a:pt x="534" y="587"/>
                      </a:lnTo>
                      <a:lnTo>
                        <a:pt x="512" y="606"/>
                      </a:lnTo>
                      <a:lnTo>
                        <a:pt x="497" y="621"/>
                      </a:lnTo>
                      <a:lnTo>
                        <a:pt x="490" y="628"/>
                      </a:lnTo>
                      <a:lnTo>
                        <a:pt x="487" y="634"/>
                      </a:lnTo>
                      <a:lnTo>
                        <a:pt x="475" y="653"/>
                      </a:lnTo>
                      <a:lnTo>
                        <a:pt x="459" y="650"/>
                      </a:lnTo>
                      <a:lnTo>
                        <a:pt x="450" y="637"/>
                      </a:lnTo>
                      <a:lnTo>
                        <a:pt x="468" y="618"/>
                      </a:lnTo>
                      <a:lnTo>
                        <a:pt x="472" y="593"/>
                      </a:lnTo>
                      <a:lnTo>
                        <a:pt x="462" y="590"/>
                      </a:lnTo>
                      <a:lnTo>
                        <a:pt x="443" y="603"/>
                      </a:lnTo>
                      <a:lnTo>
                        <a:pt x="422" y="609"/>
                      </a:lnTo>
                      <a:lnTo>
                        <a:pt x="403" y="612"/>
                      </a:lnTo>
                      <a:lnTo>
                        <a:pt x="397" y="597"/>
                      </a:lnTo>
                      <a:lnTo>
                        <a:pt x="397" y="575"/>
                      </a:lnTo>
                      <a:lnTo>
                        <a:pt x="403" y="553"/>
                      </a:lnTo>
                      <a:lnTo>
                        <a:pt x="412" y="522"/>
                      </a:lnTo>
                      <a:lnTo>
                        <a:pt x="428" y="497"/>
                      </a:lnTo>
                      <a:lnTo>
                        <a:pt x="447" y="475"/>
                      </a:lnTo>
                      <a:lnTo>
                        <a:pt x="468" y="465"/>
                      </a:lnTo>
                      <a:lnTo>
                        <a:pt x="493" y="475"/>
                      </a:lnTo>
                      <a:lnTo>
                        <a:pt x="497" y="487"/>
                      </a:lnTo>
                      <a:lnTo>
                        <a:pt x="534" y="500"/>
                      </a:lnTo>
                      <a:lnTo>
                        <a:pt x="556" y="500"/>
                      </a:lnTo>
                      <a:lnTo>
                        <a:pt x="571" y="500"/>
                      </a:lnTo>
                      <a:lnTo>
                        <a:pt x="587" y="500"/>
                      </a:lnTo>
                      <a:lnTo>
                        <a:pt x="606" y="487"/>
                      </a:lnTo>
                      <a:lnTo>
                        <a:pt x="624" y="481"/>
                      </a:lnTo>
                      <a:lnTo>
                        <a:pt x="656" y="490"/>
                      </a:lnTo>
                      <a:lnTo>
                        <a:pt x="678" y="493"/>
                      </a:lnTo>
                      <a:lnTo>
                        <a:pt x="693" y="493"/>
                      </a:lnTo>
                      <a:lnTo>
                        <a:pt x="737" y="475"/>
                      </a:lnTo>
                      <a:lnTo>
                        <a:pt x="784" y="447"/>
                      </a:lnTo>
                      <a:lnTo>
                        <a:pt x="799" y="437"/>
                      </a:lnTo>
                      <a:lnTo>
                        <a:pt x="827" y="437"/>
                      </a:lnTo>
                      <a:lnTo>
                        <a:pt x="834" y="428"/>
                      </a:lnTo>
                      <a:lnTo>
                        <a:pt x="834" y="412"/>
                      </a:lnTo>
                      <a:lnTo>
                        <a:pt x="840" y="397"/>
                      </a:lnTo>
                      <a:lnTo>
                        <a:pt x="865" y="381"/>
                      </a:lnTo>
                      <a:lnTo>
                        <a:pt x="890" y="381"/>
                      </a:lnTo>
                      <a:lnTo>
                        <a:pt x="912" y="378"/>
                      </a:lnTo>
                      <a:lnTo>
                        <a:pt x="927" y="356"/>
                      </a:lnTo>
                      <a:lnTo>
                        <a:pt x="946" y="337"/>
                      </a:lnTo>
                      <a:lnTo>
                        <a:pt x="962" y="328"/>
                      </a:lnTo>
                      <a:lnTo>
                        <a:pt x="980" y="316"/>
                      </a:lnTo>
                      <a:lnTo>
                        <a:pt x="999" y="316"/>
                      </a:lnTo>
                      <a:lnTo>
                        <a:pt x="999" y="309"/>
                      </a:lnTo>
                      <a:lnTo>
                        <a:pt x="1008" y="297"/>
                      </a:lnTo>
                      <a:lnTo>
                        <a:pt x="1018" y="287"/>
                      </a:lnTo>
                      <a:lnTo>
                        <a:pt x="1030" y="278"/>
                      </a:lnTo>
                      <a:lnTo>
                        <a:pt x="1046" y="269"/>
                      </a:lnTo>
                      <a:lnTo>
                        <a:pt x="1068" y="259"/>
                      </a:lnTo>
                      <a:lnTo>
                        <a:pt x="1093" y="247"/>
                      </a:lnTo>
                      <a:lnTo>
                        <a:pt x="1102" y="231"/>
                      </a:lnTo>
                      <a:lnTo>
                        <a:pt x="1102" y="203"/>
                      </a:lnTo>
                      <a:lnTo>
                        <a:pt x="1105" y="184"/>
                      </a:lnTo>
                      <a:lnTo>
                        <a:pt x="1105" y="175"/>
                      </a:lnTo>
                      <a:lnTo>
                        <a:pt x="1118" y="169"/>
                      </a:lnTo>
                      <a:lnTo>
                        <a:pt x="1130" y="163"/>
                      </a:lnTo>
                      <a:lnTo>
                        <a:pt x="1143" y="150"/>
                      </a:lnTo>
                      <a:lnTo>
                        <a:pt x="1152" y="135"/>
                      </a:lnTo>
                      <a:lnTo>
                        <a:pt x="1152" y="125"/>
                      </a:lnTo>
                      <a:lnTo>
                        <a:pt x="1152" y="116"/>
                      </a:lnTo>
                      <a:lnTo>
                        <a:pt x="1152" y="103"/>
                      </a:lnTo>
                      <a:lnTo>
                        <a:pt x="1146" y="88"/>
                      </a:lnTo>
                      <a:lnTo>
                        <a:pt x="1139" y="75"/>
                      </a:lnTo>
                      <a:lnTo>
                        <a:pt x="1130" y="56"/>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4" name="Freeform 24"/>
                <p:cNvSpPr/>
                <p:nvPr/>
              </p:nvSpPr>
              <p:spPr bwMode="auto">
                <a:xfrm>
                  <a:off x="1193" y="2529"/>
                  <a:ext cx="1183" cy="1364"/>
                </a:xfrm>
                <a:custGeom>
                  <a:avLst/>
                  <a:gdLst>
                    <a:gd name="T0" fmla="*/ 1015 w 1183"/>
                    <a:gd name="T1" fmla="*/ 6 h 1364"/>
                    <a:gd name="T2" fmla="*/ 974 w 1183"/>
                    <a:gd name="T3" fmla="*/ 25 h 1364"/>
                    <a:gd name="T4" fmla="*/ 931 w 1183"/>
                    <a:gd name="T5" fmla="*/ 31 h 1364"/>
                    <a:gd name="T6" fmla="*/ 853 w 1183"/>
                    <a:gd name="T7" fmla="*/ 68 h 1364"/>
                    <a:gd name="T8" fmla="*/ 809 w 1183"/>
                    <a:gd name="T9" fmla="*/ 50 h 1364"/>
                    <a:gd name="T10" fmla="*/ 725 w 1183"/>
                    <a:gd name="T11" fmla="*/ 62 h 1364"/>
                    <a:gd name="T12" fmla="*/ 647 w 1183"/>
                    <a:gd name="T13" fmla="*/ 112 h 1364"/>
                    <a:gd name="T14" fmla="*/ 469 w 1183"/>
                    <a:gd name="T15" fmla="*/ 174 h 1364"/>
                    <a:gd name="T16" fmla="*/ 310 w 1183"/>
                    <a:gd name="T17" fmla="*/ 168 h 1364"/>
                    <a:gd name="T18" fmla="*/ 225 w 1183"/>
                    <a:gd name="T19" fmla="*/ 206 h 1364"/>
                    <a:gd name="T20" fmla="*/ 231 w 1183"/>
                    <a:gd name="T21" fmla="*/ 296 h 1364"/>
                    <a:gd name="T22" fmla="*/ 263 w 1183"/>
                    <a:gd name="T23" fmla="*/ 318 h 1364"/>
                    <a:gd name="T24" fmla="*/ 344 w 1183"/>
                    <a:gd name="T25" fmla="*/ 271 h 1364"/>
                    <a:gd name="T26" fmla="*/ 375 w 1183"/>
                    <a:gd name="T27" fmla="*/ 337 h 1364"/>
                    <a:gd name="T28" fmla="*/ 353 w 1183"/>
                    <a:gd name="T29" fmla="*/ 415 h 1364"/>
                    <a:gd name="T30" fmla="*/ 469 w 1183"/>
                    <a:gd name="T31" fmla="*/ 540 h 1364"/>
                    <a:gd name="T32" fmla="*/ 469 w 1183"/>
                    <a:gd name="T33" fmla="*/ 586 h 1364"/>
                    <a:gd name="T34" fmla="*/ 372 w 1183"/>
                    <a:gd name="T35" fmla="*/ 708 h 1364"/>
                    <a:gd name="T36" fmla="*/ 300 w 1183"/>
                    <a:gd name="T37" fmla="*/ 649 h 1364"/>
                    <a:gd name="T38" fmla="*/ 200 w 1183"/>
                    <a:gd name="T39" fmla="*/ 583 h 1364"/>
                    <a:gd name="T40" fmla="*/ 107 w 1183"/>
                    <a:gd name="T41" fmla="*/ 593 h 1364"/>
                    <a:gd name="T42" fmla="*/ 110 w 1183"/>
                    <a:gd name="T43" fmla="*/ 671 h 1364"/>
                    <a:gd name="T44" fmla="*/ 138 w 1183"/>
                    <a:gd name="T45" fmla="*/ 743 h 1364"/>
                    <a:gd name="T46" fmla="*/ 79 w 1183"/>
                    <a:gd name="T47" fmla="*/ 827 h 1364"/>
                    <a:gd name="T48" fmla="*/ 13 w 1183"/>
                    <a:gd name="T49" fmla="*/ 827 h 1364"/>
                    <a:gd name="T50" fmla="*/ 22 w 1183"/>
                    <a:gd name="T51" fmla="*/ 880 h 1364"/>
                    <a:gd name="T52" fmla="*/ 79 w 1183"/>
                    <a:gd name="T53" fmla="*/ 911 h 1364"/>
                    <a:gd name="T54" fmla="*/ 191 w 1183"/>
                    <a:gd name="T55" fmla="*/ 917 h 1364"/>
                    <a:gd name="T56" fmla="*/ 253 w 1183"/>
                    <a:gd name="T57" fmla="*/ 970 h 1364"/>
                    <a:gd name="T58" fmla="*/ 313 w 1183"/>
                    <a:gd name="T59" fmla="*/ 1045 h 1364"/>
                    <a:gd name="T60" fmla="*/ 319 w 1183"/>
                    <a:gd name="T61" fmla="*/ 1114 h 1364"/>
                    <a:gd name="T62" fmla="*/ 310 w 1183"/>
                    <a:gd name="T63" fmla="*/ 1189 h 1364"/>
                    <a:gd name="T64" fmla="*/ 397 w 1183"/>
                    <a:gd name="T65" fmla="*/ 1242 h 1364"/>
                    <a:gd name="T66" fmla="*/ 437 w 1183"/>
                    <a:gd name="T67" fmla="*/ 1258 h 1364"/>
                    <a:gd name="T68" fmla="*/ 584 w 1183"/>
                    <a:gd name="T69" fmla="*/ 1333 h 1364"/>
                    <a:gd name="T70" fmla="*/ 653 w 1183"/>
                    <a:gd name="T71" fmla="*/ 1354 h 1364"/>
                    <a:gd name="T72" fmla="*/ 693 w 1183"/>
                    <a:gd name="T73" fmla="*/ 1348 h 1364"/>
                    <a:gd name="T74" fmla="*/ 731 w 1183"/>
                    <a:gd name="T75" fmla="*/ 1236 h 1364"/>
                    <a:gd name="T76" fmla="*/ 715 w 1183"/>
                    <a:gd name="T77" fmla="*/ 1167 h 1364"/>
                    <a:gd name="T78" fmla="*/ 728 w 1183"/>
                    <a:gd name="T79" fmla="*/ 1123 h 1364"/>
                    <a:gd name="T80" fmla="*/ 684 w 1183"/>
                    <a:gd name="T81" fmla="*/ 1083 h 1364"/>
                    <a:gd name="T82" fmla="*/ 650 w 1183"/>
                    <a:gd name="T83" fmla="*/ 1045 h 1364"/>
                    <a:gd name="T84" fmla="*/ 678 w 1183"/>
                    <a:gd name="T85" fmla="*/ 989 h 1364"/>
                    <a:gd name="T86" fmla="*/ 659 w 1183"/>
                    <a:gd name="T87" fmla="*/ 895 h 1364"/>
                    <a:gd name="T88" fmla="*/ 678 w 1183"/>
                    <a:gd name="T89" fmla="*/ 786 h 1364"/>
                    <a:gd name="T90" fmla="*/ 725 w 1183"/>
                    <a:gd name="T91" fmla="*/ 718 h 1364"/>
                    <a:gd name="T92" fmla="*/ 787 w 1183"/>
                    <a:gd name="T93" fmla="*/ 627 h 1364"/>
                    <a:gd name="T94" fmla="*/ 899 w 1183"/>
                    <a:gd name="T95" fmla="*/ 521 h 1364"/>
                    <a:gd name="T96" fmla="*/ 1006 w 1183"/>
                    <a:gd name="T97" fmla="*/ 427 h 1364"/>
                    <a:gd name="T98" fmla="*/ 1065 w 1183"/>
                    <a:gd name="T99" fmla="*/ 409 h 1364"/>
                    <a:gd name="T100" fmla="*/ 1112 w 1183"/>
                    <a:gd name="T101" fmla="*/ 402 h 1364"/>
                    <a:gd name="T102" fmla="*/ 1146 w 1183"/>
                    <a:gd name="T103" fmla="*/ 246 h 1364"/>
                    <a:gd name="T104" fmla="*/ 1180 w 1183"/>
                    <a:gd name="T105" fmla="*/ 56 h 1364"/>
                    <a:gd name="T106" fmla="*/ 1109 w 1183"/>
                    <a:gd name="T107" fmla="*/ 25 h 13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183" h="1364">
                      <a:moveTo>
                        <a:pt x="1109" y="25"/>
                      </a:moveTo>
                      <a:lnTo>
                        <a:pt x="1109" y="25"/>
                      </a:lnTo>
                      <a:lnTo>
                        <a:pt x="1065" y="15"/>
                      </a:lnTo>
                      <a:lnTo>
                        <a:pt x="1037" y="9"/>
                      </a:lnTo>
                      <a:lnTo>
                        <a:pt x="1015" y="6"/>
                      </a:lnTo>
                      <a:lnTo>
                        <a:pt x="1009" y="9"/>
                      </a:lnTo>
                      <a:lnTo>
                        <a:pt x="1002" y="12"/>
                      </a:lnTo>
                      <a:lnTo>
                        <a:pt x="990" y="21"/>
                      </a:lnTo>
                      <a:lnTo>
                        <a:pt x="974" y="25"/>
                      </a:lnTo>
                      <a:lnTo>
                        <a:pt x="962" y="25"/>
                      </a:lnTo>
                      <a:lnTo>
                        <a:pt x="952" y="21"/>
                      </a:lnTo>
                      <a:lnTo>
                        <a:pt x="943" y="25"/>
                      </a:lnTo>
                      <a:lnTo>
                        <a:pt x="931" y="31"/>
                      </a:lnTo>
                      <a:lnTo>
                        <a:pt x="906" y="46"/>
                      </a:lnTo>
                      <a:lnTo>
                        <a:pt x="887" y="59"/>
                      </a:lnTo>
                      <a:lnTo>
                        <a:pt x="871" y="65"/>
                      </a:lnTo>
                      <a:lnTo>
                        <a:pt x="853" y="68"/>
                      </a:lnTo>
                      <a:lnTo>
                        <a:pt x="843" y="68"/>
                      </a:lnTo>
                      <a:lnTo>
                        <a:pt x="834" y="68"/>
                      </a:lnTo>
                      <a:lnTo>
                        <a:pt x="825" y="65"/>
                      </a:lnTo>
                      <a:lnTo>
                        <a:pt x="815" y="59"/>
                      </a:lnTo>
                      <a:lnTo>
                        <a:pt x="809" y="50"/>
                      </a:lnTo>
                      <a:lnTo>
                        <a:pt x="803" y="37"/>
                      </a:lnTo>
                      <a:lnTo>
                        <a:pt x="796" y="21"/>
                      </a:lnTo>
                      <a:lnTo>
                        <a:pt x="793" y="0"/>
                      </a:lnTo>
                      <a:lnTo>
                        <a:pt x="762" y="18"/>
                      </a:lnTo>
                      <a:lnTo>
                        <a:pt x="725" y="62"/>
                      </a:lnTo>
                      <a:lnTo>
                        <a:pt x="706" y="65"/>
                      </a:lnTo>
                      <a:lnTo>
                        <a:pt x="678" y="62"/>
                      </a:lnTo>
                      <a:lnTo>
                        <a:pt x="653" y="81"/>
                      </a:lnTo>
                      <a:lnTo>
                        <a:pt x="647" y="96"/>
                      </a:lnTo>
                      <a:lnTo>
                        <a:pt x="647" y="112"/>
                      </a:lnTo>
                      <a:lnTo>
                        <a:pt x="640" y="121"/>
                      </a:lnTo>
                      <a:lnTo>
                        <a:pt x="612" y="121"/>
                      </a:lnTo>
                      <a:lnTo>
                        <a:pt x="559" y="156"/>
                      </a:lnTo>
                      <a:lnTo>
                        <a:pt x="503" y="181"/>
                      </a:lnTo>
                      <a:lnTo>
                        <a:pt x="469" y="174"/>
                      </a:lnTo>
                      <a:lnTo>
                        <a:pt x="437" y="162"/>
                      </a:lnTo>
                      <a:lnTo>
                        <a:pt x="416" y="174"/>
                      </a:lnTo>
                      <a:lnTo>
                        <a:pt x="400" y="184"/>
                      </a:lnTo>
                      <a:lnTo>
                        <a:pt x="347" y="184"/>
                      </a:lnTo>
                      <a:lnTo>
                        <a:pt x="310" y="168"/>
                      </a:lnTo>
                      <a:lnTo>
                        <a:pt x="306" y="159"/>
                      </a:lnTo>
                      <a:lnTo>
                        <a:pt x="278" y="153"/>
                      </a:lnTo>
                      <a:lnTo>
                        <a:pt x="260" y="159"/>
                      </a:lnTo>
                      <a:lnTo>
                        <a:pt x="241" y="177"/>
                      </a:lnTo>
                      <a:lnTo>
                        <a:pt x="225" y="206"/>
                      </a:lnTo>
                      <a:lnTo>
                        <a:pt x="216" y="237"/>
                      </a:lnTo>
                      <a:lnTo>
                        <a:pt x="210" y="259"/>
                      </a:lnTo>
                      <a:lnTo>
                        <a:pt x="210" y="277"/>
                      </a:lnTo>
                      <a:lnTo>
                        <a:pt x="216" y="296"/>
                      </a:lnTo>
                      <a:lnTo>
                        <a:pt x="231" y="296"/>
                      </a:lnTo>
                      <a:lnTo>
                        <a:pt x="253" y="287"/>
                      </a:lnTo>
                      <a:lnTo>
                        <a:pt x="275" y="274"/>
                      </a:lnTo>
                      <a:lnTo>
                        <a:pt x="285" y="277"/>
                      </a:lnTo>
                      <a:lnTo>
                        <a:pt x="281" y="302"/>
                      </a:lnTo>
                      <a:lnTo>
                        <a:pt x="263" y="318"/>
                      </a:lnTo>
                      <a:lnTo>
                        <a:pt x="272" y="334"/>
                      </a:lnTo>
                      <a:lnTo>
                        <a:pt x="288" y="337"/>
                      </a:lnTo>
                      <a:lnTo>
                        <a:pt x="300" y="315"/>
                      </a:lnTo>
                      <a:lnTo>
                        <a:pt x="325" y="287"/>
                      </a:lnTo>
                      <a:lnTo>
                        <a:pt x="344" y="271"/>
                      </a:lnTo>
                      <a:lnTo>
                        <a:pt x="366" y="277"/>
                      </a:lnTo>
                      <a:lnTo>
                        <a:pt x="375" y="287"/>
                      </a:lnTo>
                      <a:lnTo>
                        <a:pt x="375" y="305"/>
                      </a:lnTo>
                      <a:lnTo>
                        <a:pt x="384" y="324"/>
                      </a:lnTo>
                      <a:lnTo>
                        <a:pt x="375" y="337"/>
                      </a:lnTo>
                      <a:lnTo>
                        <a:pt x="356" y="340"/>
                      </a:lnTo>
                      <a:lnTo>
                        <a:pt x="334" y="349"/>
                      </a:lnTo>
                      <a:lnTo>
                        <a:pt x="328" y="371"/>
                      </a:lnTo>
                      <a:lnTo>
                        <a:pt x="353" y="415"/>
                      </a:lnTo>
                      <a:lnTo>
                        <a:pt x="372" y="430"/>
                      </a:lnTo>
                      <a:lnTo>
                        <a:pt x="413" y="468"/>
                      </a:lnTo>
                      <a:lnTo>
                        <a:pt x="434" y="493"/>
                      </a:lnTo>
                      <a:lnTo>
                        <a:pt x="453" y="515"/>
                      </a:lnTo>
                      <a:lnTo>
                        <a:pt x="469" y="540"/>
                      </a:lnTo>
                      <a:lnTo>
                        <a:pt x="472" y="549"/>
                      </a:lnTo>
                      <a:lnTo>
                        <a:pt x="472" y="558"/>
                      </a:lnTo>
                      <a:lnTo>
                        <a:pt x="472" y="574"/>
                      </a:lnTo>
                      <a:lnTo>
                        <a:pt x="469" y="586"/>
                      </a:lnTo>
                      <a:lnTo>
                        <a:pt x="462" y="608"/>
                      </a:lnTo>
                      <a:lnTo>
                        <a:pt x="450" y="630"/>
                      </a:lnTo>
                      <a:lnTo>
                        <a:pt x="431" y="655"/>
                      </a:lnTo>
                      <a:lnTo>
                        <a:pt x="406" y="680"/>
                      </a:lnTo>
                      <a:lnTo>
                        <a:pt x="372" y="708"/>
                      </a:lnTo>
                      <a:lnTo>
                        <a:pt x="353" y="699"/>
                      </a:lnTo>
                      <a:lnTo>
                        <a:pt x="331" y="696"/>
                      </a:lnTo>
                      <a:lnTo>
                        <a:pt x="303" y="693"/>
                      </a:lnTo>
                      <a:lnTo>
                        <a:pt x="300" y="649"/>
                      </a:lnTo>
                      <a:lnTo>
                        <a:pt x="210" y="646"/>
                      </a:lnTo>
                      <a:lnTo>
                        <a:pt x="207" y="621"/>
                      </a:lnTo>
                      <a:lnTo>
                        <a:pt x="207" y="599"/>
                      </a:lnTo>
                      <a:lnTo>
                        <a:pt x="200" y="583"/>
                      </a:lnTo>
                      <a:lnTo>
                        <a:pt x="88" y="512"/>
                      </a:lnTo>
                      <a:lnTo>
                        <a:pt x="82" y="552"/>
                      </a:lnTo>
                      <a:lnTo>
                        <a:pt x="85" y="574"/>
                      </a:lnTo>
                      <a:lnTo>
                        <a:pt x="107" y="593"/>
                      </a:lnTo>
                      <a:lnTo>
                        <a:pt x="107" y="605"/>
                      </a:lnTo>
                      <a:lnTo>
                        <a:pt x="103" y="624"/>
                      </a:lnTo>
                      <a:lnTo>
                        <a:pt x="113" y="640"/>
                      </a:lnTo>
                      <a:lnTo>
                        <a:pt x="122" y="655"/>
                      </a:lnTo>
                      <a:lnTo>
                        <a:pt x="110" y="671"/>
                      </a:lnTo>
                      <a:lnTo>
                        <a:pt x="107" y="683"/>
                      </a:lnTo>
                      <a:lnTo>
                        <a:pt x="107" y="696"/>
                      </a:lnTo>
                      <a:lnTo>
                        <a:pt x="107" y="711"/>
                      </a:lnTo>
                      <a:lnTo>
                        <a:pt x="116" y="730"/>
                      </a:lnTo>
                      <a:lnTo>
                        <a:pt x="138" y="743"/>
                      </a:lnTo>
                      <a:lnTo>
                        <a:pt x="144" y="761"/>
                      </a:lnTo>
                      <a:lnTo>
                        <a:pt x="135" y="786"/>
                      </a:lnTo>
                      <a:lnTo>
                        <a:pt x="119" y="814"/>
                      </a:lnTo>
                      <a:lnTo>
                        <a:pt x="88" y="817"/>
                      </a:lnTo>
                      <a:lnTo>
                        <a:pt x="79" y="827"/>
                      </a:lnTo>
                      <a:lnTo>
                        <a:pt x="63" y="824"/>
                      </a:lnTo>
                      <a:lnTo>
                        <a:pt x="47" y="814"/>
                      </a:lnTo>
                      <a:lnTo>
                        <a:pt x="38" y="817"/>
                      </a:lnTo>
                      <a:lnTo>
                        <a:pt x="22" y="824"/>
                      </a:lnTo>
                      <a:lnTo>
                        <a:pt x="13" y="827"/>
                      </a:lnTo>
                      <a:lnTo>
                        <a:pt x="4" y="833"/>
                      </a:lnTo>
                      <a:lnTo>
                        <a:pt x="0" y="846"/>
                      </a:lnTo>
                      <a:lnTo>
                        <a:pt x="4" y="858"/>
                      </a:lnTo>
                      <a:lnTo>
                        <a:pt x="13" y="877"/>
                      </a:lnTo>
                      <a:lnTo>
                        <a:pt x="22" y="880"/>
                      </a:lnTo>
                      <a:lnTo>
                        <a:pt x="50" y="874"/>
                      </a:lnTo>
                      <a:lnTo>
                        <a:pt x="54" y="883"/>
                      </a:lnTo>
                      <a:lnTo>
                        <a:pt x="72" y="883"/>
                      </a:lnTo>
                      <a:lnTo>
                        <a:pt x="72" y="899"/>
                      </a:lnTo>
                      <a:lnTo>
                        <a:pt x="79" y="911"/>
                      </a:lnTo>
                      <a:lnTo>
                        <a:pt x="94" y="908"/>
                      </a:lnTo>
                      <a:lnTo>
                        <a:pt x="119" y="889"/>
                      </a:lnTo>
                      <a:lnTo>
                        <a:pt x="150" y="908"/>
                      </a:lnTo>
                      <a:lnTo>
                        <a:pt x="166" y="914"/>
                      </a:lnTo>
                      <a:lnTo>
                        <a:pt x="191" y="917"/>
                      </a:lnTo>
                      <a:lnTo>
                        <a:pt x="200" y="983"/>
                      </a:lnTo>
                      <a:lnTo>
                        <a:pt x="213" y="980"/>
                      </a:lnTo>
                      <a:lnTo>
                        <a:pt x="225" y="964"/>
                      </a:lnTo>
                      <a:lnTo>
                        <a:pt x="238" y="964"/>
                      </a:lnTo>
                      <a:lnTo>
                        <a:pt x="253" y="970"/>
                      </a:lnTo>
                      <a:lnTo>
                        <a:pt x="269" y="986"/>
                      </a:lnTo>
                      <a:lnTo>
                        <a:pt x="300" y="1005"/>
                      </a:lnTo>
                      <a:lnTo>
                        <a:pt x="310" y="1017"/>
                      </a:lnTo>
                      <a:lnTo>
                        <a:pt x="303" y="1042"/>
                      </a:lnTo>
                      <a:lnTo>
                        <a:pt x="313" y="1045"/>
                      </a:lnTo>
                      <a:lnTo>
                        <a:pt x="325" y="1061"/>
                      </a:lnTo>
                      <a:lnTo>
                        <a:pt x="325" y="1073"/>
                      </a:lnTo>
                      <a:lnTo>
                        <a:pt x="313" y="1095"/>
                      </a:lnTo>
                      <a:lnTo>
                        <a:pt x="322" y="1105"/>
                      </a:lnTo>
                      <a:lnTo>
                        <a:pt x="319" y="1114"/>
                      </a:lnTo>
                      <a:lnTo>
                        <a:pt x="306" y="1126"/>
                      </a:lnTo>
                      <a:lnTo>
                        <a:pt x="313" y="1151"/>
                      </a:lnTo>
                      <a:lnTo>
                        <a:pt x="300" y="1161"/>
                      </a:lnTo>
                      <a:lnTo>
                        <a:pt x="300" y="1170"/>
                      </a:lnTo>
                      <a:lnTo>
                        <a:pt x="310" y="1189"/>
                      </a:lnTo>
                      <a:lnTo>
                        <a:pt x="338" y="1195"/>
                      </a:lnTo>
                      <a:lnTo>
                        <a:pt x="338" y="1239"/>
                      </a:lnTo>
                      <a:lnTo>
                        <a:pt x="391" y="1248"/>
                      </a:lnTo>
                      <a:lnTo>
                        <a:pt x="397" y="1242"/>
                      </a:lnTo>
                      <a:lnTo>
                        <a:pt x="403" y="1236"/>
                      </a:lnTo>
                      <a:lnTo>
                        <a:pt x="416" y="1233"/>
                      </a:lnTo>
                      <a:lnTo>
                        <a:pt x="425" y="1233"/>
                      </a:lnTo>
                      <a:lnTo>
                        <a:pt x="428" y="1236"/>
                      </a:lnTo>
                      <a:lnTo>
                        <a:pt x="437" y="1258"/>
                      </a:lnTo>
                      <a:lnTo>
                        <a:pt x="497" y="1314"/>
                      </a:lnTo>
                      <a:lnTo>
                        <a:pt x="544" y="1314"/>
                      </a:lnTo>
                      <a:lnTo>
                        <a:pt x="547" y="1323"/>
                      </a:lnTo>
                      <a:lnTo>
                        <a:pt x="559" y="1333"/>
                      </a:lnTo>
                      <a:lnTo>
                        <a:pt x="584" y="1333"/>
                      </a:lnTo>
                      <a:lnTo>
                        <a:pt x="603" y="1336"/>
                      </a:lnTo>
                      <a:lnTo>
                        <a:pt x="609" y="1348"/>
                      </a:lnTo>
                      <a:lnTo>
                        <a:pt x="634" y="1348"/>
                      </a:lnTo>
                      <a:lnTo>
                        <a:pt x="653" y="1354"/>
                      </a:lnTo>
                      <a:lnTo>
                        <a:pt x="675" y="1364"/>
                      </a:lnTo>
                      <a:lnTo>
                        <a:pt x="684" y="1351"/>
                      </a:lnTo>
                      <a:lnTo>
                        <a:pt x="690" y="1351"/>
                      </a:lnTo>
                      <a:lnTo>
                        <a:pt x="693" y="1348"/>
                      </a:lnTo>
                      <a:lnTo>
                        <a:pt x="693" y="1326"/>
                      </a:lnTo>
                      <a:lnTo>
                        <a:pt x="712" y="1289"/>
                      </a:lnTo>
                      <a:lnTo>
                        <a:pt x="725" y="1258"/>
                      </a:lnTo>
                      <a:lnTo>
                        <a:pt x="731" y="1236"/>
                      </a:lnTo>
                      <a:lnTo>
                        <a:pt x="728" y="1223"/>
                      </a:lnTo>
                      <a:lnTo>
                        <a:pt x="722" y="1205"/>
                      </a:lnTo>
                      <a:lnTo>
                        <a:pt x="715" y="1186"/>
                      </a:lnTo>
                      <a:lnTo>
                        <a:pt x="715" y="1167"/>
                      </a:lnTo>
                      <a:lnTo>
                        <a:pt x="718" y="1158"/>
                      </a:lnTo>
                      <a:lnTo>
                        <a:pt x="725" y="1148"/>
                      </a:lnTo>
                      <a:lnTo>
                        <a:pt x="728" y="1136"/>
                      </a:lnTo>
                      <a:lnTo>
                        <a:pt x="728" y="1123"/>
                      </a:lnTo>
                      <a:lnTo>
                        <a:pt x="725" y="1114"/>
                      </a:lnTo>
                      <a:lnTo>
                        <a:pt x="715" y="1105"/>
                      </a:lnTo>
                      <a:lnTo>
                        <a:pt x="697" y="1102"/>
                      </a:lnTo>
                      <a:lnTo>
                        <a:pt x="687" y="1095"/>
                      </a:lnTo>
                      <a:lnTo>
                        <a:pt x="684" y="1083"/>
                      </a:lnTo>
                      <a:lnTo>
                        <a:pt x="678" y="1070"/>
                      </a:lnTo>
                      <a:lnTo>
                        <a:pt x="665" y="1061"/>
                      </a:lnTo>
                      <a:lnTo>
                        <a:pt x="653" y="1061"/>
                      </a:lnTo>
                      <a:lnTo>
                        <a:pt x="650" y="1055"/>
                      </a:lnTo>
                      <a:lnTo>
                        <a:pt x="650" y="1045"/>
                      </a:lnTo>
                      <a:lnTo>
                        <a:pt x="653" y="1033"/>
                      </a:lnTo>
                      <a:lnTo>
                        <a:pt x="665" y="1030"/>
                      </a:lnTo>
                      <a:lnTo>
                        <a:pt x="678" y="1014"/>
                      </a:lnTo>
                      <a:lnTo>
                        <a:pt x="678" y="999"/>
                      </a:lnTo>
                      <a:lnTo>
                        <a:pt x="678" y="989"/>
                      </a:lnTo>
                      <a:lnTo>
                        <a:pt x="678" y="970"/>
                      </a:lnTo>
                      <a:lnTo>
                        <a:pt x="665" y="955"/>
                      </a:lnTo>
                      <a:lnTo>
                        <a:pt x="662" y="936"/>
                      </a:lnTo>
                      <a:lnTo>
                        <a:pt x="653" y="911"/>
                      </a:lnTo>
                      <a:lnTo>
                        <a:pt x="659" y="895"/>
                      </a:lnTo>
                      <a:lnTo>
                        <a:pt x="665" y="883"/>
                      </a:lnTo>
                      <a:lnTo>
                        <a:pt x="675" y="871"/>
                      </a:lnTo>
                      <a:lnTo>
                        <a:pt x="672" y="842"/>
                      </a:lnTo>
                      <a:lnTo>
                        <a:pt x="678" y="805"/>
                      </a:lnTo>
                      <a:lnTo>
                        <a:pt x="678" y="786"/>
                      </a:lnTo>
                      <a:lnTo>
                        <a:pt x="687" y="774"/>
                      </a:lnTo>
                      <a:lnTo>
                        <a:pt x="687" y="755"/>
                      </a:lnTo>
                      <a:lnTo>
                        <a:pt x="693" y="743"/>
                      </a:lnTo>
                      <a:lnTo>
                        <a:pt x="709" y="733"/>
                      </a:lnTo>
                      <a:lnTo>
                        <a:pt x="725" y="718"/>
                      </a:lnTo>
                      <a:lnTo>
                        <a:pt x="728" y="705"/>
                      </a:lnTo>
                      <a:lnTo>
                        <a:pt x="734" y="686"/>
                      </a:lnTo>
                      <a:lnTo>
                        <a:pt x="740" y="668"/>
                      </a:lnTo>
                      <a:lnTo>
                        <a:pt x="765" y="652"/>
                      </a:lnTo>
                      <a:lnTo>
                        <a:pt x="787" y="627"/>
                      </a:lnTo>
                      <a:lnTo>
                        <a:pt x="812" y="605"/>
                      </a:lnTo>
                      <a:lnTo>
                        <a:pt x="821" y="593"/>
                      </a:lnTo>
                      <a:lnTo>
                        <a:pt x="849" y="568"/>
                      </a:lnTo>
                      <a:lnTo>
                        <a:pt x="865" y="540"/>
                      </a:lnTo>
                      <a:lnTo>
                        <a:pt x="899" y="521"/>
                      </a:lnTo>
                      <a:lnTo>
                        <a:pt x="943" y="493"/>
                      </a:lnTo>
                      <a:lnTo>
                        <a:pt x="977" y="458"/>
                      </a:lnTo>
                      <a:lnTo>
                        <a:pt x="1002" y="430"/>
                      </a:lnTo>
                      <a:lnTo>
                        <a:pt x="1006" y="427"/>
                      </a:lnTo>
                      <a:lnTo>
                        <a:pt x="1018" y="418"/>
                      </a:lnTo>
                      <a:lnTo>
                        <a:pt x="1027" y="412"/>
                      </a:lnTo>
                      <a:lnTo>
                        <a:pt x="1037" y="409"/>
                      </a:lnTo>
                      <a:lnTo>
                        <a:pt x="1049" y="409"/>
                      </a:lnTo>
                      <a:lnTo>
                        <a:pt x="1065" y="409"/>
                      </a:lnTo>
                      <a:lnTo>
                        <a:pt x="1090" y="412"/>
                      </a:lnTo>
                      <a:lnTo>
                        <a:pt x="1099" y="412"/>
                      </a:lnTo>
                      <a:lnTo>
                        <a:pt x="1105" y="409"/>
                      </a:lnTo>
                      <a:lnTo>
                        <a:pt x="1112" y="402"/>
                      </a:lnTo>
                      <a:lnTo>
                        <a:pt x="1118" y="390"/>
                      </a:lnTo>
                      <a:lnTo>
                        <a:pt x="1124" y="349"/>
                      </a:lnTo>
                      <a:lnTo>
                        <a:pt x="1134" y="296"/>
                      </a:lnTo>
                      <a:lnTo>
                        <a:pt x="1146" y="246"/>
                      </a:lnTo>
                      <a:lnTo>
                        <a:pt x="1159" y="196"/>
                      </a:lnTo>
                      <a:lnTo>
                        <a:pt x="1171" y="124"/>
                      </a:lnTo>
                      <a:lnTo>
                        <a:pt x="1183" y="59"/>
                      </a:lnTo>
                      <a:lnTo>
                        <a:pt x="1180" y="56"/>
                      </a:lnTo>
                      <a:lnTo>
                        <a:pt x="1171" y="46"/>
                      </a:lnTo>
                      <a:lnTo>
                        <a:pt x="1149" y="34"/>
                      </a:lnTo>
                      <a:lnTo>
                        <a:pt x="1134" y="31"/>
                      </a:lnTo>
                      <a:lnTo>
                        <a:pt x="1109" y="25"/>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5" name="Freeform 25"/>
                <p:cNvSpPr/>
                <p:nvPr/>
              </p:nvSpPr>
              <p:spPr bwMode="auto">
                <a:xfrm>
                  <a:off x="1840" y="2716"/>
                  <a:ext cx="1651" cy="1486"/>
                </a:xfrm>
                <a:custGeom>
                  <a:avLst/>
                  <a:gdLst>
                    <a:gd name="T0" fmla="*/ 1520 w 1651"/>
                    <a:gd name="T1" fmla="*/ 933 h 1486"/>
                    <a:gd name="T2" fmla="*/ 1510 w 1651"/>
                    <a:gd name="T3" fmla="*/ 902 h 1486"/>
                    <a:gd name="T4" fmla="*/ 1473 w 1651"/>
                    <a:gd name="T5" fmla="*/ 818 h 1486"/>
                    <a:gd name="T6" fmla="*/ 1423 w 1651"/>
                    <a:gd name="T7" fmla="*/ 802 h 1486"/>
                    <a:gd name="T8" fmla="*/ 1401 w 1651"/>
                    <a:gd name="T9" fmla="*/ 699 h 1486"/>
                    <a:gd name="T10" fmla="*/ 1417 w 1651"/>
                    <a:gd name="T11" fmla="*/ 568 h 1486"/>
                    <a:gd name="T12" fmla="*/ 1398 w 1651"/>
                    <a:gd name="T13" fmla="*/ 502 h 1486"/>
                    <a:gd name="T14" fmla="*/ 1351 w 1651"/>
                    <a:gd name="T15" fmla="*/ 412 h 1486"/>
                    <a:gd name="T16" fmla="*/ 1282 w 1651"/>
                    <a:gd name="T17" fmla="*/ 346 h 1486"/>
                    <a:gd name="T18" fmla="*/ 1292 w 1651"/>
                    <a:gd name="T19" fmla="*/ 100 h 1486"/>
                    <a:gd name="T20" fmla="*/ 1295 w 1651"/>
                    <a:gd name="T21" fmla="*/ 47 h 1486"/>
                    <a:gd name="T22" fmla="*/ 599 w 1651"/>
                    <a:gd name="T23" fmla="*/ 37 h 1486"/>
                    <a:gd name="T24" fmla="*/ 487 w 1651"/>
                    <a:gd name="T25" fmla="*/ 112 h 1486"/>
                    <a:gd name="T26" fmla="*/ 465 w 1651"/>
                    <a:gd name="T27" fmla="*/ 215 h 1486"/>
                    <a:gd name="T28" fmla="*/ 405 w 1651"/>
                    <a:gd name="T29" fmla="*/ 218 h 1486"/>
                    <a:gd name="T30" fmla="*/ 337 w 1651"/>
                    <a:gd name="T31" fmla="*/ 265 h 1486"/>
                    <a:gd name="T32" fmla="*/ 174 w 1651"/>
                    <a:gd name="T33" fmla="*/ 406 h 1486"/>
                    <a:gd name="T34" fmla="*/ 78 w 1651"/>
                    <a:gd name="T35" fmla="*/ 531 h 1486"/>
                    <a:gd name="T36" fmla="*/ 31 w 1651"/>
                    <a:gd name="T37" fmla="*/ 599 h 1486"/>
                    <a:gd name="T38" fmla="*/ 6 w 1651"/>
                    <a:gd name="T39" fmla="*/ 724 h 1486"/>
                    <a:gd name="T40" fmla="*/ 6 w 1651"/>
                    <a:gd name="T41" fmla="*/ 846 h 1486"/>
                    <a:gd name="T42" fmla="*/ 40 w 1651"/>
                    <a:gd name="T43" fmla="*/ 908 h 1486"/>
                    <a:gd name="T44" fmla="*/ 71 w 1651"/>
                    <a:gd name="T45" fmla="*/ 924 h 1486"/>
                    <a:gd name="T46" fmla="*/ 68 w 1651"/>
                    <a:gd name="T47" fmla="*/ 999 h 1486"/>
                    <a:gd name="T48" fmla="*/ 43 w 1651"/>
                    <a:gd name="T49" fmla="*/ 1164 h 1486"/>
                    <a:gd name="T50" fmla="*/ 112 w 1651"/>
                    <a:gd name="T51" fmla="*/ 1167 h 1486"/>
                    <a:gd name="T52" fmla="*/ 96 w 1651"/>
                    <a:gd name="T53" fmla="*/ 1233 h 1486"/>
                    <a:gd name="T54" fmla="*/ 131 w 1651"/>
                    <a:gd name="T55" fmla="*/ 1377 h 1486"/>
                    <a:gd name="T56" fmla="*/ 178 w 1651"/>
                    <a:gd name="T57" fmla="*/ 1420 h 1486"/>
                    <a:gd name="T58" fmla="*/ 231 w 1651"/>
                    <a:gd name="T59" fmla="*/ 1445 h 1486"/>
                    <a:gd name="T60" fmla="*/ 309 w 1651"/>
                    <a:gd name="T61" fmla="*/ 1486 h 1486"/>
                    <a:gd name="T62" fmla="*/ 318 w 1651"/>
                    <a:gd name="T63" fmla="*/ 1467 h 1486"/>
                    <a:gd name="T64" fmla="*/ 477 w 1651"/>
                    <a:gd name="T65" fmla="*/ 1461 h 1486"/>
                    <a:gd name="T66" fmla="*/ 496 w 1651"/>
                    <a:gd name="T67" fmla="*/ 1414 h 1486"/>
                    <a:gd name="T68" fmla="*/ 527 w 1651"/>
                    <a:gd name="T69" fmla="*/ 1352 h 1486"/>
                    <a:gd name="T70" fmla="*/ 552 w 1651"/>
                    <a:gd name="T71" fmla="*/ 1305 h 1486"/>
                    <a:gd name="T72" fmla="*/ 608 w 1651"/>
                    <a:gd name="T73" fmla="*/ 1264 h 1486"/>
                    <a:gd name="T74" fmla="*/ 605 w 1651"/>
                    <a:gd name="T75" fmla="*/ 1224 h 1486"/>
                    <a:gd name="T76" fmla="*/ 636 w 1651"/>
                    <a:gd name="T77" fmla="*/ 1195 h 1486"/>
                    <a:gd name="T78" fmla="*/ 661 w 1651"/>
                    <a:gd name="T79" fmla="*/ 1208 h 1486"/>
                    <a:gd name="T80" fmla="*/ 718 w 1651"/>
                    <a:gd name="T81" fmla="*/ 1224 h 1486"/>
                    <a:gd name="T82" fmla="*/ 761 w 1651"/>
                    <a:gd name="T83" fmla="*/ 1217 h 1486"/>
                    <a:gd name="T84" fmla="*/ 799 w 1651"/>
                    <a:gd name="T85" fmla="*/ 1230 h 1486"/>
                    <a:gd name="T86" fmla="*/ 855 w 1651"/>
                    <a:gd name="T87" fmla="*/ 1230 h 1486"/>
                    <a:gd name="T88" fmla="*/ 992 w 1651"/>
                    <a:gd name="T89" fmla="*/ 1239 h 1486"/>
                    <a:gd name="T90" fmla="*/ 1036 w 1651"/>
                    <a:gd name="T91" fmla="*/ 1186 h 1486"/>
                    <a:gd name="T92" fmla="*/ 1070 w 1651"/>
                    <a:gd name="T93" fmla="*/ 1146 h 1486"/>
                    <a:gd name="T94" fmla="*/ 1105 w 1651"/>
                    <a:gd name="T95" fmla="*/ 1127 h 1486"/>
                    <a:gd name="T96" fmla="*/ 1155 w 1651"/>
                    <a:gd name="T97" fmla="*/ 1146 h 1486"/>
                    <a:gd name="T98" fmla="*/ 1176 w 1651"/>
                    <a:gd name="T99" fmla="*/ 1130 h 1486"/>
                    <a:gd name="T100" fmla="*/ 1208 w 1651"/>
                    <a:gd name="T101" fmla="*/ 1186 h 1486"/>
                    <a:gd name="T102" fmla="*/ 1264 w 1651"/>
                    <a:gd name="T103" fmla="*/ 1195 h 1486"/>
                    <a:gd name="T104" fmla="*/ 1376 w 1651"/>
                    <a:gd name="T105" fmla="*/ 1217 h 1486"/>
                    <a:gd name="T106" fmla="*/ 1432 w 1651"/>
                    <a:gd name="T107" fmla="*/ 1202 h 1486"/>
                    <a:gd name="T108" fmla="*/ 1513 w 1651"/>
                    <a:gd name="T109" fmla="*/ 1199 h 1486"/>
                    <a:gd name="T110" fmla="*/ 1526 w 1651"/>
                    <a:gd name="T111" fmla="*/ 1152 h 1486"/>
                    <a:gd name="T112" fmla="*/ 1610 w 1651"/>
                    <a:gd name="T113" fmla="*/ 1130 h 1486"/>
                    <a:gd name="T114" fmla="*/ 1638 w 1651"/>
                    <a:gd name="T115" fmla="*/ 1036 h 1486"/>
                    <a:gd name="T116" fmla="*/ 1623 w 1651"/>
                    <a:gd name="T117" fmla="*/ 977 h 1486"/>
                    <a:gd name="T118" fmla="*/ 1570 w 1651"/>
                    <a:gd name="T119" fmla="*/ 949 h 148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651" h="1486">
                      <a:moveTo>
                        <a:pt x="1570" y="949"/>
                      </a:moveTo>
                      <a:lnTo>
                        <a:pt x="1570" y="949"/>
                      </a:lnTo>
                      <a:lnTo>
                        <a:pt x="1548" y="946"/>
                      </a:lnTo>
                      <a:lnTo>
                        <a:pt x="1529" y="939"/>
                      </a:lnTo>
                      <a:lnTo>
                        <a:pt x="1520" y="933"/>
                      </a:lnTo>
                      <a:lnTo>
                        <a:pt x="1513" y="924"/>
                      </a:lnTo>
                      <a:lnTo>
                        <a:pt x="1510" y="915"/>
                      </a:lnTo>
                      <a:lnTo>
                        <a:pt x="1510" y="908"/>
                      </a:lnTo>
                      <a:lnTo>
                        <a:pt x="1510" y="902"/>
                      </a:lnTo>
                      <a:lnTo>
                        <a:pt x="1510" y="890"/>
                      </a:lnTo>
                      <a:lnTo>
                        <a:pt x="1504" y="861"/>
                      </a:lnTo>
                      <a:lnTo>
                        <a:pt x="1498" y="846"/>
                      </a:lnTo>
                      <a:lnTo>
                        <a:pt x="1485" y="830"/>
                      </a:lnTo>
                      <a:lnTo>
                        <a:pt x="1473" y="818"/>
                      </a:lnTo>
                      <a:lnTo>
                        <a:pt x="1464" y="815"/>
                      </a:lnTo>
                      <a:lnTo>
                        <a:pt x="1454" y="812"/>
                      </a:lnTo>
                      <a:lnTo>
                        <a:pt x="1435" y="808"/>
                      </a:lnTo>
                      <a:lnTo>
                        <a:pt x="1423" y="802"/>
                      </a:lnTo>
                      <a:lnTo>
                        <a:pt x="1410" y="796"/>
                      </a:lnTo>
                      <a:lnTo>
                        <a:pt x="1404" y="790"/>
                      </a:lnTo>
                      <a:lnTo>
                        <a:pt x="1401" y="777"/>
                      </a:lnTo>
                      <a:lnTo>
                        <a:pt x="1398" y="774"/>
                      </a:lnTo>
                      <a:lnTo>
                        <a:pt x="1401" y="699"/>
                      </a:lnTo>
                      <a:lnTo>
                        <a:pt x="1414" y="630"/>
                      </a:lnTo>
                      <a:lnTo>
                        <a:pt x="1420" y="609"/>
                      </a:lnTo>
                      <a:lnTo>
                        <a:pt x="1420" y="587"/>
                      </a:lnTo>
                      <a:lnTo>
                        <a:pt x="1417" y="568"/>
                      </a:lnTo>
                      <a:lnTo>
                        <a:pt x="1414" y="552"/>
                      </a:lnTo>
                      <a:lnTo>
                        <a:pt x="1404" y="534"/>
                      </a:lnTo>
                      <a:lnTo>
                        <a:pt x="1398" y="527"/>
                      </a:lnTo>
                      <a:lnTo>
                        <a:pt x="1398" y="502"/>
                      </a:lnTo>
                      <a:lnTo>
                        <a:pt x="1395" y="481"/>
                      </a:lnTo>
                      <a:lnTo>
                        <a:pt x="1385" y="462"/>
                      </a:lnTo>
                      <a:lnTo>
                        <a:pt x="1376" y="443"/>
                      </a:lnTo>
                      <a:lnTo>
                        <a:pt x="1364" y="428"/>
                      </a:lnTo>
                      <a:lnTo>
                        <a:pt x="1351" y="412"/>
                      </a:lnTo>
                      <a:lnTo>
                        <a:pt x="1317" y="387"/>
                      </a:lnTo>
                      <a:lnTo>
                        <a:pt x="1301" y="374"/>
                      </a:lnTo>
                      <a:lnTo>
                        <a:pt x="1289" y="359"/>
                      </a:lnTo>
                      <a:lnTo>
                        <a:pt x="1282" y="346"/>
                      </a:lnTo>
                      <a:lnTo>
                        <a:pt x="1279" y="331"/>
                      </a:lnTo>
                      <a:lnTo>
                        <a:pt x="1279" y="312"/>
                      </a:lnTo>
                      <a:lnTo>
                        <a:pt x="1282" y="303"/>
                      </a:lnTo>
                      <a:lnTo>
                        <a:pt x="1292" y="100"/>
                      </a:lnTo>
                      <a:lnTo>
                        <a:pt x="1286" y="87"/>
                      </a:lnTo>
                      <a:lnTo>
                        <a:pt x="1286" y="78"/>
                      </a:lnTo>
                      <a:lnTo>
                        <a:pt x="1286" y="62"/>
                      </a:lnTo>
                      <a:lnTo>
                        <a:pt x="1292" y="50"/>
                      </a:lnTo>
                      <a:lnTo>
                        <a:pt x="1295" y="47"/>
                      </a:lnTo>
                      <a:lnTo>
                        <a:pt x="908" y="47"/>
                      </a:lnTo>
                      <a:lnTo>
                        <a:pt x="624" y="37"/>
                      </a:lnTo>
                      <a:lnTo>
                        <a:pt x="599" y="37"/>
                      </a:lnTo>
                      <a:lnTo>
                        <a:pt x="580" y="31"/>
                      </a:lnTo>
                      <a:lnTo>
                        <a:pt x="543" y="19"/>
                      </a:lnTo>
                      <a:lnTo>
                        <a:pt x="521" y="6"/>
                      </a:lnTo>
                      <a:lnTo>
                        <a:pt x="512" y="0"/>
                      </a:lnTo>
                      <a:lnTo>
                        <a:pt x="487" y="112"/>
                      </a:lnTo>
                      <a:lnTo>
                        <a:pt x="474" y="178"/>
                      </a:lnTo>
                      <a:lnTo>
                        <a:pt x="474" y="187"/>
                      </a:lnTo>
                      <a:lnTo>
                        <a:pt x="471" y="206"/>
                      </a:lnTo>
                      <a:lnTo>
                        <a:pt x="465" y="215"/>
                      </a:lnTo>
                      <a:lnTo>
                        <a:pt x="455" y="222"/>
                      </a:lnTo>
                      <a:lnTo>
                        <a:pt x="443" y="225"/>
                      </a:lnTo>
                      <a:lnTo>
                        <a:pt x="424" y="222"/>
                      </a:lnTo>
                      <a:lnTo>
                        <a:pt x="405" y="218"/>
                      </a:lnTo>
                      <a:lnTo>
                        <a:pt x="390" y="225"/>
                      </a:lnTo>
                      <a:lnTo>
                        <a:pt x="374" y="231"/>
                      </a:lnTo>
                      <a:lnTo>
                        <a:pt x="362" y="240"/>
                      </a:lnTo>
                      <a:lnTo>
                        <a:pt x="343" y="259"/>
                      </a:lnTo>
                      <a:lnTo>
                        <a:pt x="337" y="265"/>
                      </a:lnTo>
                      <a:lnTo>
                        <a:pt x="296" y="306"/>
                      </a:lnTo>
                      <a:lnTo>
                        <a:pt x="243" y="337"/>
                      </a:lnTo>
                      <a:lnTo>
                        <a:pt x="218" y="353"/>
                      </a:lnTo>
                      <a:lnTo>
                        <a:pt x="202" y="381"/>
                      </a:lnTo>
                      <a:lnTo>
                        <a:pt x="174" y="406"/>
                      </a:lnTo>
                      <a:lnTo>
                        <a:pt x="109" y="471"/>
                      </a:lnTo>
                      <a:lnTo>
                        <a:pt x="93" y="481"/>
                      </a:lnTo>
                      <a:lnTo>
                        <a:pt x="87" y="499"/>
                      </a:lnTo>
                      <a:lnTo>
                        <a:pt x="84" y="512"/>
                      </a:lnTo>
                      <a:lnTo>
                        <a:pt x="78" y="531"/>
                      </a:lnTo>
                      <a:lnTo>
                        <a:pt x="56" y="552"/>
                      </a:lnTo>
                      <a:lnTo>
                        <a:pt x="46" y="556"/>
                      </a:lnTo>
                      <a:lnTo>
                        <a:pt x="40" y="568"/>
                      </a:lnTo>
                      <a:lnTo>
                        <a:pt x="40" y="587"/>
                      </a:lnTo>
                      <a:lnTo>
                        <a:pt x="31" y="599"/>
                      </a:lnTo>
                      <a:lnTo>
                        <a:pt x="28" y="630"/>
                      </a:lnTo>
                      <a:lnTo>
                        <a:pt x="25" y="662"/>
                      </a:lnTo>
                      <a:lnTo>
                        <a:pt x="28" y="684"/>
                      </a:lnTo>
                      <a:lnTo>
                        <a:pt x="15" y="699"/>
                      </a:lnTo>
                      <a:lnTo>
                        <a:pt x="6" y="724"/>
                      </a:lnTo>
                      <a:lnTo>
                        <a:pt x="18" y="768"/>
                      </a:lnTo>
                      <a:lnTo>
                        <a:pt x="31" y="787"/>
                      </a:lnTo>
                      <a:lnTo>
                        <a:pt x="31" y="818"/>
                      </a:lnTo>
                      <a:lnTo>
                        <a:pt x="18" y="843"/>
                      </a:lnTo>
                      <a:lnTo>
                        <a:pt x="6" y="846"/>
                      </a:lnTo>
                      <a:lnTo>
                        <a:pt x="0" y="861"/>
                      </a:lnTo>
                      <a:lnTo>
                        <a:pt x="6" y="874"/>
                      </a:lnTo>
                      <a:lnTo>
                        <a:pt x="18" y="874"/>
                      </a:lnTo>
                      <a:lnTo>
                        <a:pt x="31" y="883"/>
                      </a:lnTo>
                      <a:lnTo>
                        <a:pt x="40" y="908"/>
                      </a:lnTo>
                      <a:lnTo>
                        <a:pt x="50" y="915"/>
                      </a:lnTo>
                      <a:lnTo>
                        <a:pt x="56" y="915"/>
                      </a:lnTo>
                      <a:lnTo>
                        <a:pt x="65" y="918"/>
                      </a:lnTo>
                      <a:lnTo>
                        <a:pt x="71" y="924"/>
                      </a:lnTo>
                      <a:lnTo>
                        <a:pt x="78" y="930"/>
                      </a:lnTo>
                      <a:lnTo>
                        <a:pt x="78" y="943"/>
                      </a:lnTo>
                      <a:lnTo>
                        <a:pt x="75" y="958"/>
                      </a:lnTo>
                      <a:lnTo>
                        <a:pt x="68" y="980"/>
                      </a:lnTo>
                      <a:lnTo>
                        <a:pt x="68" y="999"/>
                      </a:lnTo>
                      <a:lnTo>
                        <a:pt x="84" y="1036"/>
                      </a:lnTo>
                      <a:lnTo>
                        <a:pt x="84" y="1049"/>
                      </a:lnTo>
                      <a:lnTo>
                        <a:pt x="78" y="1067"/>
                      </a:lnTo>
                      <a:lnTo>
                        <a:pt x="46" y="1139"/>
                      </a:lnTo>
                      <a:lnTo>
                        <a:pt x="43" y="1164"/>
                      </a:lnTo>
                      <a:lnTo>
                        <a:pt x="43" y="1167"/>
                      </a:lnTo>
                      <a:lnTo>
                        <a:pt x="81" y="1164"/>
                      </a:lnTo>
                      <a:lnTo>
                        <a:pt x="99" y="1164"/>
                      </a:lnTo>
                      <a:lnTo>
                        <a:pt x="112" y="1167"/>
                      </a:lnTo>
                      <a:lnTo>
                        <a:pt x="115" y="1170"/>
                      </a:lnTo>
                      <a:lnTo>
                        <a:pt x="118" y="1177"/>
                      </a:lnTo>
                      <a:lnTo>
                        <a:pt x="112" y="1186"/>
                      </a:lnTo>
                      <a:lnTo>
                        <a:pt x="109" y="1192"/>
                      </a:lnTo>
                      <a:lnTo>
                        <a:pt x="96" y="1233"/>
                      </a:lnTo>
                      <a:lnTo>
                        <a:pt x="106" y="1258"/>
                      </a:lnTo>
                      <a:lnTo>
                        <a:pt x="112" y="1283"/>
                      </a:lnTo>
                      <a:lnTo>
                        <a:pt x="124" y="1330"/>
                      </a:lnTo>
                      <a:lnTo>
                        <a:pt x="131" y="1377"/>
                      </a:lnTo>
                      <a:lnTo>
                        <a:pt x="153" y="1405"/>
                      </a:lnTo>
                      <a:lnTo>
                        <a:pt x="159" y="1414"/>
                      </a:lnTo>
                      <a:lnTo>
                        <a:pt x="168" y="1420"/>
                      </a:lnTo>
                      <a:lnTo>
                        <a:pt x="178" y="1420"/>
                      </a:lnTo>
                      <a:lnTo>
                        <a:pt x="184" y="1420"/>
                      </a:lnTo>
                      <a:lnTo>
                        <a:pt x="193" y="1417"/>
                      </a:lnTo>
                      <a:lnTo>
                        <a:pt x="199" y="1417"/>
                      </a:lnTo>
                      <a:lnTo>
                        <a:pt x="231" y="1445"/>
                      </a:lnTo>
                      <a:lnTo>
                        <a:pt x="262" y="1467"/>
                      </a:lnTo>
                      <a:lnTo>
                        <a:pt x="290" y="1483"/>
                      </a:lnTo>
                      <a:lnTo>
                        <a:pt x="302" y="1486"/>
                      </a:lnTo>
                      <a:lnTo>
                        <a:pt x="309" y="1486"/>
                      </a:lnTo>
                      <a:lnTo>
                        <a:pt x="315" y="1483"/>
                      </a:lnTo>
                      <a:lnTo>
                        <a:pt x="318" y="1480"/>
                      </a:lnTo>
                      <a:lnTo>
                        <a:pt x="318" y="1470"/>
                      </a:lnTo>
                      <a:lnTo>
                        <a:pt x="318" y="1467"/>
                      </a:lnTo>
                      <a:lnTo>
                        <a:pt x="343" y="1473"/>
                      </a:lnTo>
                      <a:lnTo>
                        <a:pt x="371" y="1476"/>
                      </a:lnTo>
                      <a:lnTo>
                        <a:pt x="399" y="1473"/>
                      </a:lnTo>
                      <a:lnTo>
                        <a:pt x="427" y="1470"/>
                      </a:lnTo>
                      <a:lnTo>
                        <a:pt x="477" y="1461"/>
                      </a:lnTo>
                      <a:lnTo>
                        <a:pt x="496" y="1455"/>
                      </a:lnTo>
                      <a:lnTo>
                        <a:pt x="493" y="1448"/>
                      </a:lnTo>
                      <a:lnTo>
                        <a:pt x="493" y="1439"/>
                      </a:lnTo>
                      <a:lnTo>
                        <a:pt x="496" y="1414"/>
                      </a:lnTo>
                      <a:lnTo>
                        <a:pt x="505" y="1383"/>
                      </a:lnTo>
                      <a:lnTo>
                        <a:pt x="515" y="1377"/>
                      </a:lnTo>
                      <a:lnTo>
                        <a:pt x="524" y="1364"/>
                      </a:lnTo>
                      <a:lnTo>
                        <a:pt x="527" y="1352"/>
                      </a:lnTo>
                      <a:lnTo>
                        <a:pt x="533" y="1339"/>
                      </a:lnTo>
                      <a:lnTo>
                        <a:pt x="536" y="1317"/>
                      </a:lnTo>
                      <a:lnTo>
                        <a:pt x="536" y="1308"/>
                      </a:lnTo>
                      <a:lnTo>
                        <a:pt x="552" y="1305"/>
                      </a:lnTo>
                      <a:lnTo>
                        <a:pt x="568" y="1295"/>
                      </a:lnTo>
                      <a:lnTo>
                        <a:pt x="593" y="1283"/>
                      </a:lnTo>
                      <a:lnTo>
                        <a:pt x="602" y="1274"/>
                      </a:lnTo>
                      <a:lnTo>
                        <a:pt x="608" y="1264"/>
                      </a:lnTo>
                      <a:lnTo>
                        <a:pt x="611" y="1255"/>
                      </a:lnTo>
                      <a:lnTo>
                        <a:pt x="611" y="1249"/>
                      </a:lnTo>
                      <a:lnTo>
                        <a:pt x="608" y="1233"/>
                      </a:lnTo>
                      <a:lnTo>
                        <a:pt x="605" y="1224"/>
                      </a:lnTo>
                      <a:lnTo>
                        <a:pt x="608" y="1217"/>
                      </a:lnTo>
                      <a:lnTo>
                        <a:pt x="618" y="1208"/>
                      </a:lnTo>
                      <a:lnTo>
                        <a:pt x="627" y="1199"/>
                      </a:lnTo>
                      <a:lnTo>
                        <a:pt x="636" y="1195"/>
                      </a:lnTo>
                      <a:lnTo>
                        <a:pt x="639" y="1199"/>
                      </a:lnTo>
                      <a:lnTo>
                        <a:pt x="643" y="1202"/>
                      </a:lnTo>
                      <a:lnTo>
                        <a:pt x="646" y="1205"/>
                      </a:lnTo>
                      <a:lnTo>
                        <a:pt x="652" y="1208"/>
                      </a:lnTo>
                      <a:lnTo>
                        <a:pt x="661" y="1208"/>
                      </a:lnTo>
                      <a:lnTo>
                        <a:pt x="674" y="1214"/>
                      </a:lnTo>
                      <a:lnTo>
                        <a:pt x="689" y="1224"/>
                      </a:lnTo>
                      <a:lnTo>
                        <a:pt x="699" y="1224"/>
                      </a:lnTo>
                      <a:lnTo>
                        <a:pt x="708" y="1220"/>
                      </a:lnTo>
                      <a:lnTo>
                        <a:pt x="718" y="1224"/>
                      </a:lnTo>
                      <a:lnTo>
                        <a:pt x="736" y="1236"/>
                      </a:lnTo>
                      <a:lnTo>
                        <a:pt x="749" y="1239"/>
                      </a:lnTo>
                      <a:lnTo>
                        <a:pt x="758" y="1233"/>
                      </a:lnTo>
                      <a:lnTo>
                        <a:pt x="761" y="1217"/>
                      </a:lnTo>
                      <a:lnTo>
                        <a:pt x="767" y="1211"/>
                      </a:lnTo>
                      <a:lnTo>
                        <a:pt x="774" y="1211"/>
                      </a:lnTo>
                      <a:lnTo>
                        <a:pt x="780" y="1214"/>
                      </a:lnTo>
                      <a:lnTo>
                        <a:pt x="792" y="1224"/>
                      </a:lnTo>
                      <a:lnTo>
                        <a:pt x="799" y="1230"/>
                      </a:lnTo>
                      <a:lnTo>
                        <a:pt x="814" y="1220"/>
                      </a:lnTo>
                      <a:lnTo>
                        <a:pt x="830" y="1220"/>
                      </a:lnTo>
                      <a:lnTo>
                        <a:pt x="842" y="1224"/>
                      </a:lnTo>
                      <a:lnTo>
                        <a:pt x="855" y="1230"/>
                      </a:lnTo>
                      <a:lnTo>
                        <a:pt x="870" y="1249"/>
                      </a:lnTo>
                      <a:lnTo>
                        <a:pt x="880" y="1255"/>
                      </a:lnTo>
                      <a:lnTo>
                        <a:pt x="955" y="1252"/>
                      </a:lnTo>
                      <a:lnTo>
                        <a:pt x="980" y="1249"/>
                      </a:lnTo>
                      <a:lnTo>
                        <a:pt x="992" y="1239"/>
                      </a:lnTo>
                      <a:lnTo>
                        <a:pt x="992" y="1224"/>
                      </a:lnTo>
                      <a:lnTo>
                        <a:pt x="1002" y="1195"/>
                      </a:lnTo>
                      <a:lnTo>
                        <a:pt x="1023" y="1189"/>
                      </a:lnTo>
                      <a:lnTo>
                        <a:pt x="1036" y="1186"/>
                      </a:lnTo>
                      <a:lnTo>
                        <a:pt x="1048" y="1177"/>
                      </a:lnTo>
                      <a:lnTo>
                        <a:pt x="1058" y="1170"/>
                      </a:lnTo>
                      <a:lnTo>
                        <a:pt x="1067" y="1155"/>
                      </a:lnTo>
                      <a:lnTo>
                        <a:pt x="1070" y="1146"/>
                      </a:lnTo>
                      <a:lnTo>
                        <a:pt x="1073" y="1136"/>
                      </a:lnTo>
                      <a:lnTo>
                        <a:pt x="1083" y="1130"/>
                      </a:lnTo>
                      <a:lnTo>
                        <a:pt x="1086" y="1127"/>
                      </a:lnTo>
                      <a:lnTo>
                        <a:pt x="1095" y="1124"/>
                      </a:lnTo>
                      <a:lnTo>
                        <a:pt x="1105" y="1127"/>
                      </a:lnTo>
                      <a:lnTo>
                        <a:pt x="1114" y="1133"/>
                      </a:lnTo>
                      <a:lnTo>
                        <a:pt x="1133" y="1142"/>
                      </a:lnTo>
                      <a:lnTo>
                        <a:pt x="1145" y="1146"/>
                      </a:lnTo>
                      <a:lnTo>
                        <a:pt x="1155" y="1146"/>
                      </a:lnTo>
                      <a:lnTo>
                        <a:pt x="1158" y="1136"/>
                      </a:lnTo>
                      <a:lnTo>
                        <a:pt x="1164" y="1130"/>
                      </a:lnTo>
                      <a:lnTo>
                        <a:pt x="1170" y="1130"/>
                      </a:lnTo>
                      <a:lnTo>
                        <a:pt x="1176" y="1130"/>
                      </a:lnTo>
                      <a:lnTo>
                        <a:pt x="1186" y="1136"/>
                      </a:lnTo>
                      <a:lnTo>
                        <a:pt x="1192" y="1139"/>
                      </a:lnTo>
                      <a:lnTo>
                        <a:pt x="1198" y="1167"/>
                      </a:lnTo>
                      <a:lnTo>
                        <a:pt x="1208" y="1186"/>
                      </a:lnTo>
                      <a:lnTo>
                        <a:pt x="1220" y="1195"/>
                      </a:lnTo>
                      <a:lnTo>
                        <a:pt x="1233" y="1202"/>
                      </a:lnTo>
                      <a:lnTo>
                        <a:pt x="1245" y="1202"/>
                      </a:lnTo>
                      <a:lnTo>
                        <a:pt x="1254" y="1199"/>
                      </a:lnTo>
                      <a:lnTo>
                        <a:pt x="1264" y="1195"/>
                      </a:lnTo>
                      <a:lnTo>
                        <a:pt x="1298" y="1211"/>
                      </a:lnTo>
                      <a:lnTo>
                        <a:pt x="1326" y="1217"/>
                      </a:lnTo>
                      <a:lnTo>
                        <a:pt x="1354" y="1220"/>
                      </a:lnTo>
                      <a:lnTo>
                        <a:pt x="1376" y="1217"/>
                      </a:lnTo>
                      <a:lnTo>
                        <a:pt x="1395" y="1211"/>
                      </a:lnTo>
                      <a:lnTo>
                        <a:pt x="1407" y="1205"/>
                      </a:lnTo>
                      <a:lnTo>
                        <a:pt x="1420" y="1199"/>
                      </a:lnTo>
                      <a:lnTo>
                        <a:pt x="1432" y="1202"/>
                      </a:lnTo>
                      <a:lnTo>
                        <a:pt x="1454" y="1205"/>
                      </a:lnTo>
                      <a:lnTo>
                        <a:pt x="1485" y="1205"/>
                      </a:lnTo>
                      <a:lnTo>
                        <a:pt x="1504" y="1202"/>
                      </a:lnTo>
                      <a:lnTo>
                        <a:pt x="1513" y="1199"/>
                      </a:lnTo>
                      <a:lnTo>
                        <a:pt x="1523" y="1192"/>
                      </a:lnTo>
                      <a:lnTo>
                        <a:pt x="1526" y="1186"/>
                      </a:lnTo>
                      <a:lnTo>
                        <a:pt x="1526" y="1174"/>
                      </a:lnTo>
                      <a:lnTo>
                        <a:pt x="1526" y="1167"/>
                      </a:lnTo>
                      <a:lnTo>
                        <a:pt x="1526" y="1152"/>
                      </a:lnTo>
                      <a:lnTo>
                        <a:pt x="1554" y="1149"/>
                      </a:lnTo>
                      <a:lnTo>
                        <a:pt x="1576" y="1146"/>
                      </a:lnTo>
                      <a:lnTo>
                        <a:pt x="1595" y="1139"/>
                      </a:lnTo>
                      <a:lnTo>
                        <a:pt x="1610" y="1130"/>
                      </a:lnTo>
                      <a:lnTo>
                        <a:pt x="1626" y="1117"/>
                      </a:lnTo>
                      <a:lnTo>
                        <a:pt x="1632" y="1111"/>
                      </a:lnTo>
                      <a:lnTo>
                        <a:pt x="1651" y="1102"/>
                      </a:lnTo>
                      <a:lnTo>
                        <a:pt x="1638" y="1036"/>
                      </a:lnTo>
                      <a:lnTo>
                        <a:pt x="1635" y="1024"/>
                      </a:lnTo>
                      <a:lnTo>
                        <a:pt x="1635" y="1008"/>
                      </a:lnTo>
                      <a:lnTo>
                        <a:pt x="1632" y="993"/>
                      </a:lnTo>
                      <a:lnTo>
                        <a:pt x="1623" y="977"/>
                      </a:lnTo>
                      <a:lnTo>
                        <a:pt x="1610" y="964"/>
                      </a:lnTo>
                      <a:lnTo>
                        <a:pt x="1595" y="955"/>
                      </a:lnTo>
                      <a:lnTo>
                        <a:pt x="1582" y="952"/>
                      </a:lnTo>
                      <a:lnTo>
                        <a:pt x="1570" y="949"/>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6" name="Freeform 26"/>
                <p:cNvSpPr/>
                <p:nvPr/>
              </p:nvSpPr>
              <p:spPr bwMode="auto">
                <a:xfrm>
                  <a:off x="3887" y="1492"/>
                  <a:ext cx="66" cy="69"/>
                </a:xfrm>
                <a:custGeom>
                  <a:avLst/>
                  <a:gdLst>
                    <a:gd name="T0" fmla="*/ 66 w 66"/>
                    <a:gd name="T1" fmla="*/ 35 h 69"/>
                    <a:gd name="T2" fmla="*/ 66 w 66"/>
                    <a:gd name="T3" fmla="*/ 35 h 69"/>
                    <a:gd name="T4" fmla="*/ 66 w 66"/>
                    <a:gd name="T5" fmla="*/ 47 h 69"/>
                    <a:gd name="T6" fmla="*/ 60 w 66"/>
                    <a:gd name="T7" fmla="*/ 56 h 69"/>
                    <a:gd name="T8" fmla="*/ 47 w 66"/>
                    <a:gd name="T9" fmla="*/ 66 h 69"/>
                    <a:gd name="T10" fmla="*/ 35 w 66"/>
                    <a:gd name="T11" fmla="*/ 69 h 69"/>
                    <a:gd name="T12" fmla="*/ 35 w 66"/>
                    <a:gd name="T13" fmla="*/ 69 h 69"/>
                    <a:gd name="T14" fmla="*/ 22 w 66"/>
                    <a:gd name="T15" fmla="*/ 66 h 69"/>
                    <a:gd name="T16" fmla="*/ 13 w 66"/>
                    <a:gd name="T17" fmla="*/ 59 h 69"/>
                    <a:gd name="T18" fmla="*/ 3 w 66"/>
                    <a:gd name="T19" fmla="*/ 50 h 69"/>
                    <a:gd name="T20" fmla="*/ 0 w 66"/>
                    <a:gd name="T21" fmla="*/ 35 h 69"/>
                    <a:gd name="T22" fmla="*/ 0 w 66"/>
                    <a:gd name="T23" fmla="*/ 35 h 69"/>
                    <a:gd name="T24" fmla="*/ 3 w 66"/>
                    <a:gd name="T25" fmla="*/ 22 h 69"/>
                    <a:gd name="T26" fmla="*/ 10 w 66"/>
                    <a:gd name="T27" fmla="*/ 13 h 69"/>
                    <a:gd name="T28" fmla="*/ 19 w 66"/>
                    <a:gd name="T29" fmla="*/ 3 h 69"/>
                    <a:gd name="T30" fmla="*/ 31 w 66"/>
                    <a:gd name="T31" fmla="*/ 0 h 69"/>
                    <a:gd name="T32" fmla="*/ 31 w 66"/>
                    <a:gd name="T33" fmla="*/ 0 h 69"/>
                    <a:gd name="T34" fmla="*/ 47 w 66"/>
                    <a:gd name="T35" fmla="*/ 3 h 69"/>
                    <a:gd name="T36" fmla="*/ 56 w 66"/>
                    <a:gd name="T37" fmla="*/ 10 h 69"/>
                    <a:gd name="T38" fmla="*/ 63 w 66"/>
                    <a:gd name="T39" fmla="*/ 22 h 69"/>
                    <a:gd name="T40" fmla="*/ 66 w 66"/>
                    <a:gd name="T41" fmla="*/ 35 h 69"/>
                    <a:gd name="T42" fmla="*/ 66 w 66"/>
                    <a:gd name="T43" fmla="*/ 35 h 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6" h="69">
                      <a:moveTo>
                        <a:pt x="66" y="35"/>
                      </a:moveTo>
                      <a:lnTo>
                        <a:pt x="66" y="35"/>
                      </a:lnTo>
                      <a:lnTo>
                        <a:pt x="66" y="47"/>
                      </a:lnTo>
                      <a:lnTo>
                        <a:pt x="60" y="56"/>
                      </a:lnTo>
                      <a:lnTo>
                        <a:pt x="47" y="66"/>
                      </a:lnTo>
                      <a:lnTo>
                        <a:pt x="35" y="69"/>
                      </a:lnTo>
                      <a:lnTo>
                        <a:pt x="22" y="66"/>
                      </a:lnTo>
                      <a:lnTo>
                        <a:pt x="13" y="59"/>
                      </a:lnTo>
                      <a:lnTo>
                        <a:pt x="3" y="50"/>
                      </a:lnTo>
                      <a:lnTo>
                        <a:pt x="0" y="35"/>
                      </a:lnTo>
                      <a:lnTo>
                        <a:pt x="3" y="22"/>
                      </a:lnTo>
                      <a:lnTo>
                        <a:pt x="10" y="13"/>
                      </a:lnTo>
                      <a:lnTo>
                        <a:pt x="19" y="3"/>
                      </a:lnTo>
                      <a:lnTo>
                        <a:pt x="31" y="0"/>
                      </a:lnTo>
                      <a:lnTo>
                        <a:pt x="47" y="3"/>
                      </a:lnTo>
                      <a:lnTo>
                        <a:pt x="56" y="10"/>
                      </a:lnTo>
                      <a:lnTo>
                        <a:pt x="63" y="22"/>
                      </a:lnTo>
                      <a:lnTo>
                        <a:pt x="66" y="35"/>
                      </a:lnTo>
                      <a:close/>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7" name="Freeform 27"/>
                <p:cNvSpPr/>
                <p:nvPr/>
              </p:nvSpPr>
              <p:spPr bwMode="auto">
                <a:xfrm>
                  <a:off x="3906" y="1511"/>
                  <a:ext cx="31" cy="31"/>
                </a:xfrm>
                <a:custGeom>
                  <a:avLst/>
                  <a:gdLst>
                    <a:gd name="T0" fmla="*/ 31 w 31"/>
                    <a:gd name="T1" fmla="*/ 16 h 31"/>
                    <a:gd name="T2" fmla="*/ 31 w 31"/>
                    <a:gd name="T3" fmla="*/ 16 h 31"/>
                    <a:gd name="T4" fmla="*/ 28 w 31"/>
                    <a:gd name="T5" fmla="*/ 22 h 31"/>
                    <a:gd name="T6" fmla="*/ 25 w 31"/>
                    <a:gd name="T7" fmla="*/ 25 h 31"/>
                    <a:gd name="T8" fmla="*/ 22 w 31"/>
                    <a:gd name="T9" fmla="*/ 28 h 31"/>
                    <a:gd name="T10" fmla="*/ 16 w 31"/>
                    <a:gd name="T11" fmla="*/ 31 h 31"/>
                    <a:gd name="T12" fmla="*/ 16 w 31"/>
                    <a:gd name="T13" fmla="*/ 31 h 31"/>
                    <a:gd name="T14" fmla="*/ 9 w 31"/>
                    <a:gd name="T15" fmla="*/ 28 h 31"/>
                    <a:gd name="T16" fmla="*/ 6 w 31"/>
                    <a:gd name="T17" fmla="*/ 25 h 31"/>
                    <a:gd name="T18" fmla="*/ 3 w 31"/>
                    <a:gd name="T19" fmla="*/ 22 h 31"/>
                    <a:gd name="T20" fmla="*/ 0 w 31"/>
                    <a:gd name="T21" fmla="*/ 16 h 31"/>
                    <a:gd name="T22" fmla="*/ 0 w 31"/>
                    <a:gd name="T23" fmla="*/ 16 h 31"/>
                    <a:gd name="T24" fmla="*/ 3 w 31"/>
                    <a:gd name="T25" fmla="*/ 9 h 31"/>
                    <a:gd name="T26" fmla="*/ 3 w 31"/>
                    <a:gd name="T27" fmla="*/ 6 h 31"/>
                    <a:gd name="T28" fmla="*/ 9 w 31"/>
                    <a:gd name="T29" fmla="*/ 3 h 31"/>
                    <a:gd name="T30" fmla="*/ 16 w 31"/>
                    <a:gd name="T31" fmla="*/ 0 h 31"/>
                    <a:gd name="T32" fmla="*/ 16 w 31"/>
                    <a:gd name="T33" fmla="*/ 0 h 31"/>
                    <a:gd name="T34" fmla="*/ 22 w 31"/>
                    <a:gd name="T35" fmla="*/ 3 h 31"/>
                    <a:gd name="T36" fmla="*/ 25 w 31"/>
                    <a:gd name="T37" fmla="*/ 6 h 31"/>
                    <a:gd name="T38" fmla="*/ 28 w 31"/>
                    <a:gd name="T39" fmla="*/ 9 h 31"/>
                    <a:gd name="T40" fmla="*/ 31 w 31"/>
                    <a:gd name="T41" fmla="*/ 16 h 31"/>
                    <a:gd name="T42" fmla="*/ 31 w 31"/>
                    <a:gd name="T43" fmla="*/ 16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31">
                      <a:moveTo>
                        <a:pt x="31" y="16"/>
                      </a:moveTo>
                      <a:lnTo>
                        <a:pt x="31" y="16"/>
                      </a:lnTo>
                      <a:lnTo>
                        <a:pt x="28" y="22"/>
                      </a:lnTo>
                      <a:lnTo>
                        <a:pt x="25" y="25"/>
                      </a:lnTo>
                      <a:lnTo>
                        <a:pt x="22" y="28"/>
                      </a:lnTo>
                      <a:lnTo>
                        <a:pt x="16" y="31"/>
                      </a:lnTo>
                      <a:lnTo>
                        <a:pt x="9" y="28"/>
                      </a:lnTo>
                      <a:lnTo>
                        <a:pt x="6" y="25"/>
                      </a:lnTo>
                      <a:lnTo>
                        <a:pt x="3" y="22"/>
                      </a:lnTo>
                      <a:lnTo>
                        <a:pt x="0" y="16"/>
                      </a:lnTo>
                      <a:lnTo>
                        <a:pt x="3" y="9"/>
                      </a:lnTo>
                      <a:lnTo>
                        <a:pt x="3" y="6"/>
                      </a:lnTo>
                      <a:lnTo>
                        <a:pt x="9" y="3"/>
                      </a:lnTo>
                      <a:lnTo>
                        <a:pt x="16" y="0"/>
                      </a:lnTo>
                      <a:lnTo>
                        <a:pt x="22" y="3"/>
                      </a:lnTo>
                      <a:lnTo>
                        <a:pt x="25" y="6"/>
                      </a:lnTo>
                      <a:lnTo>
                        <a:pt x="28" y="9"/>
                      </a:lnTo>
                      <a:lnTo>
                        <a:pt x="31" y="16"/>
                      </a:lnTo>
                      <a:close/>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8" name="Freeform 28"/>
                <p:cNvSpPr>
                  <a:spLocks noEditPoints="1"/>
                </p:cNvSpPr>
                <p:nvPr/>
              </p:nvSpPr>
              <p:spPr bwMode="auto">
                <a:xfrm>
                  <a:off x="3550" y="2775"/>
                  <a:ext cx="69" cy="69"/>
                </a:xfrm>
                <a:custGeom>
                  <a:avLst/>
                  <a:gdLst>
                    <a:gd name="T0" fmla="*/ 69 w 69"/>
                    <a:gd name="T1" fmla="*/ 53 h 69"/>
                    <a:gd name="T2" fmla="*/ 69 w 69"/>
                    <a:gd name="T3" fmla="*/ 53 h 69"/>
                    <a:gd name="T4" fmla="*/ 56 w 69"/>
                    <a:gd name="T5" fmla="*/ 50 h 69"/>
                    <a:gd name="T6" fmla="*/ 56 w 69"/>
                    <a:gd name="T7" fmla="*/ 50 h 69"/>
                    <a:gd name="T8" fmla="*/ 56 w 69"/>
                    <a:gd name="T9" fmla="*/ 50 h 69"/>
                    <a:gd name="T10" fmla="*/ 56 w 69"/>
                    <a:gd name="T11" fmla="*/ 50 h 69"/>
                    <a:gd name="T12" fmla="*/ 53 w 69"/>
                    <a:gd name="T13" fmla="*/ 56 h 69"/>
                    <a:gd name="T14" fmla="*/ 47 w 69"/>
                    <a:gd name="T15" fmla="*/ 59 h 69"/>
                    <a:gd name="T16" fmla="*/ 13 w 69"/>
                    <a:gd name="T17" fmla="*/ 59 h 69"/>
                    <a:gd name="T18" fmla="*/ 13 w 69"/>
                    <a:gd name="T19" fmla="*/ 59 h 69"/>
                    <a:gd name="T20" fmla="*/ 9 w 69"/>
                    <a:gd name="T21" fmla="*/ 59 h 69"/>
                    <a:gd name="T22" fmla="*/ 9 w 69"/>
                    <a:gd name="T23" fmla="*/ 56 h 69"/>
                    <a:gd name="T24" fmla="*/ 9 w 69"/>
                    <a:gd name="T25" fmla="*/ 38 h 69"/>
                    <a:gd name="T26" fmla="*/ 59 w 69"/>
                    <a:gd name="T27" fmla="*/ 38 h 69"/>
                    <a:gd name="T28" fmla="*/ 59 w 69"/>
                    <a:gd name="T29" fmla="*/ 0 h 69"/>
                    <a:gd name="T30" fmla="*/ 0 w 69"/>
                    <a:gd name="T31" fmla="*/ 0 h 69"/>
                    <a:gd name="T32" fmla="*/ 0 w 69"/>
                    <a:gd name="T33" fmla="*/ 63 h 69"/>
                    <a:gd name="T34" fmla="*/ 0 w 69"/>
                    <a:gd name="T35" fmla="*/ 63 h 69"/>
                    <a:gd name="T36" fmla="*/ 0 w 69"/>
                    <a:gd name="T37" fmla="*/ 69 h 69"/>
                    <a:gd name="T38" fmla="*/ 9 w 69"/>
                    <a:gd name="T39" fmla="*/ 69 h 69"/>
                    <a:gd name="T40" fmla="*/ 53 w 69"/>
                    <a:gd name="T41" fmla="*/ 69 h 69"/>
                    <a:gd name="T42" fmla="*/ 53 w 69"/>
                    <a:gd name="T43" fmla="*/ 69 h 69"/>
                    <a:gd name="T44" fmla="*/ 59 w 69"/>
                    <a:gd name="T45" fmla="*/ 69 h 69"/>
                    <a:gd name="T46" fmla="*/ 66 w 69"/>
                    <a:gd name="T47" fmla="*/ 66 h 69"/>
                    <a:gd name="T48" fmla="*/ 66 w 69"/>
                    <a:gd name="T49" fmla="*/ 59 h 69"/>
                    <a:gd name="T50" fmla="*/ 69 w 69"/>
                    <a:gd name="T51" fmla="*/ 53 h 69"/>
                    <a:gd name="T52" fmla="*/ 69 w 69"/>
                    <a:gd name="T53" fmla="*/ 53 h 69"/>
                    <a:gd name="T54" fmla="*/ 69 w 69"/>
                    <a:gd name="T55" fmla="*/ 53 h 69"/>
                    <a:gd name="T56" fmla="*/ 9 w 69"/>
                    <a:gd name="T57" fmla="*/ 10 h 69"/>
                    <a:gd name="T58" fmla="*/ 25 w 69"/>
                    <a:gd name="T59" fmla="*/ 10 h 69"/>
                    <a:gd name="T60" fmla="*/ 25 w 69"/>
                    <a:gd name="T61" fmla="*/ 25 h 69"/>
                    <a:gd name="T62" fmla="*/ 9 w 69"/>
                    <a:gd name="T63" fmla="*/ 25 h 69"/>
                    <a:gd name="T64" fmla="*/ 9 w 69"/>
                    <a:gd name="T65" fmla="*/ 10 h 69"/>
                    <a:gd name="T66" fmla="*/ 9 w 69"/>
                    <a:gd name="T67" fmla="*/ 10 h 69"/>
                    <a:gd name="T68" fmla="*/ 34 w 69"/>
                    <a:gd name="T69" fmla="*/ 25 h 69"/>
                    <a:gd name="T70" fmla="*/ 34 w 69"/>
                    <a:gd name="T71" fmla="*/ 10 h 69"/>
                    <a:gd name="T72" fmla="*/ 47 w 69"/>
                    <a:gd name="T73" fmla="*/ 10 h 69"/>
                    <a:gd name="T74" fmla="*/ 47 w 69"/>
                    <a:gd name="T75" fmla="*/ 25 h 69"/>
                    <a:gd name="T76" fmla="*/ 34 w 69"/>
                    <a:gd name="T77" fmla="*/ 25 h 69"/>
                    <a:gd name="T78" fmla="*/ 34 w 69"/>
                    <a:gd name="T79" fmla="*/ 25 h 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9" h="69">
                      <a:moveTo>
                        <a:pt x="69" y="53"/>
                      </a:moveTo>
                      <a:lnTo>
                        <a:pt x="69" y="53"/>
                      </a:lnTo>
                      <a:lnTo>
                        <a:pt x="56" y="50"/>
                      </a:lnTo>
                      <a:lnTo>
                        <a:pt x="53" y="56"/>
                      </a:lnTo>
                      <a:lnTo>
                        <a:pt x="47" y="59"/>
                      </a:lnTo>
                      <a:lnTo>
                        <a:pt x="13" y="59"/>
                      </a:lnTo>
                      <a:lnTo>
                        <a:pt x="9" y="59"/>
                      </a:lnTo>
                      <a:lnTo>
                        <a:pt x="9" y="56"/>
                      </a:lnTo>
                      <a:lnTo>
                        <a:pt x="9" y="38"/>
                      </a:lnTo>
                      <a:lnTo>
                        <a:pt x="59" y="38"/>
                      </a:lnTo>
                      <a:lnTo>
                        <a:pt x="59" y="0"/>
                      </a:lnTo>
                      <a:lnTo>
                        <a:pt x="0" y="0"/>
                      </a:lnTo>
                      <a:lnTo>
                        <a:pt x="0" y="63"/>
                      </a:lnTo>
                      <a:lnTo>
                        <a:pt x="0" y="69"/>
                      </a:lnTo>
                      <a:lnTo>
                        <a:pt x="9" y="69"/>
                      </a:lnTo>
                      <a:lnTo>
                        <a:pt x="53" y="69"/>
                      </a:lnTo>
                      <a:lnTo>
                        <a:pt x="59" y="69"/>
                      </a:lnTo>
                      <a:lnTo>
                        <a:pt x="66" y="66"/>
                      </a:lnTo>
                      <a:lnTo>
                        <a:pt x="66" y="59"/>
                      </a:lnTo>
                      <a:lnTo>
                        <a:pt x="69" y="53"/>
                      </a:lnTo>
                      <a:close/>
                      <a:moveTo>
                        <a:pt x="9" y="10"/>
                      </a:moveTo>
                      <a:lnTo>
                        <a:pt x="25" y="10"/>
                      </a:lnTo>
                      <a:lnTo>
                        <a:pt x="25" y="25"/>
                      </a:lnTo>
                      <a:lnTo>
                        <a:pt x="9" y="25"/>
                      </a:lnTo>
                      <a:lnTo>
                        <a:pt x="9" y="10"/>
                      </a:lnTo>
                      <a:close/>
                      <a:moveTo>
                        <a:pt x="34" y="25"/>
                      </a:moveTo>
                      <a:lnTo>
                        <a:pt x="34" y="10"/>
                      </a:lnTo>
                      <a:lnTo>
                        <a:pt x="47" y="10"/>
                      </a:lnTo>
                      <a:lnTo>
                        <a:pt x="47" y="25"/>
                      </a:lnTo>
                      <a:lnTo>
                        <a:pt x="34" y="2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89" name="Freeform 29"/>
                <p:cNvSpPr>
                  <a:spLocks noEditPoints="1"/>
                </p:cNvSpPr>
                <p:nvPr/>
              </p:nvSpPr>
              <p:spPr bwMode="auto">
                <a:xfrm>
                  <a:off x="3678" y="2769"/>
                  <a:ext cx="78" cy="81"/>
                </a:xfrm>
                <a:custGeom>
                  <a:avLst/>
                  <a:gdLst>
                    <a:gd name="T0" fmla="*/ 44 w 78"/>
                    <a:gd name="T1" fmla="*/ 6 h 81"/>
                    <a:gd name="T2" fmla="*/ 44 w 78"/>
                    <a:gd name="T3" fmla="*/ 0 h 81"/>
                    <a:gd name="T4" fmla="*/ 31 w 78"/>
                    <a:gd name="T5" fmla="*/ 0 h 81"/>
                    <a:gd name="T6" fmla="*/ 31 w 78"/>
                    <a:gd name="T7" fmla="*/ 6 h 81"/>
                    <a:gd name="T8" fmla="*/ 3 w 78"/>
                    <a:gd name="T9" fmla="*/ 9 h 81"/>
                    <a:gd name="T10" fmla="*/ 25 w 78"/>
                    <a:gd name="T11" fmla="*/ 19 h 81"/>
                    <a:gd name="T12" fmla="*/ 22 w 78"/>
                    <a:gd name="T13" fmla="*/ 19 h 81"/>
                    <a:gd name="T14" fmla="*/ 16 w 78"/>
                    <a:gd name="T15" fmla="*/ 22 h 81"/>
                    <a:gd name="T16" fmla="*/ 19 w 78"/>
                    <a:gd name="T17" fmla="*/ 25 h 81"/>
                    <a:gd name="T18" fmla="*/ 22 w 78"/>
                    <a:gd name="T19" fmla="*/ 28 h 81"/>
                    <a:gd name="T20" fmla="*/ 0 w 78"/>
                    <a:gd name="T21" fmla="*/ 37 h 81"/>
                    <a:gd name="T22" fmla="*/ 78 w 78"/>
                    <a:gd name="T23" fmla="*/ 28 h 81"/>
                    <a:gd name="T24" fmla="*/ 53 w 78"/>
                    <a:gd name="T25" fmla="*/ 28 h 81"/>
                    <a:gd name="T26" fmla="*/ 59 w 78"/>
                    <a:gd name="T27" fmla="*/ 22 h 81"/>
                    <a:gd name="T28" fmla="*/ 56 w 78"/>
                    <a:gd name="T29" fmla="*/ 22 h 81"/>
                    <a:gd name="T30" fmla="*/ 72 w 78"/>
                    <a:gd name="T31" fmla="*/ 19 h 81"/>
                    <a:gd name="T32" fmla="*/ 44 w 78"/>
                    <a:gd name="T33" fmla="*/ 9 h 81"/>
                    <a:gd name="T34" fmla="*/ 44 w 78"/>
                    <a:gd name="T35" fmla="*/ 6 h 81"/>
                    <a:gd name="T36" fmla="*/ 44 w 78"/>
                    <a:gd name="T37" fmla="*/ 6 h 81"/>
                    <a:gd name="T38" fmla="*/ 34 w 78"/>
                    <a:gd name="T39" fmla="*/ 28 h 81"/>
                    <a:gd name="T40" fmla="*/ 31 w 78"/>
                    <a:gd name="T41" fmla="*/ 22 h 81"/>
                    <a:gd name="T42" fmla="*/ 28 w 78"/>
                    <a:gd name="T43" fmla="*/ 19 h 81"/>
                    <a:gd name="T44" fmla="*/ 47 w 78"/>
                    <a:gd name="T45" fmla="*/ 19 h 81"/>
                    <a:gd name="T46" fmla="*/ 44 w 78"/>
                    <a:gd name="T47" fmla="*/ 28 h 81"/>
                    <a:gd name="T48" fmla="*/ 50 w 78"/>
                    <a:gd name="T49" fmla="*/ 78 h 81"/>
                    <a:gd name="T50" fmla="*/ 62 w 78"/>
                    <a:gd name="T51" fmla="*/ 41 h 81"/>
                    <a:gd name="T52" fmla="*/ 13 w 78"/>
                    <a:gd name="T53" fmla="*/ 81 h 81"/>
                    <a:gd name="T54" fmla="*/ 25 w 78"/>
                    <a:gd name="T55" fmla="*/ 75 h 81"/>
                    <a:gd name="T56" fmla="*/ 50 w 78"/>
                    <a:gd name="T57" fmla="*/ 78 h 81"/>
                    <a:gd name="T58" fmla="*/ 50 w 78"/>
                    <a:gd name="T59" fmla="*/ 50 h 81"/>
                    <a:gd name="T60" fmla="*/ 25 w 78"/>
                    <a:gd name="T61" fmla="*/ 56 h 81"/>
                    <a:gd name="T62" fmla="*/ 50 w 78"/>
                    <a:gd name="T63" fmla="*/ 50 h 81"/>
                    <a:gd name="T64" fmla="*/ 50 w 78"/>
                    <a:gd name="T65" fmla="*/ 62 h 81"/>
                    <a:gd name="T66" fmla="*/ 25 w 78"/>
                    <a:gd name="T67" fmla="*/ 69 h 81"/>
                    <a:gd name="T68" fmla="*/ 50 w 78"/>
                    <a:gd name="T69" fmla="*/ 62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81">
                      <a:moveTo>
                        <a:pt x="44" y="6"/>
                      </a:moveTo>
                      <a:lnTo>
                        <a:pt x="44" y="6"/>
                      </a:lnTo>
                      <a:lnTo>
                        <a:pt x="44" y="0"/>
                      </a:lnTo>
                      <a:lnTo>
                        <a:pt x="31" y="0"/>
                      </a:lnTo>
                      <a:lnTo>
                        <a:pt x="31" y="6"/>
                      </a:lnTo>
                      <a:lnTo>
                        <a:pt x="31" y="9"/>
                      </a:lnTo>
                      <a:lnTo>
                        <a:pt x="3" y="9"/>
                      </a:lnTo>
                      <a:lnTo>
                        <a:pt x="3" y="19"/>
                      </a:lnTo>
                      <a:lnTo>
                        <a:pt x="25" y="19"/>
                      </a:lnTo>
                      <a:lnTo>
                        <a:pt x="22" y="19"/>
                      </a:lnTo>
                      <a:lnTo>
                        <a:pt x="16" y="22"/>
                      </a:lnTo>
                      <a:lnTo>
                        <a:pt x="19" y="25"/>
                      </a:lnTo>
                      <a:lnTo>
                        <a:pt x="22" y="28"/>
                      </a:lnTo>
                      <a:lnTo>
                        <a:pt x="0" y="28"/>
                      </a:lnTo>
                      <a:lnTo>
                        <a:pt x="0" y="37"/>
                      </a:lnTo>
                      <a:lnTo>
                        <a:pt x="78" y="37"/>
                      </a:lnTo>
                      <a:lnTo>
                        <a:pt x="78" y="28"/>
                      </a:lnTo>
                      <a:lnTo>
                        <a:pt x="53" y="28"/>
                      </a:lnTo>
                      <a:lnTo>
                        <a:pt x="59" y="22"/>
                      </a:lnTo>
                      <a:lnTo>
                        <a:pt x="56" y="22"/>
                      </a:lnTo>
                      <a:lnTo>
                        <a:pt x="50" y="19"/>
                      </a:lnTo>
                      <a:lnTo>
                        <a:pt x="72" y="19"/>
                      </a:lnTo>
                      <a:lnTo>
                        <a:pt x="72" y="9"/>
                      </a:lnTo>
                      <a:lnTo>
                        <a:pt x="44" y="9"/>
                      </a:lnTo>
                      <a:lnTo>
                        <a:pt x="44" y="6"/>
                      </a:lnTo>
                      <a:close/>
                      <a:moveTo>
                        <a:pt x="44" y="28"/>
                      </a:moveTo>
                      <a:lnTo>
                        <a:pt x="34" y="28"/>
                      </a:lnTo>
                      <a:lnTo>
                        <a:pt x="31" y="22"/>
                      </a:lnTo>
                      <a:lnTo>
                        <a:pt x="28" y="19"/>
                      </a:lnTo>
                      <a:lnTo>
                        <a:pt x="47" y="19"/>
                      </a:lnTo>
                      <a:lnTo>
                        <a:pt x="44" y="28"/>
                      </a:lnTo>
                      <a:close/>
                      <a:moveTo>
                        <a:pt x="50" y="78"/>
                      </a:moveTo>
                      <a:lnTo>
                        <a:pt x="62" y="78"/>
                      </a:lnTo>
                      <a:lnTo>
                        <a:pt x="62" y="41"/>
                      </a:lnTo>
                      <a:lnTo>
                        <a:pt x="13" y="41"/>
                      </a:lnTo>
                      <a:lnTo>
                        <a:pt x="13" y="81"/>
                      </a:lnTo>
                      <a:lnTo>
                        <a:pt x="25" y="81"/>
                      </a:lnTo>
                      <a:lnTo>
                        <a:pt x="25" y="75"/>
                      </a:lnTo>
                      <a:lnTo>
                        <a:pt x="50" y="75"/>
                      </a:lnTo>
                      <a:lnTo>
                        <a:pt x="50" y="78"/>
                      </a:lnTo>
                      <a:close/>
                      <a:moveTo>
                        <a:pt x="50" y="50"/>
                      </a:moveTo>
                      <a:lnTo>
                        <a:pt x="50" y="56"/>
                      </a:lnTo>
                      <a:lnTo>
                        <a:pt x="25" y="56"/>
                      </a:lnTo>
                      <a:lnTo>
                        <a:pt x="25" y="50"/>
                      </a:lnTo>
                      <a:lnTo>
                        <a:pt x="50" y="50"/>
                      </a:lnTo>
                      <a:close/>
                      <a:moveTo>
                        <a:pt x="50" y="62"/>
                      </a:moveTo>
                      <a:lnTo>
                        <a:pt x="50" y="69"/>
                      </a:lnTo>
                      <a:lnTo>
                        <a:pt x="25" y="69"/>
                      </a:lnTo>
                      <a:lnTo>
                        <a:pt x="25" y="62"/>
                      </a:lnTo>
                      <a:lnTo>
                        <a:pt x="50" y="62"/>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0" name="Freeform 30"/>
                <p:cNvSpPr>
                  <a:spLocks noEditPoints="1"/>
                </p:cNvSpPr>
                <p:nvPr/>
              </p:nvSpPr>
              <p:spPr bwMode="auto">
                <a:xfrm>
                  <a:off x="3812" y="2769"/>
                  <a:ext cx="78" cy="78"/>
                </a:xfrm>
                <a:custGeom>
                  <a:avLst/>
                  <a:gdLst>
                    <a:gd name="T0" fmla="*/ 47 w 78"/>
                    <a:gd name="T1" fmla="*/ 6 h 78"/>
                    <a:gd name="T2" fmla="*/ 32 w 78"/>
                    <a:gd name="T3" fmla="*/ 6 h 78"/>
                    <a:gd name="T4" fmla="*/ 32 w 78"/>
                    <a:gd name="T5" fmla="*/ 0 h 78"/>
                    <a:gd name="T6" fmla="*/ 25 w 78"/>
                    <a:gd name="T7" fmla="*/ 0 h 78"/>
                    <a:gd name="T8" fmla="*/ 19 w 78"/>
                    <a:gd name="T9" fmla="*/ 3 h 78"/>
                    <a:gd name="T10" fmla="*/ 3 w 78"/>
                    <a:gd name="T11" fmla="*/ 6 h 78"/>
                    <a:gd name="T12" fmla="*/ 47 w 78"/>
                    <a:gd name="T13" fmla="*/ 16 h 78"/>
                    <a:gd name="T14" fmla="*/ 60 w 78"/>
                    <a:gd name="T15" fmla="*/ 78 h 78"/>
                    <a:gd name="T16" fmla="*/ 60 w 78"/>
                    <a:gd name="T17" fmla="*/ 59 h 78"/>
                    <a:gd name="T18" fmla="*/ 63 w 78"/>
                    <a:gd name="T19" fmla="*/ 69 h 78"/>
                    <a:gd name="T20" fmla="*/ 78 w 78"/>
                    <a:gd name="T21" fmla="*/ 59 h 78"/>
                    <a:gd name="T22" fmla="*/ 72 w 78"/>
                    <a:gd name="T23" fmla="*/ 34 h 78"/>
                    <a:gd name="T24" fmla="*/ 78 w 78"/>
                    <a:gd name="T25" fmla="*/ 3 h 78"/>
                    <a:gd name="T26" fmla="*/ 50 w 78"/>
                    <a:gd name="T27" fmla="*/ 78 h 78"/>
                    <a:gd name="T28" fmla="*/ 60 w 78"/>
                    <a:gd name="T29" fmla="*/ 78 h 78"/>
                    <a:gd name="T30" fmla="*/ 63 w 78"/>
                    <a:gd name="T31" fmla="*/ 28 h 78"/>
                    <a:gd name="T32" fmla="*/ 63 w 78"/>
                    <a:gd name="T33" fmla="*/ 34 h 78"/>
                    <a:gd name="T34" fmla="*/ 69 w 78"/>
                    <a:gd name="T35" fmla="*/ 53 h 78"/>
                    <a:gd name="T36" fmla="*/ 60 w 78"/>
                    <a:gd name="T37" fmla="*/ 56 h 78"/>
                    <a:gd name="T38" fmla="*/ 66 w 78"/>
                    <a:gd name="T39" fmla="*/ 12 h 78"/>
                    <a:gd name="T40" fmla="*/ 63 w 78"/>
                    <a:gd name="T41" fmla="*/ 28 h 78"/>
                    <a:gd name="T42" fmla="*/ 63 w 78"/>
                    <a:gd name="T43" fmla="*/ 28 h 78"/>
                    <a:gd name="T44" fmla="*/ 44 w 78"/>
                    <a:gd name="T45" fmla="*/ 37 h 78"/>
                    <a:gd name="T46" fmla="*/ 7 w 78"/>
                    <a:gd name="T47" fmla="*/ 19 h 78"/>
                    <a:gd name="T48" fmla="*/ 7 w 78"/>
                    <a:gd name="T49" fmla="*/ 37 h 78"/>
                    <a:gd name="T50" fmla="*/ 16 w 78"/>
                    <a:gd name="T51" fmla="*/ 25 h 78"/>
                    <a:gd name="T52" fmla="*/ 35 w 78"/>
                    <a:gd name="T53" fmla="*/ 28 h 78"/>
                    <a:gd name="T54" fmla="*/ 16 w 78"/>
                    <a:gd name="T55" fmla="*/ 28 h 78"/>
                    <a:gd name="T56" fmla="*/ 22 w 78"/>
                    <a:gd name="T57" fmla="*/ 56 h 78"/>
                    <a:gd name="T58" fmla="*/ 3 w 78"/>
                    <a:gd name="T59" fmla="*/ 65 h 78"/>
                    <a:gd name="T60" fmla="*/ 22 w 78"/>
                    <a:gd name="T61" fmla="*/ 65 h 78"/>
                    <a:gd name="T62" fmla="*/ 19 w 78"/>
                    <a:gd name="T63" fmla="*/ 69 h 78"/>
                    <a:gd name="T64" fmla="*/ 13 w 78"/>
                    <a:gd name="T65" fmla="*/ 69 h 78"/>
                    <a:gd name="T66" fmla="*/ 16 w 78"/>
                    <a:gd name="T67" fmla="*/ 78 h 78"/>
                    <a:gd name="T68" fmla="*/ 32 w 78"/>
                    <a:gd name="T69" fmla="*/ 75 h 78"/>
                    <a:gd name="T70" fmla="*/ 32 w 78"/>
                    <a:gd name="T71" fmla="*/ 62 h 78"/>
                    <a:gd name="T72" fmla="*/ 44 w 78"/>
                    <a:gd name="T73" fmla="*/ 62 h 78"/>
                    <a:gd name="T74" fmla="*/ 44 w 78"/>
                    <a:gd name="T75" fmla="*/ 53 h 78"/>
                    <a:gd name="T76" fmla="*/ 32 w 78"/>
                    <a:gd name="T77" fmla="*/ 53 h 78"/>
                    <a:gd name="T78" fmla="*/ 44 w 78"/>
                    <a:gd name="T79" fmla="*/ 41 h 78"/>
                    <a:gd name="T80" fmla="*/ 7 w 78"/>
                    <a:gd name="T81" fmla="*/ 41 h 78"/>
                    <a:gd name="T82" fmla="*/ 25 w 78"/>
                    <a:gd name="T83" fmla="*/ 47 h 78"/>
                    <a:gd name="T84" fmla="*/ 22 w 78"/>
                    <a:gd name="T85" fmla="*/ 50 h 78"/>
                    <a:gd name="T86" fmla="*/ 22 w 78"/>
                    <a:gd name="T87" fmla="*/ 50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8" h="78">
                      <a:moveTo>
                        <a:pt x="47" y="16"/>
                      </a:moveTo>
                      <a:lnTo>
                        <a:pt x="47" y="6"/>
                      </a:lnTo>
                      <a:lnTo>
                        <a:pt x="32" y="6"/>
                      </a:lnTo>
                      <a:lnTo>
                        <a:pt x="32" y="0"/>
                      </a:lnTo>
                      <a:lnTo>
                        <a:pt x="25" y="0"/>
                      </a:lnTo>
                      <a:lnTo>
                        <a:pt x="19" y="3"/>
                      </a:lnTo>
                      <a:lnTo>
                        <a:pt x="19" y="6"/>
                      </a:lnTo>
                      <a:lnTo>
                        <a:pt x="3" y="6"/>
                      </a:lnTo>
                      <a:lnTo>
                        <a:pt x="3" y="16"/>
                      </a:lnTo>
                      <a:lnTo>
                        <a:pt x="47" y="16"/>
                      </a:lnTo>
                      <a:close/>
                      <a:moveTo>
                        <a:pt x="60" y="78"/>
                      </a:moveTo>
                      <a:lnTo>
                        <a:pt x="60" y="59"/>
                      </a:lnTo>
                      <a:lnTo>
                        <a:pt x="63" y="69"/>
                      </a:lnTo>
                      <a:lnTo>
                        <a:pt x="72" y="65"/>
                      </a:lnTo>
                      <a:lnTo>
                        <a:pt x="78" y="59"/>
                      </a:lnTo>
                      <a:lnTo>
                        <a:pt x="78" y="50"/>
                      </a:lnTo>
                      <a:lnTo>
                        <a:pt x="72" y="34"/>
                      </a:lnTo>
                      <a:lnTo>
                        <a:pt x="78" y="3"/>
                      </a:lnTo>
                      <a:lnTo>
                        <a:pt x="50" y="3"/>
                      </a:lnTo>
                      <a:lnTo>
                        <a:pt x="50" y="78"/>
                      </a:lnTo>
                      <a:lnTo>
                        <a:pt x="60" y="78"/>
                      </a:lnTo>
                      <a:close/>
                      <a:moveTo>
                        <a:pt x="63" y="28"/>
                      </a:moveTo>
                      <a:lnTo>
                        <a:pt x="63" y="28"/>
                      </a:lnTo>
                      <a:lnTo>
                        <a:pt x="63" y="34"/>
                      </a:lnTo>
                      <a:lnTo>
                        <a:pt x="66" y="47"/>
                      </a:lnTo>
                      <a:lnTo>
                        <a:pt x="69" y="53"/>
                      </a:lnTo>
                      <a:lnTo>
                        <a:pt x="66" y="56"/>
                      </a:lnTo>
                      <a:lnTo>
                        <a:pt x="60" y="56"/>
                      </a:lnTo>
                      <a:lnTo>
                        <a:pt x="60" y="12"/>
                      </a:lnTo>
                      <a:lnTo>
                        <a:pt x="66" y="12"/>
                      </a:lnTo>
                      <a:lnTo>
                        <a:pt x="63" y="28"/>
                      </a:lnTo>
                      <a:close/>
                      <a:moveTo>
                        <a:pt x="7" y="37"/>
                      </a:moveTo>
                      <a:lnTo>
                        <a:pt x="44" y="37"/>
                      </a:lnTo>
                      <a:lnTo>
                        <a:pt x="44" y="19"/>
                      </a:lnTo>
                      <a:lnTo>
                        <a:pt x="7" y="19"/>
                      </a:lnTo>
                      <a:lnTo>
                        <a:pt x="7" y="37"/>
                      </a:lnTo>
                      <a:close/>
                      <a:moveTo>
                        <a:pt x="16" y="28"/>
                      </a:moveTo>
                      <a:lnTo>
                        <a:pt x="16" y="25"/>
                      </a:lnTo>
                      <a:lnTo>
                        <a:pt x="35" y="25"/>
                      </a:lnTo>
                      <a:lnTo>
                        <a:pt x="35" y="28"/>
                      </a:lnTo>
                      <a:lnTo>
                        <a:pt x="16" y="28"/>
                      </a:lnTo>
                      <a:close/>
                      <a:moveTo>
                        <a:pt x="22" y="50"/>
                      </a:moveTo>
                      <a:lnTo>
                        <a:pt x="22" y="56"/>
                      </a:lnTo>
                      <a:lnTo>
                        <a:pt x="0" y="56"/>
                      </a:lnTo>
                      <a:lnTo>
                        <a:pt x="3" y="65"/>
                      </a:lnTo>
                      <a:lnTo>
                        <a:pt x="22" y="62"/>
                      </a:lnTo>
                      <a:lnTo>
                        <a:pt x="22" y="65"/>
                      </a:lnTo>
                      <a:lnTo>
                        <a:pt x="19" y="69"/>
                      </a:lnTo>
                      <a:lnTo>
                        <a:pt x="13" y="69"/>
                      </a:lnTo>
                      <a:lnTo>
                        <a:pt x="16" y="78"/>
                      </a:lnTo>
                      <a:lnTo>
                        <a:pt x="28" y="78"/>
                      </a:lnTo>
                      <a:lnTo>
                        <a:pt x="32" y="75"/>
                      </a:lnTo>
                      <a:lnTo>
                        <a:pt x="32" y="72"/>
                      </a:lnTo>
                      <a:lnTo>
                        <a:pt x="32" y="62"/>
                      </a:lnTo>
                      <a:lnTo>
                        <a:pt x="44" y="62"/>
                      </a:lnTo>
                      <a:lnTo>
                        <a:pt x="44" y="53"/>
                      </a:lnTo>
                      <a:lnTo>
                        <a:pt x="32" y="53"/>
                      </a:lnTo>
                      <a:lnTo>
                        <a:pt x="44" y="41"/>
                      </a:lnTo>
                      <a:lnTo>
                        <a:pt x="7" y="41"/>
                      </a:lnTo>
                      <a:lnTo>
                        <a:pt x="7" y="47"/>
                      </a:lnTo>
                      <a:lnTo>
                        <a:pt x="25" y="47"/>
                      </a:lnTo>
                      <a:lnTo>
                        <a:pt x="22"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1" name="Freeform 31"/>
                <p:cNvSpPr>
                  <a:spLocks noEditPoints="1"/>
                </p:cNvSpPr>
                <p:nvPr/>
              </p:nvSpPr>
              <p:spPr bwMode="auto">
                <a:xfrm>
                  <a:off x="3947" y="2769"/>
                  <a:ext cx="81" cy="78"/>
                </a:xfrm>
                <a:custGeom>
                  <a:avLst/>
                  <a:gdLst>
                    <a:gd name="T0" fmla="*/ 0 w 81"/>
                    <a:gd name="T1" fmla="*/ 53 h 78"/>
                    <a:gd name="T2" fmla="*/ 6 w 81"/>
                    <a:gd name="T3" fmla="*/ 59 h 78"/>
                    <a:gd name="T4" fmla="*/ 12 w 81"/>
                    <a:gd name="T5" fmla="*/ 78 h 78"/>
                    <a:gd name="T6" fmla="*/ 21 w 81"/>
                    <a:gd name="T7" fmla="*/ 41 h 78"/>
                    <a:gd name="T8" fmla="*/ 28 w 81"/>
                    <a:gd name="T9" fmla="*/ 53 h 78"/>
                    <a:gd name="T10" fmla="*/ 34 w 81"/>
                    <a:gd name="T11" fmla="*/ 47 h 78"/>
                    <a:gd name="T12" fmla="*/ 43 w 81"/>
                    <a:gd name="T13" fmla="*/ 47 h 78"/>
                    <a:gd name="T14" fmla="*/ 37 w 81"/>
                    <a:gd name="T15" fmla="*/ 62 h 78"/>
                    <a:gd name="T16" fmla="*/ 21 w 81"/>
                    <a:gd name="T17" fmla="*/ 72 h 78"/>
                    <a:gd name="T18" fmla="*/ 31 w 81"/>
                    <a:gd name="T19" fmla="*/ 78 h 78"/>
                    <a:gd name="T20" fmla="*/ 43 w 81"/>
                    <a:gd name="T21" fmla="*/ 72 h 78"/>
                    <a:gd name="T22" fmla="*/ 62 w 81"/>
                    <a:gd name="T23" fmla="*/ 59 h 78"/>
                    <a:gd name="T24" fmla="*/ 62 w 81"/>
                    <a:gd name="T25" fmla="*/ 62 h 78"/>
                    <a:gd name="T26" fmla="*/ 62 w 81"/>
                    <a:gd name="T27" fmla="*/ 69 h 78"/>
                    <a:gd name="T28" fmla="*/ 56 w 81"/>
                    <a:gd name="T29" fmla="*/ 69 h 78"/>
                    <a:gd name="T30" fmla="*/ 53 w 81"/>
                    <a:gd name="T31" fmla="*/ 69 h 78"/>
                    <a:gd name="T32" fmla="*/ 53 w 81"/>
                    <a:gd name="T33" fmla="*/ 72 h 78"/>
                    <a:gd name="T34" fmla="*/ 56 w 81"/>
                    <a:gd name="T35" fmla="*/ 75 h 78"/>
                    <a:gd name="T36" fmla="*/ 56 w 81"/>
                    <a:gd name="T37" fmla="*/ 78 h 78"/>
                    <a:gd name="T38" fmla="*/ 56 w 81"/>
                    <a:gd name="T39" fmla="*/ 78 h 78"/>
                    <a:gd name="T40" fmla="*/ 71 w 81"/>
                    <a:gd name="T41" fmla="*/ 75 h 78"/>
                    <a:gd name="T42" fmla="*/ 74 w 81"/>
                    <a:gd name="T43" fmla="*/ 65 h 78"/>
                    <a:gd name="T44" fmla="*/ 74 w 81"/>
                    <a:gd name="T45" fmla="*/ 50 h 78"/>
                    <a:gd name="T46" fmla="*/ 53 w 81"/>
                    <a:gd name="T47" fmla="*/ 50 h 78"/>
                    <a:gd name="T48" fmla="*/ 81 w 81"/>
                    <a:gd name="T49" fmla="*/ 47 h 78"/>
                    <a:gd name="T50" fmla="*/ 59 w 81"/>
                    <a:gd name="T51" fmla="*/ 37 h 78"/>
                    <a:gd name="T52" fmla="*/ 59 w 81"/>
                    <a:gd name="T53" fmla="*/ 31 h 78"/>
                    <a:gd name="T54" fmla="*/ 49 w 81"/>
                    <a:gd name="T55" fmla="*/ 31 h 78"/>
                    <a:gd name="T56" fmla="*/ 46 w 81"/>
                    <a:gd name="T57" fmla="*/ 31 h 78"/>
                    <a:gd name="T58" fmla="*/ 46 w 81"/>
                    <a:gd name="T59" fmla="*/ 34 h 78"/>
                    <a:gd name="T60" fmla="*/ 31 w 81"/>
                    <a:gd name="T61" fmla="*/ 37 h 78"/>
                    <a:gd name="T62" fmla="*/ 28 w 81"/>
                    <a:gd name="T63" fmla="*/ 31 h 78"/>
                    <a:gd name="T64" fmla="*/ 28 w 81"/>
                    <a:gd name="T65" fmla="*/ 31 h 78"/>
                    <a:gd name="T66" fmla="*/ 21 w 81"/>
                    <a:gd name="T67" fmla="*/ 25 h 78"/>
                    <a:gd name="T68" fmla="*/ 31 w 81"/>
                    <a:gd name="T69" fmla="*/ 19 h 78"/>
                    <a:gd name="T70" fmla="*/ 21 w 81"/>
                    <a:gd name="T71" fmla="*/ 6 h 78"/>
                    <a:gd name="T72" fmla="*/ 21 w 81"/>
                    <a:gd name="T73" fmla="*/ 3 h 78"/>
                    <a:gd name="T74" fmla="*/ 21 w 81"/>
                    <a:gd name="T75" fmla="*/ 0 h 78"/>
                    <a:gd name="T76" fmla="*/ 18 w 81"/>
                    <a:gd name="T77" fmla="*/ 0 h 78"/>
                    <a:gd name="T78" fmla="*/ 12 w 81"/>
                    <a:gd name="T79" fmla="*/ 16 h 78"/>
                    <a:gd name="T80" fmla="*/ 3 w 81"/>
                    <a:gd name="T81" fmla="*/ 25 h 78"/>
                    <a:gd name="T82" fmla="*/ 9 w 81"/>
                    <a:gd name="T83" fmla="*/ 25 h 78"/>
                    <a:gd name="T84" fmla="*/ 9 w 81"/>
                    <a:gd name="T85" fmla="*/ 25 h 78"/>
                    <a:gd name="T86" fmla="*/ 0 w 81"/>
                    <a:gd name="T87" fmla="*/ 53 h 78"/>
                    <a:gd name="T88" fmla="*/ 0 w 81"/>
                    <a:gd name="T89" fmla="*/ 53 h 78"/>
                    <a:gd name="T90" fmla="*/ 43 w 81"/>
                    <a:gd name="T91" fmla="*/ 22 h 78"/>
                    <a:gd name="T92" fmla="*/ 40 w 81"/>
                    <a:gd name="T93" fmla="*/ 12 h 78"/>
                    <a:gd name="T94" fmla="*/ 43 w 81"/>
                    <a:gd name="T95" fmla="*/ 12 h 78"/>
                    <a:gd name="T96" fmla="*/ 53 w 81"/>
                    <a:gd name="T97" fmla="*/ 22 h 78"/>
                    <a:gd name="T98" fmla="*/ 56 w 81"/>
                    <a:gd name="T99" fmla="*/ 12 h 78"/>
                    <a:gd name="T100" fmla="*/ 56 w 81"/>
                    <a:gd name="T101" fmla="*/ 22 h 78"/>
                    <a:gd name="T102" fmla="*/ 65 w 81"/>
                    <a:gd name="T103" fmla="*/ 22 h 78"/>
                    <a:gd name="T104" fmla="*/ 62 w 81"/>
                    <a:gd name="T105" fmla="*/ 12 h 78"/>
                    <a:gd name="T106" fmla="*/ 65 w 81"/>
                    <a:gd name="T107" fmla="*/ 12 h 78"/>
                    <a:gd name="T108" fmla="*/ 78 w 81"/>
                    <a:gd name="T109" fmla="*/ 3 h 78"/>
                    <a:gd name="T110" fmla="*/ 31 w 81"/>
                    <a:gd name="T111" fmla="*/ 31 h 78"/>
                    <a:gd name="T112" fmla="*/ 78 w 81"/>
                    <a:gd name="T113" fmla="*/ 31 h 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1" h="78">
                      <a:moveTo>
                        <a:pt x="0" y="53"/>
                      </a:moveTo>
                      <a:lnTo>
                        <a:pt x="0" y="53"/>
                      </a:lnTo>
                      <a:lnTo>
                        <a:pt x="6" y="59"/>
                      </a:lnTo>
                      <a:lnTo>
                        <a:pt x="12" y="50"/>
                      </a:lnTo>
                      <a:lnTo>
                        <a:pt x="12" y="78"/>
                      </a:lnTo>
                      <a:lnTo>
                        <a:pt x="21" y="78"/>
                      </a:lnTo>
                      <a:lnTo>
                        <a:pt x="21" y="41"/>
                      </a:lnTo>
                      <a:lnTo>
                        <a:pt x="28" y="53"/>
                      </a:lnTo>
                      <a:lnTo>
                        <a:pt x="34" y="47"/>
                      </a:lnTo>
                      <a:lnTo>
                        <a:pt x="43" y="47"/>
                      </a:lnTo>
                      <a:lnTo>
                        <a:pt x="40" y="56"/>
                      </a:lnTo>
                      <a:lnTo>
                        <a:pt x="37" y="62"/>
                      </a:lnTo>
                      <a:lnTo>
                        <a:pt x="31" y="69"/>
                      </a:lnTo>
                      <a:lnTo>
                        <a:pt x="21" y="72"/>
                      </a:lnTo>
                      <a:lnTo>
                        <a:pt x="31" y="78"/>
                      </a:lnTo>
                      <a:lnTo>
                        <a:pt x="43" y="72"/>
                      </a:lnTo>
                      <a:lnTo>
                        <a:pt x="49" y="59"/>
                      </a:lnTo>
                      <a:lnTo>
                        <a:pt x="62" y="59"/>
                      </a:lnTo>
                      <a:lnTo>
                        <a:pt x="62" y="62"/>
                      </a:lnTo>
                      <a:lnTo>
                        <a:pt x="62" y="69"/>
                      </a:lnTo>
                      <a:lnTo>
                        <a:pt x="56" y="69"/>
                      </a:lnTo>
                      <a:lnTo>
                        <a:pt x="53" y="69"/>
                      </a:lnTo>
                      <a:lnTo>
                        <a:pt x="53" y="72"/>
                      </a:lnTo>
                      <a:lnTo>
                        <a:pt x="56" y="75"/>
                      </a:lnTo>
                      <a:lnTo>
                        <a:pt x="56" y="78"/>
                      </a:lnTo>
                      <a:lnTo>
                        <a:pt x="71" y="75"/>
                      </a:lnTo>
                      <a:lnTo>
                        <a:pt x="74" y="72"/>
                      </a:lnTo>
                      <a:lnTo>
                        <a:pt x="74" y="65"/>
                      </a:lnTo>
                      <a:lnTo>
                        <a:pt x="74" y="50"/>
                      </a:lnTo>
                      <a:lnTo>
                        <a:pt x="53" y="50"/>
                      </a:lnTo>
                      <a:lnTo>
                        <a:pt x="53" y="47"/>
                      </a:lnTo>
                      <a:lnTo>
                        <a:pt x="81" y="47"/>
                      </a:lnTo>
                      <a:lnTo>
                        <a:pt x="81" y="37"/>
                      </a:lnTo>
                      <a:lnTo>
                        <a:pt x="59" y="37"/>
                      </a:lnTo>
                      <a:lnTo>
                        <a:pt x="59" y="31"/>
                      </a:lnTo>
                      <a:lnTo>
                        <a:pt x="49" y="31"/>
                      </a:lnTo>
                      <a:lnTo>
                        <a:pt x="46" y="31"/>
                      </a:lnTo>
                      <a:lnTo>
                        <a:pt x="46" y="34"/>
                      </a:lnTo>
                      <a:lnTo>
                        <a:pt x="46" y="37"/>
                      </a:lnTo>
                      <a:lnTo>
                        <a:pt x="31" y="37"/>
                      </a:lnTo>
                      <a:lnTo>
                        <a:pt x="28" y="31"/>
                      </a:lnTo>
                      <a:lnTo>
                        <a:pt x="21" y="34"/>
                      </a:lnTo>
                      <a:lnTo>
                        <a:pt x="21" y="25"/>
                      </a:lnTo>
                      <a:lnTo>
                        <a:pt x="31" y="25"/>
                      </a:lnTo>
                      <a:lnTo>
                        <a:pt x="31" y="19"/>
                      </a:lnTo>
                      <a:lnTo>
                        <a:pt x="21" y="19"/>
                      </a:lnTo>
                      <a:lnTo>
                        <a:pt x="21" y="6"/>
                      </a:lnTo>
                      <a:lnTo>
                        <a:pt x="21" y="3"/>
                      </a:lnTo>
                      <a:lnTo>
                        <a:pt x="21" y="0"/>
                      </a:lnTo>
                      <a:lnTo>
                        <a:pt x="18" y="0"/>
                      </a:lnTo>
                      <a:lnTo>
                        <a:pt x="12" y="0"/>
                      </a:lnTo>
                      <a:lnTo>
                        <a:pt x="12" y="16"/>
                      </a:lnTo>
                      <a:lnTo>
                        <a:pt x="3" y="16"/>
                      </a:lnTo>
                      <a:lnTo>
                        <a:pt x="3" y="25"/>
                      </a:lnTo>
                      <a:lnTo>
                        <a:pt x="9" y="25"/>
                      </a:lnTo>
                      <a:lnTo>
                        <a:pt x="6" y="41"/>
                      </a:lnTo>
                      <a:lnTo>
                        <a:pt x="0" y="53"/>
                      </a:lnTo>
                      <a:close/>
                      <a:moveTo>
                        <a:pt x="43" y="12"/>
                      </a:moveTo>
                      <a:lnTo>
                        <a:pt x="43" y="22"/>
                      </a:lnTo>
                      <a:lnTo>
                        <a:pt x="40" y="22"/>
                      </a:lnTo>
                      <a:lnTo>
                        <a:pt x="40" y="12"/>
                      </a:lnTo>
                      <a:lnTo>
                        <a:pt x="43" y="12"/>
                      </a:lnTo>
                      <a:close/>
                      <a:moveTo>
                        <a:pt x="56" y="22"/>
                      </a:moveTo>
                      <a:lnTo>
                        <a:pt x="53" y="22"/>
                      </a:lnTo>
                      <a:lnTo>
                        <a:pt x="53" y="12"/>
                      </a:lnTo>
                      <a:lnTo>
                        <a:pt x="56" y="12"/>
                      </a:lnTo>
                      <a:lnTo>
                        <a:pt x="56" y="22"/>
                      </a:lnTo>
                      <a:close/>
                      <a:moveTo>
                        <a:pt x="65" y="12"/>
                      </a:moveTo>
                      <a:lnTo>
                        <a:pt x="65" y="22"/>
                      </a:lnTo>
                      <a:lnTo>
                        <a:pt x="62" y="22"/>
                      </a:lnTo>
                      <a:lnTo>
                        <a:pt x="62" y="12"/>
                      </a:lnTo>
                      <a:lnTo>
                        <a:pt x="65" y="12"/>
                      </a:lnTo>
                      <a:close/>
                      <a:moveTo>
                        <a:pt x="78" y="31"/>
                      </a:moveTo>
                      <a:lnTo>
                        <a:pt x="78" y="3"/>
                      </a:lnTo>
                      <a:lnTo>
                        <a:pt x="31" y="3"/>
                      </a:lnTo>
                      <a:lnTo>
                        <a:pt x="31" y="31"/>
                      </a:lnTo>
                      <a:lnTo>
                        <a:pt x="78" y="31"/>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2" name="Freeform 32"/>
                <p:cNvSpPr>
                  <a:spLocks noEditPoints="1"/>
                </p:cNvSpPr>
                <p:nvPr/>
              </p:nvSpPr>
              <p:spPr bwMode="auto">
                <a:xfrm>
                  <a:off x="4084" y="2769"/>
                  <a:ext cx="81" cy="81"/>
                </a:xfrm>
                <a:custGeom>
                  <a:avLst/>
                  <a:gdLst>
                    <a:gd name="T0" fmla="*/ 22 w 81"/>
                    <a:gd name="T1" fmla="*/ 16 h 81"/>
                    <a:gd name="T2" fmla="*/ 12 w 81"/>
                    <a:gd name="T3" fmla="*/ 31 h 81"/>
                    <a:gd name="T4" fmla="*/ 65 w 81"/>
                    <a:gd name="T5" fmla="*/ 31 h 81"/>
                    <a:gd name="T6" fmla="*/ 56 w 81"/>
                    <a:gd name="T7" fmla="*/ 16 h 81"/>
                    <a:gd name="T8" fmla="*/ 78 w 81"/>
                    <a:gd name="T9" fmla="*/ 6 h 81"/>
                    <a:gd name="T10" fmla="*/ 56 w 81"/>
                    <a:gd name="T11" fmla="*/ 3 h 81"/>
                    <a:gd name="T12" fmla="*/ 56 w 81"/>
                    <a:gd name="T13" fmla="*/ 0 h 81"/>
                    <a:gd name="T14" fmla="*/ 47 w 81"/>
                    <a:gd name="T15" fmla="*/ 0 h 81"/>
                    <a:gd name="T16" fmla="*/ 34 w 81"/>
                    <a:gd name="T17" fmla="*/ 6 h 81"/>
                    <a:gd name="T18" fmla="*/ 34 w 81"/>
                    <a:gd name="T19" fmla="*/ 3 h 81"/>
                    <a:gd name="T20" fmla="*/ 34 w 81"/>
                    <a:gd name="T21" fmla="*/ 0 h 81"/>
                    <a:gd name="T22" fmla="*/ 25 w 81"/>
                    <a:gd name="T23" fmla="*/ 0 h 81"/>
                    <a:gd name="T24" fmla="*/ 3 w 81"/>
                    <a:gd name="T25" fmla="*/ 6 h 81"/>
                    <a:gd name="T26" fmla="*/ 3 w 81"/>
                    <a:gd name="T27" fmla="*/ 12 h 81"/>
                    <a:gd name="T28" fmla="*/ 47 w 81"/>
                    <a:gd name="T29" fmla="*/ 12 h 81"/>
                    <a:gd name="T30" fmla="*/ 34 w 81"/>
                    <a:gd name="T31" fmla="*/ 16 h 81"/>
                    <a:gd name="T32" fmla="*/ 62 w 81"/>
                    <a:gd name="T33" fmla="*/ 25 h 81"/>
                    <a:gd name="T34" fmla="*/ 15 w 81"/>
                    <a:gd name="T35" fmla="*/ 31 h 81"/>
                    <a:gd name="T36" fmla="*/ 9 w 81"/>
                    <a:gd name="T37" fmla="*/ 56 h 81"/>
                    <a:gd name="T38" fmla="*/ 31 w 81"/>
                    <a:gd name="T39" fmla="*/ 47 h 81"/>
                    <a:gd name="T40" fmla="*/ 34 w 81"/>
                    <a:gd name="T41" fmla="*/ 50 h 81"/>
                    <a:gd name="T42" fmla="*/ 3 w 81"/>
                    <a:gd name="T43" fmla="*/ 59 h 81"/>
                    <a:gd name="T44" fmla="*/ 6 w 81"/>
                    <a:gd name="T45" fmla="*/ 65 h 81"/>
                    <a:gd name="T46" fmla="*/ 37 w 81"/>
                    <a:gd name="T47" fmla="*/ 53 h 81"/>
                    <a:gd name="T48" fmla="*/ 22 w 81"/>
                    <a:gd name="T49" fmla="*/ 65 h 81"/>
                    <a:gd name="T50" fmla="*/ 6 w 81"/>
                    <a:gd name="T51" fmla="*/ 78 h 81"/>
                    <a:gd name="T52" fmla="*/ 40 w 81"/>
                    <a:gd name="T53" fmla="*/ 62 h 81"/>
                    <a:gd name="T54" fmla="*/ 40 w 81"/>
                    <a:gd name="T55" fmla="*/ 69 h 81"/>
                    <a:gd name="T56" fmla="*/ 34 w 81"/>
                    <a:gd name="T57" fmla="*/ 81 h 81"/>
                    <a:gd name="T58" fmla="*/ 50 w 81"/>
                    <a:gd name="T59" fmla="*/ 75 h 81"/>
                    <a:gd name="T60" fmla="*/ 53 w 81"/>
                    <a:gd name="T61" fmla="*/ 56 h 81"/>
                    <a:gd name="T62" fmla="*/ 72 w 81"/>
                    <a:gd name="T63" fmla="*/ 78 h 81"/>
                    <a:gd name="T64" fmla="*/ 81 w 81"/>
                    <a:gd name="T65" fmla="*/ 69 h 81"/>
                    <a:gd name="T66" fmla="*/ 59 w 81"/>
                    <a:gd name="T67" fmla="*/ 53 h 81"/>
                    <a:gd name="T68" fmla="*/ 69 w 81"/>
                    <a:gd name="T69" fmla="*/ 53 h 81"/>
                    <a:gd name="T70" fmla="*/ 72 w 81"/>
                    <a:gd name="T71" fmla="*/ 50 h 81"/>
                    <a:gd name="T72" fmla="*/ 62 w 81"/>
                    <a:gd name="T73" fmla="*/ 41 h 81"/>
                    <a:gd name="T74" fmla="*/ 3 w 81"/>
                    <a:gd name="T75" fmla="*/ 34 h 81"/>
                    <a:gd name="T76" fmla="*/ 28 w 81"/>
                    <a:gd name="T77" fmla="*/ 41 h 81"/>
                    <a:gd name="T78" fmla="*/ 3 w 81"/>
                    <a:gd name="T79" fmla="*/ 47 h 81"/>
                    <a:gd name="T80" fmla="*/ 50 w 81"/>
                    <a:gd name="T81" fmla="*/ 50 h 81"/>
                    <a:gd name="T82" fmla="*/ 59 w 81"/>
                    <a:gd name="T83" fmla="*/ 41 h 81"/>
                    <a:gd name="T84" fmla="*/ 50 w 81"/>
                    <a:gd name="T85" fmla="*/ 50 h 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81">
                      <a:moveTo>
                        <a:pt x="3" y="12"/>
                      </a:moveTo>
                      <a:lnTo>
                        <a:pt x="22" y="12"/>
                      </a:lnTo>
                      <a:lnTo>
                        <a:pt x="22" y="16"/>
                      </a:lnTo>
                      <a:lnTo>
                        <a:pt x="3" y="16"/>
                      </a:lnTo>
                      <a:lnTo>
                        <a:pt x="3" y="31"/>
                      </a:lnTo>
                      <a:lnTo>
                        <a:pt x="12" y="31"/>
                      </a:lnTo>
                      <a:lnTo>
                        <a:pt x="12" y="22"/>
                      </a:lnTo>
                      <a:lnTo>
                        <a:pt x="65" y="22"/>
                      </a:lnTo>
                      <a:lnTo>
                        <a:pt x="65" y="31"/>
                      </a:lnTo>
                      <a:lnTo>
                        <a:pt x="75" y="31"/>
                      </a:lnTo>
                      <a:lnTo>
                        <a:pt x="75" y="16"/>
                      </a:lnTo>
                      <a:lnTo>
                        <a:pt x="56" y="16"/>
                      </a:lnTo>
                      <a:lnTo>
                        <a:pt x="56" y="12"/>
                      </a:lnTo>
                      <a:lnTo>
                        <a:pt x="78" y="12"/>
                      </a:lnTo>
                      <a:lnTo>
                        <a:pt x="78" y="6"/>
                      </a:lnTo>
                      <a:lnTo>
                        <a:pt x="56" y="6"/>
                      </a:lnTo>
                      <a:lnTo>
                        <a:pt x="56" y="3"/>
                      </a:lnTo>
                      <a:lnTo>
                        <a:pt x="56" y="0"/>
                      </a:lnTo>
                      <a:lnTo>
                        <a:pt x="47" y="0"/>
                      </a:lnTo>
                      <a:lnTo>
                        <a:pt x="47" y="6"/>
                      </a:lnTo>
                      <a:lnTo>
                        <a:pt x="34" y="6"/>
                      </a:lnTo>
                      <a:lnTo>
                        <a:pt x="34" y="3"/>
                      </a:lnTo>
                      <a:lnTo>
                        <a:pt x="34" y="0"/>
                      </a:lnTo>
                      <a:lnTo>
                        <a:pt x="31" y="0"/>
                      </a:lnTo>
                      <a:lnTo>
                        <a:pt x="25" y="0"/>
                      </a:lnTo>
                      <a:lnTo>
                        <a:pt x="22" y="0"/>
                      </a:lnTo>
                      <a:lnTo>
                        <a:pt x="22" y="6"/>
                      </a:lnTo>
                      <a:lnTo>
                        <a:pt x="3" y="6"/>
                      </a:lnTo>
                      <a:lnTo>
                        <a:pt x="3" y="12"/>
                      </a:lnTo>
                      <a:close/>
                      <a:moveTo>
                        <a:pt x="34" y="16"/>
                      </a:moveTo>
                      <a:lnTo>
                        <a:pt x="34" y="12"/>
                      </a:lnTo>
                      <a:lnTo>
                        <a:pt x="47" y="12"/>
                      </a:lnTo>
                      <a:lnTo>
                        <a:pt x="47" y="16"/>
                      </a:lnTo>
                      <a:lnTo>
                        <a:pt x="34" y="16"/>
                      </a:lnTo>
                      <a:close/>
                      <a:moveTo>
                        <a:pt x="15" y="31"/>
                      </a:moveTo>
                      <a:lnTo>
                        <a:pt x="62" y="31"/>
                      </a:lnTo>
                      <a:lnTo>
                        <a:pt x="62" y="25"/>
                      </a:lnTo>
                      <a:lnTo>
                        <a:pt x="15" y="25"/>
                      </a:lnTo>
                      <a:lnTo>
                        <a:pt x="15" y="31"/>
                      </a:lnTo>
                      <a:close/>
                      <a:moveTo>
                        <a:pt x="3" y="47"/>
                      </a:moveTo>
                      <a:lnTo>
                        <a:pt x="3" y="47"/>
                      </a:lnTo>
                      <a:lnTo>
                        <a:pt x="9" y="56"/>
                      </a:lnTo>
                      <a:lnTo>
                        <a:pt x="31" y="47"/>
                      </a:lnTo>
                      <a:lnTo>
                        <a:pt x="34" y="50"/>
                      </a:lnTo>
                      <a:lnTo>
                        <a:pt x="15" y="56"/>
                      </a:lnTo>
                      <a:lnTo>
                        <a:pt x="3" y="59"/>
                      </a:lnTo>
                      <a:lnTo>
                        <a:pt x="6" y="65"/>
                      </a:lnTo>
                      <a:lnTo>
                        <a:pt x="25" y="62"/>
                      </a:lnTo>
                      <a:lnTo>
                        <a:pt x="37" y="53"/>
                      </a:lnTo>
                      <a:lnTo>
                        <a:pt x="37" y="56"/>
                      </a:lnTo>
                      <a:lnTo>
                        <a:pt x="22" y="65"/>
                      </a:lnTo>
                      <a:lnTo>
                        <a:pt x="0" y="72"/>
                      </a:lnTo>
                      <a:lnTo>
                        <a:pt x="6" y="78"/>
                      </a:lnTo>
                      <a:lnTo>
                        <a:pt x="25" y="72"/>
                      </a:lnTo>
                      <a:lnTo>
                        <a:pt x="40" y="62"/>
                      </a:lnTo>
                      <a:lnTo>
                        <a:pt x="40" y="65"/>
                      </a:lnTo>
                      <a:lnTo>
                        <a:pt x="40" y="69"/>
                      </a:lnTo>
                      <a:lnTo>
                        <a:pt x="31" y="72"/>
                      </a:lnTo>
                      <a:lnTo>
                        <a:pt x="34" y="81"/>
                      </a:lnTo>
                      <a:lnTo>
                        <a:pt x="44" y="78"/>
                      </a:lnTo>
                      <a:lnTo>
                        <a:pt x="50" y="75"/>
                      </a:lnTo>
                      <a:lnTo>
                        <a:pt x="53" y="69"/>
                      </a:lnTo>
                      <a:lnTo>
                        <a:pt x="50" y="56"/>
                      </a:lnTo>
                      <a:lnTo>
                        <a:pt x="53" y="56"/>
                      </a:lnTo>
                      <a:lnTo>
                        <a:pt x="62" y="69"/>
                      </a:lnTo>
                      <a:lnTo>
                        <a:pt x="72" y="78"/>
                      </a:lnTo>
                      <a:lnTo>
                        <a:pt x="81" y="69"/>
                      </a:lnTo>
                      <a:lnTo>
                        <a:pt x="69" y="62"/>
                      </a:lnTo>
                      <a:lnTo>
                        <a:pt x="59" y="53"/>
                      </a:lnTo>
                      <a:lnTo>
                        <a:pt x="65" y="53"/>
                      </a:lnTo>
                      <a:lnTo>
                        <a:pt x="69" y="53"/>
                      </a:lnTo>
                      <a:lnTo>
                        <a:pt x="72" y="50"/>
                      </a:lnTo>
                      <a:lnTo>
                        <a:pt x="69" y="47"/>
                      </a:lnTo>
                      <a:lnTo>
                        <a:pt x="62" y="41"/>
                      </a:lnTo>
                      <a:lnTo>
                        <a:pt x="78" y="41"/>
                      </a:lnTo>
                      <a:lnTo>
                        <a:pt x="78" y="34"/>
                      </a:lnTo>
                      <a:lnTo>
                        <a:pt x="3" y="34"/>
                      </a:lnTo>
                      <a:lnTo>
                        <a:pt x="3" y="41"/>
                      </a:lnTo>
                      <a:lnTo>
                        <a:pt x="28" y="41"/>
                      </a:lnTo>
                      <a:lnTo>
                        <a:pt x="19" y="47"/>
                      </a:lnTo>
                      <a:lnTo>
                        <a:pt x="3" y="47"/>
                      </a:lnTo>
                      <a:close/>
                      <a:moveTo>
                        <a:pt x="50" y="50"/>
                      </a:moveTo>
                      <a:lnTo>
                        <a:pt x="50" y="50"/>
                      </a:lnTo>
                      <a:lnTo>
                        <a:pt x="44" y="44"/>
                      </a:lnTo>
                      <a:lnTo>
                        <a:pt x="47" y="41"/>
                      </a:lnTo>
                      <a:lnTo>
                        <a:pt x="59" y="41"/>
                      </a:lnTo>
                      <a:lnTo>
                        <a:pt x="50"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3" name="Freeform 33"/>
                <p:cNvSpPr>
                  <a:spLocks noEditPoints="1"/>
                </p:cNvSpPr>
                <p:nvPr/>
              </p:nvSpPr>
              <p:spPr bwMode="auto">
                <a:xfrm>
                  <a:off x="4221" y="2769"/>
                  <a:ext cx="78" cy="78"/>
                </a:xfrm>
                <a:custGeom>
                  <a:avLst/>
                  <a:gdLst>
                    <a:gd name="T0" fmla="*/ 0 w 78"/>
                    <a:gd name="T1" fmla="*/ 25 h 78"/>
                    <a:gd name="T2" fmla="*/ 31 w 78"/>
                    <a:gd name="T3" fmla="*/ 25 h 78"/>
                    <a:gd name="T4" fmla="*/ 31 w 78"/>
                    <a:gd name="T5" fmla="*/ 37 h 78"/>
                    <a:gd name="T6" fmla="*/ 13 w 78"/>
                    <a:gd name="T7" fmla="*/ 37 h 78"/>
                    <a:gd name="T8" fmla="*/ 13 w 78"/>
                    <a:gd name="T9" fmla="*/ 78 h 78"/>
                    <a:gd name="T10" fmla="*/ 25 w 78"/>
                    <a:gd name="T11" fmla="*/ 78 h 78"/>
                    <a:gd name="T12" fmla="*/ 25 w 78"/>
                    <a:gd name="T13" fmla="*/ 72 h 78"/>
                    <a:gd name="T14" fmla="*/ 53 w 78"/>
                    <a:gd name="T15" fmla="*/ 72 h 78"/>
                    <a:gd name="T16" fmla="*/ 53 w 78"/>
                    <a:gd name="T17" fmla="*/ 78 h 78"/>
                    <a:gd name="T18" fmla="*/ 66 w 78"/>
                    <a:gd name="T19" fmla="*/ 78 h 78"/>
                    <a:gd name="T20" fmla="*/ 66 w 78"/>
                    <a:gd name="T21" fmla="*/ 37 h 78"/>
                    <a:gd name="T22" fmla="*/ 44 w 78"/>
                    <a:gd name="T23" fmla="*/ 37 h 78"/>
                    <a:gd name="T24" fmla="*/ 44 w 78"/>
                    <a:gd name="T25" fmla="*/ 25 h 78"/>
                    <a:gd name="T26" fmla="*/ 78 w 78"/>
                    <a:gd name="T27" fmla="*/ 25 h 78"/>
                    <a:gd name="T28" fmla="*/ 78 w 78"/>
                    <a:gd name="T29" fmla="*/ 16 h 78"/>
                    <a:gd name="T30" fmla="*/ 44 w 78"/>
                    <a:gd name="T31" fmla="*/ 16 h 78"/>
                    <a:gd name="T32" fmla="*/ 44 w 78"/>
                    <a:gd name="T33" fmla="*/ 6 h 78"/>
                    <a:gd name="T34" fmla="*/ 44 w 78"/>
                    <a:gd name="T35" fmla="*/ 6 h 78"/>
                    <a:gd name="T36" fmla="*/ 44 w 78"/>
                    <a:gd name="T37" fmla="*/ 3 h 78"/>
                    <a:gd name="T38" fmla="*/ 44 w 78"/>
                    <a:gd name="T39" fmla="*/ 3 h 78"/>
                    <a:gd name="T40" fmla="*/ 44 w 78"/>
                    <a:gd name="T41" fmla="*/ 0 h 78"/>
                    <a:gd name="T42" fmla="*/ 44 w 78"/>
                    <a:gd name="T43" fmla="*/ 0 h 78"/>
                    <a:gd name="T44" fmla="*/ 38 w 78"/>
                    <a:gd name="T45" fmla="*/ 0 h 78"/>
                    <a:gd name="T46" fmla="*/ 38 w 78"/>
                    <a:gd name="T47" fmla="*/ 0 h 78"/>
                    <a:gd name="T48" fmla="*/ 31 w 78"/>
                    <a:gd name="T49" fmla="*/ 0 h 78"/>
                    <a:gd name="T50" fmla="*/ 31 w 78"/>
                    <a:gd name="T51" fmla="*/ 16 h 78"/>
                    <a:gd name="T52" fmla="*/ 0 w 78"/>
                    <a:gd name="T53" fmla="*/ 16 h 78"/>
                    <a:gd name="T54" fmla="*/ 0 w 78"/>
                    <a:gd name="T55" fmla="*/ 25 h 78"/>
                    <a:gd name="T56" fmla="*/ 0 w 78"/>
                    <a:gd name="T57" fmla="*/ 25 h 78"/>
                    <a:gd name="T58" fmla="*/ 25 w 78"/>
                    <a:gd name="T59" fmla="*/ 47 h 78"/>
                    <a:gd name="T60" fmla="*/ 53 w 78"/>
                    <a:gd name="T61" fmla="*/ 47 h 78"/>
                    <a:gd name="T62" fmla="*/ 53 w 78"/>
                    <a:gd name="T63" fmla="*/ 62 h 78"/>
                    <a:gd name="T64" fmla="*/ 25 w 78"/>
                    <a:gd name="T65" fmla="*/ 62 h 78"/>
                    <a:gd name="T66" fmla="*/ 25 w 78"/>
                    <a:gd name="T67" fmla="*/ 47 h 78"/>
                    <a:gd name="T68" fmla="*/ 25 w 78"/>
                    <a:gd name="T69" fmla="*/ 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78">
                      <a:moveTo>
                        <a:pt x="0" y="25"/>
                      </a:moveTo>
                      <a:lnTo>
                        <a:pt x="31" y="25"/>
                      </a:lnTo>
                      <a:lnTo>
                        <a:pt x="31" y="37"/>
                      </a:lnTo>
                      <a:lnTo>
                        <a:pt x="13" y="37"/>
                      </a:lnTo>
                      <a:lnTo>
                        <a:pt x="13" y="78"/>
                      </a:lnTo>
                      <a:lnTo>
                        <a:pt x="25" y="78"/>
                      </a:lnTo>
                      <a:lnTo>
                        <a:pt x="25" y="72"/>
                      </a:lnTo>
                      <a:lnTo>
                        <a:pt x="53" y="72"/>
                      </a:lnTo>
                      <a:lnTo>
                        <a:pt x="53" y="78"/>
                      </a:lnTo>
                      <a:lnTo>
                        <a:pt x="66" y="78"/>
                      </a:lnTo>
                      <a:lnTo>
                        <a:pt x="66" y="37"/>
                      </a:lnTo>
                      <a:lnTo>
                        <a:pt x="44" y="37"/>
                      </a:lnTo>
                      <a:lnTo>
                        <a:pt x="44" y="25"/>
                      </a:lnTo>
                      <a:lnTo>
                        <a:pt x="78" y="25"/>
                      </a:lnTo>
                      <a:lnTo>
                        <a:pt x="78" y="16"/>
                      </a:lnTo>
                      <a:lnTo>
                        <a:pt x="44" y="16"/>
                      </a:lnTo>
                      <a:lnTo>
                        <a:pt x="44" y="6"/>
                      </a:lnTo>
                      <a:lnTo>
                        <a:pt x="44" y="3"/>
                      </a:lnTo>
                      <a:lnTo>
                        <a:pt x="44" y="0"/>
                      </a:lnTo>
                      <a:lnTo>
                        <a:pt x="38" y="0"/>
                      </a:lnTo>
                      <a:lnTo>
                        <a:pt x="31" y="0"/>
                      </a:lnTo>
                      <a:lnTo>
                        <a:pt x="31" y="16"/>
                      </a:lnTo>
                      <a:lnTo>
                        <a:pt x="0" y="16"/>
                      </a:lnTo>
                      <a:lnTo>
                        <a:pt x="0" y="25"/>
                      </a:lnTo>
                      <a:close/>
                      <a:moveTo>
                        <a:pt x="25" y="47"/>
                      </a:moveTo>
                      <a:lnTo>
                        <a:pt x="53" y="47"/>
                      </a:lnTo>
                      <a:lnTo>
                        <a:pt x="53" y="62"/>
                      </a:lnTo>
                      <a:lnTo>
                        <a:pt x="25" y="62"/>
                      </a:lnTo>
                      <a:lnTo>
                        <a:pt x="25" y="4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4" name="Freeform 34"/>
                <p:cNvSpPr>
                  <a:spLocks noEditPoints="1"/>
                </p:cNvSpPr>
                <p:nvPr/>
              </p:nvSpPr>
              <p:spPr bwMode="auto">
                <a:xfrm>
                  <a:off x="4368" y="2769"/>
                  <a:ext cx="56" cy="78"/>
                </a:xfrm>
                <a:custGeom>
                  <a:avLst/>
                  <a:gdLst>
                    <a:gd name="T0" fmla="*/ 9 w 56"/>
                    <a:gd name="T1" fmla="*/ 78 h 78"/>
                    <a:gd name="T2" fmla="*/ 9 w 56"/>
                    <a:gd name="T3" fmla="*/ 75 h 78"/>
                    <a:gd name="T4" fmla="*/ 44 w 56"/>
                    <a:gd name="T5" fmla="*/ 75 h 78"/>
                    <a:gd name="T6" fmla="*/ 44 w 56"/>
                    <a:gd name="T7" fmla="*/ 78 h 78"/>
                    <a:gd name="T8" fmla="*/ 56 w 56"/>
                    <a:gd name="T9" fmla="*/ 78 h 78"/>
                    <a:gd name="T10" fmla="*/ 56 w 56"/>
                    <a:gd name="T11" fmla="*/ 12 h 78"/>
                    <a:gd name="T12" fmla="*/ 28 w 56"/>
                    <a:gd name="T13" fmla="*/ 12 h 78"/>
                    <a:gd name="T14" fmla="*/ 28 w 56"/>
                    <a:gd name="T15" fmla="*/ 12 h 78"/>
                    <a:gd name="T16" fmla="*/ 31 w 56"/>
                    <a:gd name="T17" fmla="*/ 6 h 78"/>
                    <a:gd name="T18" fmla="*/ 31 w 56"/>
                    <a:gd name="T19" fmla="*/ 6 h 78"/>
                    <a:gd name="T20" fmla="*/ 31 w 56"/>
                    <a:gd name="T21" fmla="*/ 6 h 78"/>
                    <a:gd name="T22" fmla="*/ 31 w 56"/>
                    <a:gd name="T23" fmla="*/ 3 h 78"/>
                    <a:gd name="T24" fmla="*/ 31 w 56"/>
                    <a:gd name="T25" fmla="*/ 3 h 78"/>
                    <a:gd name="T26" fmla="*/ 19 w 56"/>
                    <a:gd name="T27" fmla="*/ 0 h 78"/>
                    <a:gd name="T28" fmla="*/ 19 w 56"/>
                    <a:gd name="T29" fmla="*/ 0 h 78"/>
                    <a:gd name="T30" fmla="*/ 19 w 56"/>
                    <a:gd name="T31" fmla="*/ 3 h 78"/>
                    <a:gd name="T32" fmla="*/ 19 w 56"/>
                    <a:gd name="T33" fmla="*/ 3 h 78"/>
                    <a:gd name="T34" fmla="*/ 15 w 56"/>
                    <a:gd name="T35" fmla="*/ 12 h 78"/>
                    <a:gd name="T36" fmla="*/ 0 w 56"/>
                    <a:gd name="T37" fmla="*/ 12 h 78"/>
                    <a:gd name="T38" fmla="*/ 0 w 56"/>
                    <a:gd name="T39" fmla="*/ 78 h 78"/>
                    <a:gd name="T40" fmla="*/ 0 w 56"/>
                    <a:gd name="T41" fmla="*/ 78 h 78"/>
                    <a:gd name="T42" fmla="*/ 9 w 56"/>
                    <a:gd name="T43" fmla="*/ 78 h 78"/>
                    <a:gd name="T44" fmla="*/ 9 w 56"/>
                    <a:gd name="T45" fmla="*/ 78 h 78"/>
                    <a:gd name="T46" fmla="*/ 44 w 56"/>
                    <a:gd name="T47" fmla="*/ 22 h 78"/>
                    <a:gd name="T48" fmla="*/ 44 w 56"/>
                    <a:gd name="T49" fmla="*/ 31 h 78"/>
                    <a:gd name="T50" fmla="*/ 9 w 56"/>
                    <a:gd name="T51" fmla="*/ 31 h 78"/>
                    <a:gd name="T52" fmla="*/ 9 w 56"/>
                    <a:gd name="T53" fmla="*/ 22 h 78"/>
                    <a:gd name="T54" fmla="*/ 44 w 56"/>
                    <a:gd name="T55" fmla="*/ 22 h 78"/>
                    <a:gd name="T56" fmla="*/ 44 w 56"/>
                    <a:gd name="T57" fmla="*/ 22 h 78"/>
                    <a:gd name="T58" fmla="*/ 44 w 56"/>
                    <a:gd name="T59" fmla="*/ 47 h 78"/>
                    <a:gd name="T60" fmla="*/ 9 w 56"/>
                    <a:gd name="T61" fmla="*/ 47 h 78"/>
                    <a:gd name="T62" fmla="*/ 9 w 56"/>
                    <a:gd name="T63" fmla="*/ 37 h 78"/>
                    <a:gd name="T64" fmla="*/ 44 w 56"/>
                    <a:gd name="T65" fmla="*/ 37 h 78"/>
                    <a:gd name="T66" fmla="*/ 44 w 56"/>
                    <a:gd name="T67" fmla="*/ 47 h 78"/>
                    <a:gd name="T68" fmla="*/ 44 w 56"/>
                    <a:gd name="T69" fmla="*/ 47 h 78"/>
                    <a:gd name="T70" fmla="*/ 44 w 56"/>
                    <a:gd name="T71" fmla="*/ 56 h 78"/>
                    <a:gd name="T72" fmla="*/ 44 w 56"/>
                    <a:gd name="T73" fmla="*/ 65 h 78"/>
                    <a:gd name="T74" fmla="*/ 9 w 56"/>
                    <a:gd name="T75" fmla="*/ 65 h 78"/>
                    <a:gd name="T76" fmla="*/ 9 w 56"/>
                    <a:gd name="T77" fmla="*/ 56 h 78"/>
                    <a:gd name="T78" fmla="*/ 44 w 56"/>
                    <a:gd name="T79" fmla="*/ 56 h 78"/>
                    <a:gd name="T80" fmla="*/ 44 w 56"/>
                    <a:gd name="T81" fmla="*/ 56 h 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6" h="78">
                      <a:moveTo>
                        <a:pt x="9" y="78"/>
                      </a:moveTo>
                      <a:lnTo>
                        <a:pt x="9" y="75"/>
                      </a:lnTo>
                      <a:lnTo>
                        <a:pt x="44" y="75"/>
                      </a:lnTo>
                      <a:lnTo>
                        <a:pt x="44" y="78"/>
                      </a:lnTo>
                      <a:lnTo>
                        <a:pt x="56" y="78"/>
                      </a:lnTo>
                      <a:lnTo>
                        <a:pt x="56" y="12"/>
                      </a:lnTo>
                      <a:lnTo>
                        <a:pt x="28" y="12"/>
                      </a:lnTo>
                      <a:lnTo>
                        <a:pt x="31" y="6"/>
                      </a:lnTo>
                      <a:lnTo>
                        <a:pt x="31" y="3"/>
                      </a:lnTo>
                      <a:lnTo>
                        <a:pt x="19" y="0"/>
                      </a:lnTo>
                      <a:lnTo>
                        <a:pt x="19" y="3"/>
                      </a:lnTo>
                      <a:lnTo>
                        <a:pt x="15" y="12"/>
                      </a:lnTo>
                      <a:lnTo>
                        <a:pt x="0" y="12"/>
                      </a:lnTo>
                      <a:lnTo>
                        <a:pt x="0" y="78"/>
                      </a:lnTo>
                      <a:lnTo>
                        <a:pt x="9" y="78"/>
                      </a:lnTo>
                      <a:close/>
                      <a:moveTo>
                        <a:pt x="44" y="22"/>
                      </a:moveTo>
                      <a:lnTo>
                        <a:pt x="44" y="31"/>
                      </a:lnTo>
                      <a:lnTo>
                        <a:pt x="9" y="31"/>
                      </a:lnTo>
                      <a:lnTo>
                        <a:pt x="9" y="22"/>
                      </a:lnTo>
                      <a:lnTo>
                        <a:pt x="44" y="22"/>
                      </a:lnTo>
                      <a:close/>
                      <a:moveTo>
                        <a:pt x="44" y="47"/>
                      </a:moveTo>
                      <a:lnTo>
                        <a:pt x="9" y="47"/>
                      </a:lnTo>
                      <a:lnTo>
                        <a:pt x="9" y="37"/>
                      </a:lnTo>
                      <a:lnTo>
                        <a:pt x="44" y="37"/>
                      </a:lnTo>
                      <a:lnTo>
                        <a:pt x="44" y="47"/>
                      </a:lnTo>
                      <a:close/>
                      <a:moveTo>
                        <a:pt x="44" y="56"/>
                      </a:moveTo>
                      <a:lnTo>
                        <a:pt x="44" y="65"/>
                      </a:lnTo>
                      <a:lnTo>
                        <a:pt x="9" y="65"/>
                      </a:lnTo>
                      <a:lnTo>
                        <a:pt x="9" y="56"/>
                      </a:lnTo>
                      <a:lnTo>
                        <a:pt x="44"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5" name="Freeform 35"/>
                <p:cNvSpPr>
                  <a:spLocks noEditPoints="1"/>
                </p:cNvSpPr>
                <p:nvPr/>
              </p:nvSpPr>
              <p:spPr bwMode="auto">
                <a:xfrm>
                  <a:off x="4493" y="2769"/>
                  <a:ext cx="78" cy="78"/>
                </a:xfrm>
                <a:custGeom>
                  <a:avLst/>
                  <a:gdLst>
                    <a:gd name="T0" fmla="*/ 56 w 78"/>
                    <a:gd name="T1" fmla="*/ 6 h 78"/>
                    <a:gd name="T2" fmla="*/ 56 w 78"/>
                    <a:gd name="T3" fmla="*/ 3 h 78"/>
                    <a:gd name="T4" fmla="*/ 43 w 78"/>
                    <a:gd name="T5" fmla="*/ 0 h 78"/>
                    <a:gd name="T6" fmla="*/ 37 w 78"/>
                    <a:gd name="T7" fmla="*/ 12 h 78"/>
                    <a:gd name="T8" fmla="*/ 25 w 78"/>
                    <a:gd name="T9" fmla="*/ 28 h 78"/>
                    <a:gd name="T10" fmla="*/ 28 w 78"/>
                    <a:gd name="T11" fmla="*/ 37 h 78"/>
                    <a:gd name="T12" fmla="*/ 65 w 78"/>
                    <a:gd name="T13" fmla="*/ 34 h 78"/>
                    <a:gd name="T14" fmla="*/ 68 w 78"/>
                    <a:gd name="T15" fmla="*/ 41 h 78"/>
                    <a:gd name="T16" fmla="*/ 75 w 78"/>
                    <a:gd name="T17" fmla="*/ 37 h 78"/>
                    <a:gd name="T18" fmla="*/ 78 w 78"/>
                    <a:gd name="T19" fmla="*/ 34 h 78"/>
                    <a:gd name="T20" fmla="*/ 65 w 78"/>
                    <a:gd name="T21" fmla="*/ 12 h 78"/>
                    <a:gd name="T22" fmla="*/ 53 w 78"/>
                    <a:gd name="T23" fmla="*/ 16 h 78"/>
                    <a:gd name="T24" fmla="*/ 43 w 78"/>
                    <a:gd name="T25" fmla="*/ 25 h 78"/>
                    <a:gd name="T26" fmla="*/ 56 w 78"/>
                    <a:gd name="T27" fmla="*/ 6 h 78"/>
                    <a:gd name="T28" fmla="*/ 56 w 78"/>
                    <a:gd name="T29" fmla="*/ 6 h 78"/>
                    <a:gd name="T30" fmla="*/ 28 w 78"/>
                    <a:gd name="T31" fmla="*/ 12 h 78"/>
                    <a:gd name="T32" fmla="*/ 15 w 78"/>
                    <a:gd name="T33" fmla="*/ 0 h 78"/>
                    <a:gd name="T34" fmla="*/ 6 w 78"/>
                    <a:gd name="T35" fmla="*/ 9 h 78"/>
                    <a:gd name="T36" fmla="*/ 9 w 78"/>
                    <a:gd name="T37" fmla="*/ 12 h 78"/>
                    <a:gd name="T38" fmla="*/ 22 w 78"/>
                    <a:gd name="T39" fmla="*/ 22 h 78"/>
                    <a:gd name="T40" fmla="*/ 28 w 78"/>
                    <a:gd name="T41" fmla="*/ 12 h 78"/>
                    <a:gd name="T42" fmla="*/ 18 w 78"/>
                    <a:gd name="T43" fmla="*/ 28 h 78"/>
                    <a:gd name="T44" fmla="*/ 6 w 78"/>
                    <a:gd name="T45" fmla="*/ 19 h 78"/>
                    <a:gd name="T46" fmla="*/ 0 w 78"/>
                    <a:gd name="T47" fmla="*/ 28 h 78"/>
                    <a:gd name="T48" fmla="*/ 12 w 78"/>
                    <a:gd name="T49" fmla="*/ 37 h 78"/>
                    <a:gd name="T50" fmla="*/ 18 w 78"/>
                    <a:gd name="T51" fmla="*/ 28 h 78"/>
                    <a:gd name="T52" fmla="*/ 18 w 78"/>
                    <a:gd name="T53" fmla="*/ 28 h 78"/>
                    <a:gd name="T54" fmla="*/ 9 w 78"/>
                    <a:gd name="T55" fmla="*/ 75 h 78"/>
                    <a:gd name="T56" fmla="*/ 12 w 78"/>
                    <a:gd name="T57" fmla="*/ 78 h 78"/>
                    <a:gd name="T58" fmla="*/ 22 w 78"/>
                    <a:gd name="T59" fmla="*/ 47 h 78"/>
                    <a:gd name="T60" fmla="*/ 18 w 78"/>
                    <a:gd name="T61" fmla="*/ 44 h 78"/>
                    <a:gd name="T62" fmla="*/ 12 w 78"/>
                    <a:gd name="T63" fmla="*/ 41 h 78"/>
                    <a:gd name="T64" fmla="*/ 0 w 78"/>
                    <a:gd name="T65" fmla="*/ 72 h 78"/>
                    <a:gd name="T66" fmla="*/ 9 w 78"/>
                    <a:gd name="T67" fmla="*/ 75 h 78"/>
                    <a:gd name="T68" fmla="*/ 9 w 78"/>
                    <a:gd name="T69" fmla="*/ 75 h 78"/>
                    <a:gd name="T70" fmla="*/ 59 w 78"/>
                    <a:gd name="T71" fmla="*/ 72 h 78"/>
                    <a:gd name="T72" fmla="*/ 72 w 78"/>
                    <a:gd name="T73" fmla="*/ 78 h 78"/>
                    <a:gd name="T74" fmla="*/ 28 w 78"/>
                    <a:gd name="T75" fmla="*/ 41 h 78"/>
                    <a:gd name="T76" fmla="*/ 40 w 78"/>
                    <a:gd name="T77" fmla="*/ 78 h 78"/>
                    <a:gd name="T78" fmla="*/ 40 w 78"/>
                    <a:gd name="T79" fmla="*/ 72 h 78"/>
                    <a:gd name="T80" fmla="*/ 59 w 78"/>
                    <a:gd name="T81" fmla="*/ 65 h 78"/>
                    <a:gd name="T82" fmla="*/ 40 w 78"/>
                    <a:gd name="T83" fmla="*/ 50 h 78"/>
                    <a:gd name="T84" fmla="*/ 59 w 78"/>
                    <a:gd name="T85" fmla="*/ 50 h 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8" h="78">
                      <a:moveTo>
                        <a:pt x="56" y="6"/>
                      </a:moveTo>
                      <a:lnTo>
                        <a:pt x="56" y="6"/>
                      </a:lnTo>
                      <a:lnTo>
                        <a:pt x="56" y="3"/>
                      </a:lnTo>
                      <a:lnTo>
                        <a:pt x="43" y="0"/>
                      </a:lnTo>
                      <a:lnTo>
                        <a:pt x="37" y="12"/>
                      </a:lnTo>
                      <a:lnTo>
                        <a:pt x="31" y="25"/>
                      </a:lnTo>
                      <a:lnTo>
                        <a:pt x="25" y="28"/>
                      </a:lnTo>
                      <a:lnTo>
                        <a:pt x="28" y="37"/>
                      </a:lnTo>
                      <a:lnTo>
                        <a:pt x="53" y="34"/>
                      </a:lnTo>
                      <a:lnTo>
                        <a:pt x="65" y="34"/>
                      </a:lnTo>
                      <a:lnTo>
                        <a:pt x="68" y="41"/>
                      </a:lnTo>
                      <a:lnTo>
                        <a:pt x="75" y="37"/>
                      </a:lnTo>
                      <a:lnTo>
                        <a:pt x="78" y="34"/>
                      </a:lnTo>
                      <a:lnTo>
                        <a:pt x="65" y="12"/>
                      </a:lnTo>
                      <a:lnTo>
                        <a:pt x="53" y="16"/>
                      </a:lnTo>
                      <a:lnTo>
                        <a:pt x="59" y="25"/>
                      </a:lnTo>
                      <a:lnTo>
                        <a:pt x="43" y="25"/>
                      </a:lnTo>
                      <a:lnTo>
                        <a:pt x="56" y="6"/>
                      </a:lnTo>
                      <a:close/>
                      <a:moveTo>
                        <a:pt x="28" y="12"/>
                      </a:moveTo>
                      <a:lnTo>
                        <a:pt x="28" y="12"/>
                      </a:lnTo>
                      <a:lnTo>
                        <a:pt x="15" y="0"/>
                      </a:lnTo>
                      <a:lnTo>
                        <a:pt x="6" y="9"/>
                      </a:lnTo>
                      <a:lnTo>
                        <a:pt x="9" y="12"/>
                      </a:lnTo>
                      <a:lnTo>
                        <a:pt x="22" y="22"/>
                      </a:lnTo>
                      <a:lnTo>
                        <a:pt x="28" y="12"/>
                      </a:lnTo>
                      <a:close/>
                      <a:moveTo>
                        <a:pt x="18" y="28"/>
                      </a:moveTo>
                      <a:lnTo>
                        <a:pt x="18" y="28"/>
                      </a:lnTo>
                      <a:lnTo>
                        <a:pt x="6" y="19"/>
                      </a:lnTo>
                      <a:lnTo>
                        <a:pt x="0" y="28"/>
                      </a:lnTo>
                      <a:lnTo>
                        <a:pt x="12" y="37"/>
                      </a:lnTo>
                      <a:lnTo>
                        <a:pt x="18" y="28"/>
                      </a:lnTo>
                      <a:close/>
                      <a:moveTo>
                        <a:pt x="9" y="75"/>
                      </a:moveTo>
                      <a:lnTo>
                        <a:pt x="9" y="75"/>
                      </a:lnTo>
                      <a:lnTo>
                        <a:pt x="12" y="78"/>
                      </a:lnTo>
                      <a:lnTo>
                        <a:pt x="22" y="47"/>
                      </a:lnTo>
                      <a:lnTo>
                        <a:pt x="18" y="44"/>
                      </a:lnTo>
                      <a:lnTo>
                        <a:pt x="12" y="41"/>
                      </a:lnTo>
                      <a:lnTo>
                        <a:pt x="6" y="56"/>
                      </a:lnTo>
                      <a:lnTo>
                        <a:pt x="0" y="72"/>
                      </a:lnTo>
                      <a:lnTo>
                        <a:pt x="9" y="75"/>
                      </a:lnTo>
                      <a:close/>
                      <a:moveTo>
                        <a:pt x="40" y="72"/>
                      </a:moveTo>
                      <a:lnTo>
                        <a:pt x="59" y="72"/>
                      </a:lnTo>
                      <a:lnTo>
                        <a:pt x="59" y="78"/>
                      </a:lnTo>
                      <a:lnTo>
                        <a:pt x="72" y="78"/>
                      </a:lnTo>
                      <a:lnTo>
                        <a:pt x="72" y="41"/>
                      </a:lnTo>
                      <a:lnTo>
                        <a:pt x="28" y="41"/>
                      </a:lnTo>
                      <a:lnTo>
                        <a:pt x="28" y="78"/>
                      </a:lnTo>
                      <a:lnTo>
                        <a:pt x="40" y="78"/>
                      </a:lnTo>
                      <a:lnTo>
                        <a:pt x="40" y="72"/>
                      </a:lnTo>
                      <a:close/>
                      <a:moveTo>
                        <a:pt x="59" y="50"/>
                      </a:moveTo>
                      <a:lnTo>
                        <a:pt x="59" y="65"/>
                      </a:lnTo>
                      <a:lnTo>
                        <a:pt x="40" y="65"/>
                      </a:lnTo>
                      <a:lnTo>
                        <a:pt x="40" y="50"/>
                      </a:lnTo>
                      <a:lnTo>
                        <a:pt x="59"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6" name="Freeform 36"/>
                <p:cNvSpPr>
                  <a:spLocks noEditPoints="1"/>
                </p:cNvSpPr>
                <p:nvPr/>
              </p:nvSpPr>
              <p:spPr bwMode="auto">
                <a:xfrm>
                  <a:off x="4627" y="2769"/>
                  <a:ext cx="75" cy="78"/>
                </a:xfrm>
                <a:custGeom>
                  <a:avLst/>
                  <a:gdLst>
                    <a:gd name="T0" fmla="*/ 59 w 75"/>
                    <a:gd name="T1" fmla="*/ 22 h 78"/>
                    <a:gd name="T2" fmla="*/ 50 w 75"/>
                    <a:gd name="T3" fmla="*/ 12 h 78"/>
                    <a:gd name="T4" fmla="*/ 50 w 75"/>
                    <a:gd name="T5" fmla="*/ 6 h 78"/>
                    <a:gd name="T6" fmla="*/ 50 w 75"/>
                    <a:gd name="T7" fmla="*/ 6 h 78"/>
                    <a:gd name="T8" fmla="*/ 50 w 75"/>
                    <a:gd name="T9" fmla="*/ 6 h 78"/>
                    <a:gd name="T10" fmla="*/ 41 w 75"/>
                    <a:gd name="T11" fmla="*/ 6 h 78"/>
                    <a:gd name="T12" fmla="*/ 41 w 75"/>
                    <a:gd name="T13" fmla="*/ 41 h 78"/>
                    <a:gd name="T14" fmla="*/ 34 w 75"/>
                    <a:gd name="T15" fmla="*/ 22 h 78"/>
                    <a:gd name="T16" fmla="*/ 28 w 75"/>
                    <a:gd name="T17" fmla="*/ 9 h 78"/>
                    <a:gd name="T18" fmla="*/ 28 w 75"/>
                    <a:gd name="T19" fmla="*/ 3 h 78"/>
                    <a:gd name="T20" fmla="*/ 28 w 75"/>
                    <a:gd name="T21" fmla="*/ 3 h 78"/>
                    <a:gd name="T22" fmla="*/ 25 w 75"/>
                    <a:gd name="T23" fmla="*/ 3 h 78"/>
                    <a:gd name="T24" fmla="*/ 19 w 75"/>
                    <a:gd name="T25" fmla="*/ 3 h 78"/>
                    <a:gd name="T26" fmla="*/ 19 w 75"/>
                    <a:gd name="T27" fmla="*/ 44 h 78"/>
                    <a:gd name="T28" fmla="*/ 12 w 75"/>
                    <a:gd name="T29" fmla="*/ 62 h 78"/>
                    <a:gd name="T30" fmla="*/ 9 w 75"/>
                    <a:gd name="T31" fmla="*/ 69 h 78"/>
                    <a:gd name="T32" fmla="*/ 0 w 75"/>
                    <a:gd name="T33" fmla="*/ 72 h 78"/>
                    <a:gd name="T34" fmla="*/ 12 w 75"/>
                    <a:gd name="T35" fmla="*/ 78 h 78"/>
                    <a:gd name="T36" fmla="*/ 25 w 75"/>
                    <a:gd name="T37" fmla="*/ 62 h 78"/>
                    <a:gd name="T38" fmla="*/ 28 w 75"/>
                    <a:gd name="T39" fmla="*/ 44 h 78"/>
                    <a:gd name="T40" fmla="*/ 28 w 75"/>
                    <a:gd name="T41" fmla="*/ 28 h 78"/>
                    <a:gd name="T42" fmla="*/ 31 w 75"/>
                    <a:gd name="T43" fmla="*/ 50 h 78"/>
                    <a:gd name="T44" fmla="*/ 37 w 75"/>
                    <a:gd name="T45" fmla="*/ 47 h 78"/>
                    <a:gd name="T46" fmla="*/ 41 w 75"/>
                    <a:gd name="T47" fmla="*/ 75 h 78"/>
                    <a:gd name="T48" fmla="*/ 50 w 75"/>
                    <a:gd name="T49" fmla="*/ 25 h 78"/>
                    <a:gd name="T50" fmla="*/ 53 w 75"/>
                    <a:gd name="T51" fmla="*/ 50 h 78"/>
                    <a:gd name="T52" fmla="*/ 62 w 75"/>
                    <a:gd name="T53" fmla="*/ 47 h 78"/>
                    <a:gd name="T54" fmla="*/ 75 w 75"/>
                    <a:gd name="T55" fmla="*/ 78 h 78"/>
                    <a:gd name="T56" fmla="*/ 75 w 75"/>
                    <a:gd name="T57" fmla="*/ 6 h 78"/>
                    <a:gd name="T58" fmla="*/ 75 w 75"/>
                    <a:gd name="T59" fmla="*/ 3 h 78"/>
                    <a:gd name="T60" fmla="*/ 75 w 75"/>
                    <a:gd name="T61" fmla="*/ 3 h 78"/>
                    <a:gd name="T62" fmla="*/ 72 w 75"/>
                    <a:gd name="T63" fmla="*/ 0 h 78"/>
                    <a:gd name="T64" fmla="*/ 62 w 75"/>
                    <a:gd name="T65" fmla="*/ 41 h 78"/>
                    <a:gd name="T66" fmla="*/ 59 w 75"/>
                    <a:gd name="T67" fmla="*/ 22 h 78"/>
                    <a:gd name="T68" fmla="*/ 59 w 75"/>
                    <a:gd name="T69" fmla="*/ 22 h 78"/>
                    <a:gd name="T70" fmla="*/ 12 w 75"/>
                    <a:gd name="T71" fmla="*/ 37 h 78"/>
                    <a:gd name="T72" fmla="*/ 16 w 75"/>
                    <a:gd name="T73" fmla="*/ 22 h 78"/>
                    <a:gd name="T74" fmla="*/ 6 w 75"/>
                    <a:gd name="T75" fmla="*/ 22 h 78"/>
                    <a:gd name="T76" fmla="*/ 6 w 75"/>
                    <a:gd name="T77" fmla="*/ 25 h 78"/>
                    <a:gd name="T78" fmla="*/ 3 w 75"/>
                    <a:gd name="T79" fmla="*/ 47 h 78"/>
                    <a:gd name="T80" fmla="*/ 12 w 75"/>
                    <a:gd name="T81" fmla="*/ 50 h 78"/>
                    <a:gd name="T82" fmla="*/ 12 w 75"/>
                    <a:gd name="T83" fmla="*/ 37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5" h="78">
                      <a:moveTo>
                        <a:pt x="59" y="22"/>
                      </a:moveTo>
                      <a:lnTo>
                        <a:pt x="59" y="22"/>
                      </a:lnTo>
                      <a:lnTo>
                        <a:pt x="50" y="22"/>
                      </a:lnTo>
                      <a:lnTo>
                        <a:pt x="50" y="12"/>
                      </a:lnTo>
                      <a:lnTo>
                        <a:pt x="50" y="6"/>
                      </a:lnTo>
                      <a:lnTo>
                        <a:pt x="41" y="6"/>
                      </a:lnTo>
                      <a:lnTo>
                        <a:pt x="41" y="41"/>
                      </a:lnTo>
                      <a:lnTo>
                        <a:pt x="34" y="22"/>
                      </a:lnTo>
                      <a:lnTo>
                        <a:pt x="28" y="22"/>
                      </a:lnTo>
                      <a:lnTo>
                        <a:pt x="28" y="9"/>
                      </a:lnTo>
                      <a:lnTo>
                        <a:pt x="28" y="3"/>
                      </a:lnTo>
                      <a:lnTo>
                        <a:pt x="25" y="3"/>
                      </a:lnTo>
                      <a:lnTo>
                        <a:pt x="19" y="3"/>
                      </a:lnTo>
                      <a:lnTo>
                        <a:pt x="19" y="44"/>
                      </a:lnTo>
                      <a:lnTo>
                        <a:pt x="16" y="53"/>
                      </a:lnTo>
                      <a:lnTo>
                        <a:pt x="12" y="62"/>
                      </a:lnTo>
                      <a:lnTo>
                        <a:pt x="9" y="69"/>
                      </a:lnTo>
                      <a:lnTo>
                        <a:pt x="0" y="72"/>
                      </a:lnTo>
                      <a:lnTo>
                        <a:pt x="12" y="78"/>
                      </a:lnTo>
                      <a:lnTo>
                        <a:pt x="22" y="69"/>
                      </a:lnTo>
                      <a:lnTo>
                        <a:pt x="25" y="62"/>
                      </a:lnTo>
                      <a:lnTo>
                        <a:pt x="28" y="44"/>
                      </a:lnTo>
                      <a:lnTo>
                        <a:pt x="28" y="28"/>
                      </a:lnTo>
                      <a:lnTo>
                        <a:pt x="31" y="50"/>
                      </a:lnTo>
                      <a:lnTo>
                        <a:pt x="37" y="47"/>
                      </a:lnTo>
                      <a:lnTo>
                        <a:pt x="41" y="47"/>
                      </a:lnTo>
                      <a:lnTo>
                        <a:pt x="41" y="75"/>
                      </a:lnTo>
                      <a:lnTo>
                        <a:pt x="50" y="75"/>
                      </a:lnTo>
                      <a:lnTo>
                        <a:pt x="50" y="25"/>
                      </a:lnTo>
                      <a:lnTo>
                        <a:pt x="53" y="50"/>
                      </a:lnTo>
                      <a:lnTo>
                        <a:pt x="62" y="47"/>
                      </a:lnTo>
                      <a:lnTo>
                        <a:pt x="62" y="78"/>
                      </a:lnTo>
                      <a:lnTo>
                        <a:pt x="75" y="78"/>
                      </a:lnTo>
                      <a:lnTo>
                        <a:pt x="75" y="6"/>
                      </a:lnTo>
                      <a:lnTo>
                        <a:pt x="75" y="3"/>
                      </a:lnTo>
                      <a:lnTo>
                        <a:pt x="72" y="0"/>
                      </a:lnTo>
                      <a:lnTo>
                        <a:pt x="62" y="0"/>
                      </a:lnTo>
                      <a:lnTo>
                        <a:pt x="62" y="41"/>
                      </a:lnTo>
                      <a:lnTo>
                        <a:pt x="59" y="22"/>
                      </a:lnTo>
                      <a:close/>
                      <a:moveTo>
                        <a:pt x="12" y="37"/>
                      </a:moveTo>
                      <a:lnTo>
                        <a:pt x="12" y="37"/>
                      </a:lnTo>
                      <a:lnTo>
                        <a:pt x="16" y="22"/>
                      </a:lnTo>
                      <a:lnTo>
                        <a:pt x="6" y="22"/>
                      </a:lnTo>
                      <a:lnTo>
                        <a:pt x="6" y="25"/>
                      </a:lnTo>
                      <a:lnTo>
                        <a:pt x="3" y="47"/>
                      </a:lnTo>
                      <a:lnTo>
                        <a:pt x="12" y="50"/>
                      </a:lnTo>
                      <a:lnTo>
                        <a:pt x="12" y="3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7" name="Freeform 37"/>
                <p:cNvSpPr>
                  <a:spLocks noEditPoints="1"/>
                </p:cNvSpPr>
                <p:nvPr/>
              </p:nvSpPr>
              <p:spPr bwMode="auto">
                <a:xfrm>
                  <a:off x="2323" y="3187"/>
                  <a:ext cx="78" cy="78"/>
                </a:xfrm>
                <a:custGeom>
                  <a:avLst/>
                  <a:gdLst>
                    <a:gd name="T0" fmla="*/ 41 w 78"/>
                    <a:gd name="T1" fmla="*/ 10 h 78"/>
                    <a:gd name="T2" fmla="*/ 41 w 78"/>
                    <a:gd name="T3" fmla="*/ 10 h 78"/>
                    <a:gd name="T4" fmla="*/ 44 w 78"/>
                    <a:gd name="T5" fmla="*/ 10 h 78"/>
                    <a:gd name="T6" fmla="*/ 44 w 78"/>
                    <a:gd name="T7" fmla="*/ 10 h 78"/>
                    <a:gd name="T8" fmla="*/ 38 w 78"/>
                    <a:gd name="T9" fmla="*/ 0 h 78"/>
                    <a:gd name="T10" fmla="*/ 38 w 78"/>
                    <a:gd name="T11" fmla="*/ 0 h 78"/>
                    <a:gd name="T12" fmla="*/ 38 w 78"/>
                    <a:gd name="T13" fmla="*/ 0 h 78"/>
                    <a:gd name="T14" fmla="*/ 4 w 78"/>
                    <a:gd name="T15" fmla="*/ 3 h 78"/>
                    <a:gd name="T16" fmla="*/ 4 w 78"/>
                    <a:gd name="T17" fmla="*/ 3 h 78"/>
                    <a:gd name="T18" fmla="*/ 7 w 78"/>
                    <a:gd name="T19" fmla="*/ 13 h 78"/>
                    <a:gd name="T20" fmla="*/ 7 w 78"/>
                    <a:gd name="T21" fmla="*/ 13 h 78"/>
                    <a:gd name="T22" fmla="*/ 13 w 78"/>
                    <a:gd name="T23" fmla="*/ 13 h 78"/>
                    <a:gd name="T24" fmla="*/ 13 w 78"/>
                    <a:gd name="T25" fmla="*/ 13 h 78"/>
                    <a:gd name="T26" fmla="*/ 19 w 78"/>
                    <a:gd name="T27" fmla="*/ 13 h 78"/>
                    <a:gd name="T28" fmla="*/ 19 w 78"/>
                    <a:gd name="T29" fmla="*/ 22 h 78"/>
                    <a:gd name="T30" fmla="*/ 4 w 78"/>
                    <a:gd name="T31" fmla="*/ 22 h 78"/>
                    <a:gd name="T32" fmla="*/ 4 w 78"/>
                    <a:gd name="T33" fmla="*/ 31 h 78"/>
                    <a:gd name="T34" fmla="*/ 19 w 78"/>
                    <a:gd name="T35" fmla="*/ 31 h 78"/>
                    <a:gd name="T36" fmla="*/ 19 w 78"/>
                    <a:gd name="T37" fmla="*/ 31 h 78"/>
                    <a:gd name="T38" fmla="*/ 13 w 78"/>
                    <a:gd name="T39" fmla="*/ 44 h 78"/>
                    <a:gd name="T40" fmla="*/ 0 w 78"/>
                    <a:gd name="T41" fmla="*/ 56 h 78"/>
                    <a:gd name="T42" fmla="*/ 0 w 78"/>
                    <a:gd name="T43" fmla="*/ 56 h 78"/>
                    <a:gd name="T44" fmla="*/ 0 w 78"/>
                    <a:gd name="T45" fmla="*/ 56 h 78"/>
                    <a:gd name="T46" fmla="*/ 10 w 78"/>
                    <a:gd name="T47" fmla="*/ 63 h 78"/>
                    <a:gd name="T48" fmla="*/ 10 w 78"/>
                    <a:gd name="T49" fmla="*/ 63 h 78"/>
                    <a:gd name="T50" fmla="*/ 19 w 78"/>
                    <a:gd name="T51" fmla="*/ 50 h 78"/>
                    <a:gd name="T52" fmla="*/ 19 w 78"/>
                    <a:gd name="T53" fmla="*/ 78 h 78"/>
                    <a:gd name="T54" fmla="*/ 32 w 78"/>
                    <a:gd name="T55" fmla="*/ 78 h 78"/>
                    <a:gd name="T56" fmla="*/ 32 w 78"/>
                    <a:gd name="T57" fmla="*/ 47 h 78"/>
                    <a:gd name="T58" fmla="*/ 32 w 78"/>
                    <a:gd name="T59" fmla="*/ 47 h 78"/>
                    <a:gd name="T60" fmla="*/ 38 w 78"/>
                    <a:gd name="T61" fmla="*/ 56 h 78"/>
                    <a:gd name="T62" fmla="*/ 44 w 78"/>
                    <a:gd name="T63" fmla="*/ 50 h 78"/>
                    <a:gd name="T64" fmla="*/ 44 w 78"/>
                    <a:gd name="T65" fmla="*/ 50 h 78"/>
                    <a:gd name="T66" fmla="*/ 35 w 78"/>
                    <a:gd name="T67" fmla="*/ 35 h 78"/>
                    <a:gd name="T68" fmla="*/ 32 w 78"/>
                    <a:gd name="T69" fmla="*/ 41 h 78"/>
                    <a:gd name="T70" fmla="*/ 32 w 78"/>
                    <a:gd name="T71" fmla="*/ 31 h 78"/>
                    <a:gd name="T72" fmla="*/ 44 w 78"/>
                    <a:gd name="T73" fmla="*/ 31 h 78"/>
                    <a:gd name="T74" fmla="*/ 44 w 78"/>
                    <a:gd name="T75" fmla="*/ 22 h 78"/>
                    <a:gd name="T76" fmla="*/ 32 w 78"/>
                    <a:gd name="T77" fmla="*/ 22 h 78"/>
                    <a:gd name="T78" fmla="*/ 32 w 78"/>
                    <a:gd name="T79" fmla="*/ 10 h 78"/>
                    <a:gd name="T80" fmla="*/ 32 w 78"/>
                    <a:gd name="T81" fmla="*/ 10 h 78"/>
                    <a:gd name="T82" fmla="*/ 32 w 78"/>
                    <a:gd name="T83" fmla="*/ 10 h 78"/>
                    <a:gd name="T84" fmla="*/ 32 w 78"/>
                    <a:gd name="T85" fmla="*/ 10 h 78"/>
                    <a:gd name="T86" fmla="*/ 41 w 78"/>
                    <a:gd name="T87" fmla="*/ 10 h 78"/>
                    <a:gd name="T88" fmla="*/ 41 w 78"/>
                    <a:gd name="T89" fmla="*/ 10 h 78"/>
                    <a:gd name="T90" fmla="*/ 41 w 78"/>
                    <a:gd name="T91" fmla="*/ 10 h 78"/>
                    <a:gd name="T92" fmla="*/ 66 w 78"/>
                    <a:gd name="T93" fmla="*/ 53 h 78"/>
                    <a:gd name="T94" fmla="*/ 57 w 78"/>
                    <a:gd name="T95" fmla="*/ 53 h 78"/>
                    <a:gd name="T96" fmla="*/ 57 w 78"/>
                    <a:gd name="T97" fmla="*/ 19 h 78"/>
                    <a:gd name="T98" fmla="*/ 66 w 78"/>
                    <a:gd name="T99" fmla="*/ 19 h 78"/>
                    <a:gd name="T100" fmla="*/ 66 w 78"/>
                    <a:gd name="T101" fmla="*/ 53 h 78"/>
                    <a:gd name="T102" fmla="*/ 66 w 78"/>
                    <a:gd name="T103" fmla="*/ 53 h 78"/>
                    <a:gd name="T104" fmla="*/ 44 w 78"/>
                    <a:gd name="T105" fmla="*/ 69 h 78"/>
                    <a:gd name="T106" fmla="*/ 57 w 78"/>
                    <a:gd name="T107" fmla="*/ 69 h 78"/>
                    <a:gd name="T108" fmla="*/ 57 w 78"/>
                    <a:gd name="T109" fmla="*/ 63 h 78"/>
                    <a:gd name="T110" fmla="*/ 66 w 78"/>
                    <a:gd name="T111" fmla="*/ 63 h 78"/>
                    <a:gd name="T112" fmla="*/ 66 w 78"/>
                    <a:gd name="T113" fmla="*/ 69 h 78"/>
                    <a:gd name="T114" fmla="*/ 78 w 78"/>
                    <a:gd name="T115" fmla="*/ 69 h 78"/>
                    <a:gd name="T116" fmla="*/ 78 w 78"/>
                    <a:gd name="T117" fmla="*/ 10 h 78"/>
                    <a:gd name="T118" fmla="*/ 44 w 78"/>
                    <a:gd name="T119" fmla="*/ 10 h 78"/>
                    <a:gd name="T120" fmla="*/ 44 w 78"/>
                    <a:gd name="T121" fmla="*/ 69 h 78"/>
                    <a:gd name="T122" fmla="*/ 44 w 78"/>
                    <a:gd name="T123" fmla="*/ 69 h 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8" h="78">
                      <a:moveTo>
                        <a:pt x="41" y="10"/>
                      </a:moveTo>
                      <a:lnTo>
                        <a:pt x="41" y="10"/>
                      </a:lnTo>
                      <a:lnTo>
                        <a:pt x="44" y="10"/>
                      </a:lnTo>
                      <a:lnTo>
                        <a:pt x="38" y="0"/>
                      </a:lnTo>
                      <a:lnTo>
                        <a:pt x="4" y="3"/>
                      </a:lnTo>
                      <a:lnTo>
                        <a:pt x="7" y="13"/>
                      </a:lnTo>
                      <a:lnTo>
                        <a:pt x="13" y="13"/>
                      </a:lnTo>
                      <a:lnTo>
                        <a:pt x="19" y="13"/>
                      </a:lnTo>
                      <a:lnTo>
                        <a:pt x="19" y="22"/>
                      </a:lnTo>
                      <a:lnTo>
                        <a:pt x="4" y="22"/>
                      </a:lnTo>
                      <a:lnTo>
                        <a:pt x="4" y="31"/>
                      </a:lnTo>
                      <a:lnTo>
                        <a:pt x="19" y="31"/>
                      </a:lnTo>
                      <a:lnTo>
                        <a:pt x="13" y="44"/>
                      </a:lnTo>
                      <a:lnTo>
                        <a:pt x="0" y="56"/>
                      </a:lnTo>
                      <a:lnTo>
                        <a:pt x="10" y="63"/>
                      </a:lnTo>
                      <a:lnTo>
                        <a:pt x="19" y="50"/>
                      </a:lnTo>
                      <a:lnTo>
                        <a:pt x="19" y="78"/>
                      </a:lnTo>
                      <a:lnTo>
                        <a:pt x="32" y="78"/>
                      </a:lnTo>
                      <a:lnTo>
                        <a:pt x="32" y="47"/>
                      </a:lnTo>
                      <a:lnTo>
                        <a:pt x="38" y="56"/>
                      </a:lnTo>
                      <a:lnTo>
                        <a:pt x="44" y="50"/>
                      </a:lnTo>
                      <a:lnTo>
                        <a:pt x="35" y="35"/>
                      </a:lnTo>
                      <a:lnTo>
                        <a:pt x="32" y="41"/>
                      </a:lnTo>
                      <a:lnTo>
                        <a:pt x="32" y="31"/>
                      </a:lnTo>
                      <a:lnTo>
                        <a:pt x="44" y="31"/>
                      </a:lnTo>
                      <a:lnTo>
                        <a:pt x="44" y="22"/>
                      </a:lnTo>
                      <a:lnTo>
                        <a:pt x="32" y="22"/>
                      </a:lnTo>
                      <a:lnTo>
                        <a:pt x="32" y="10"/>
                      </a:lnTo>
                      <a:lnTo>
                        <a:pt x="41" y="10"/>
                      </a:lnTo>
                      <a:close/>
                      <a:moveTo>
                        <a:pt x="66" y="53"/>
                      </a:moveTo>
                      <a:lnTo>
                        <a:pt x="57" y="53"/>
                      </a:lnTo>
                      <a:lnTo>
                        <a:pt x="57" y="19"/>
                      </a:lnTo>
                      <a:lnTo>
                        <a:pt x="66" y="19"/>
                      </a:lnTo>
                      <a:lnTo>
                        <a:pt x="66" y="53"/>
                      </a:lnTo>
                      <a:close/>
                      <a:moveTo>
                        <a:pt x="44" y="69"/>
                      </a:moveTo>
                      <a:lnTo>
                        <a:pt x="57" y="69"/>
                      </a:lnTo>
                      <a:lnTo>
                        <a:pt x="57" y="63"/>
                      </a:lnTo>
                      <a:lnTo>
                        <a:pt x="66" y="63"/>
                      </a:lnTo>
                      <a:lnTo>
                        <a:pt x="66" y="69"/>
                      </a:lnTo>
                      <a:lnTo>
                        <a:pt x="78" y="69"/>
                      </a:lnTo>
                      <a:lnTo>
                        <a:pt x="78" y="10"/>
                      </a:lnTo>
                      <a:lnTo>
                        <a:pt x="44" y="10"/>
                      </a:lnTo>
                      <a:lnTo>
                        <a:pt x="44" y="6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8" name="Freeform 38"/>
                <p:cNvSpPr>
                  <a:spLocks noEditPoints="1"/>
                </p:cNvSpPr>
                <p:nvPr/>
              </p:nvSpPr>
              <p:spPr bwMode="auto">
                <a:xfrm>
                  <a:off x="2564" y="3193"/>
                  <a:ext cx="65" cy="66"/>
                </a:xfrm>
                <a:custGeom>
                  <a:avLst/>
                  <a:gdLst>
                    <a:gd name="T0" fmla="*/ 12 w 65"/>
                    <a:gd name="T1" fmla="*/ 63 h 66"/>
                    <a:gd name="T2" fmla="*/ 53 w 65"/>
                    <a:gd name="T3" fmla="*/ 63 h 66"/>
                    <a:gd name="T4" fmla="*/ 53 w 65"/>
                    <a:gd name="T5" fmla="*/ 66 h 66"/>
                    <a:gd name="T6" fmla="*/ 65 w 65"/>
                    <a:gd name="T7" fmla="*/ 66 h 66"/>
                    <a:gd name="T8" fmla="*/ 65 w 65"/>
                    <a:gd name="T9" fmla="*/ 0 h 66"/>
                    <a:gd name="T10" fmla="*/ 0 w 65"/>
                    <a:gd name="T11" fmla="*/ 0 h 66"/>
                    <a:gd name="T12" fmla="*/ 0 w 65"/>
                    <a:gd name="T13" fmla="*/ 66 h 66"/>
                    <a:gd name="T14" fmla="*/ 12 w 65"/>
                    <a:gd name="T15" fmla="*/ 66 h 66"/>
                    <a:gd name="T16" fmla="*/ 12 w 65"/>
                    <a:gd name="T17" fmla="*/ 63 h 66"/>
                    <a:gd name="T18" fmla="*/ 12 w 65"/>
                    <a:gd name="T19" fmla="*/ 63 h 66"/>
                    <a:gd name="T20" fmla="*/ 28 w 65"/>
                    <a:gd name="T21" fmla="*/ 10 h 66"/>
                    <a:gd name="T22" fmla="*/ 28 w 65"/>
                    <a:gd name="T23" fmla="*/ 25 h 66"/>
                    <a:gd name="T24" fmla="*/ 12 w 65"/>
                    <a:gd name="T25" fmla="*/ 25 h 66"/>
                    <a:gd name="T26" fmla="*/ 12 w 65"/>
                    <a:gd name="T27" fmla="*/ 10 h 66"/>
                    <a:gd name="T28" fmla="*/ 28 w 65"/>
                    <a:gd name="T29" fmla="*/ 10 h 66"/>
                    <a:gd name="T30" fmla="*/ 28 w 65"/>
                    <a:gd name="T31" fmla="*/ 10 h 66"/>
                    <a:gd name="T32" fmla="*/ 53 w 65"/>
                    <a:gd name="T33" fmla="*/ 25 h 66"/>
                    <a:gd name="T34" fmla="*/ 37 w 65"/>
                    <a:gd name="T35" fmla="*/ 25 h 66"/>
                    <a:gd name="T36" fmla="*/ 37 w 65"/>
                    <a:gd name="T37" fmla="*/ 10 h 66"/>
                    <a:gd name="T38" fmla="*/ 53 w 65"/>
                    <a:gd name="T39" fmla="*/ 10 h 66"/>
                    <a:gd name="T40" fmla="*/ 53 w 65"/>
                    <a:gd name="T41" fmla="*/ 25 h 66"/>
                    <a:gd name="T42" fmla="*/ 53 w 65"/>
                    <a:gd name="T43" fmla="*/ 25 h 66"/>
                    <a:gd name="T44" fmla="*/ 12 w 65"/>
                    <a:gd name="T45" fmla="*/ 54 h 66"/>
                    <a:gd name="T46" fmla="*/ 12 w 65"/>
                    <a:gd name="T47" fmla="*/ 35 h 66"/>
                    <a:gd name="T48" fmla="*/ 28 w 65"/>
                    <a:gd name="T49" fmla="*/ 35 h 66"/>
                    <a:gd name="T50" fmla="*/ 28 w 65"/>
                    <a:gd name="T51" fmla="*/ 54 h 66"/>
                    <a:gd name="T52" fmla="*/ 12 w 65"/>
                    <a:gd name="T53" fmla="*/ 54 h 66"/>
                    <a:gd name="T54" fmla="*/ 12 w 65"/>
                    <a:gd name="T55" fmla="*/ 54 h 66"/>
                    <a:gd name="T56" fmla="*/ 53 w 65"/>
                    <a:gd name="T57" fmla="*/ 35 h 66"/>
                    <a:gd name="T58" fmla="*/ 53 w 65"/>
                    <a:gd name="T59" fmla="*/ 54 h 66"/>
                    <a:gd name="T60" fmla="*/ 37 w 65"/>
                    <a:gd name="T61" fmla="*/ 54 h 66"/>
                    <a:gd name="T62" fmla="*/ 37 w 65"/>
                    <a:gd name="T63" fmla="*/ 35 h 66"/>
                    <a:gd name="T64" fmla="*/ 53 w 65"/>
                    <a:gd name="T65" fmla="*/ 35 h 66"/>
                    <a:gd name="T66" fmla="*/ 53 w 65"/>
                    <a:gd name="T67" fmla="*/ 35 h 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5" h="66">
                      <a:moveTo>
                        <a:pt x="12" y="63"/>
                      </a:moveTo>
                      <a:lnTo>
                        <a:pt x="53" y="63"/>
                      </a:lnTo>
                      <a:lnTo>
                        <a:pt x="53" y="66"/>
                      </a:lnTo>
                      <a:lnTo>
                        <a:pt x="65" y="66"/>
                      </a:lnTo>
                      <a:lnTo>
                        <a:pt x="65" y="0"/>
                      </a:lnTo>
                      <a:lnTo>
                        <a:pt x="0" y="0"/>
                      </a:lnTo>
                      <a:lnTo>
                        <a:pt x="0" y="66"/>
                      </a:lnTo>
                      <a:lnTo>
                        <a:pt x="12" y="66"/>
                      </a:lnTo>
                      <a:lnTo>
                        <a:pt x="12" y="63"/>
                      </a:lnTo>
                      <a:close/>
                      <a:moveTo>
                        <a:pt x="28" y="10"/>
                      </a:moveTo>
                      <a:lnTo>
                        <a:pt x="28" y="25"/>
                      </a:lnTo>
                      <a:lnTo>
                        <a:pt x="12" y="25"/>
                      </a:lnTo>
                      <a:lnTo>
                        <a:pt x="12" y="10"/>
                      </a:lnTo>
                      <a:lnTo>
                        <a:pt x="28" y="10"/>
                      </a:lnTo>
                      <a:close/>
                      <a:moveTo>
                        <a:pt x="53" y="25"/>
                      </a:moveTo>
                      <a:lnTo>
                        <a:pt x="37" y="25"/>
                      </a:lnTo>
                      <a:lnTo>
                        <a:pt x="37" y="10"/>
                      </a:lnTo>
                      <a:lnTo>
                        <a:pt x="53" y="10"/>
                      </a:lnTo>
                      <a:lnTo>
                        <a:pt x="53" y="25"/>
                      </a:lnTo>
                      <a:close/>
                      <a:moveTo>
                        <a:pt x="12" y="54"/>
                      </a:moveTo>
                      <a:lnTo>
                        <a:pt x="12" y="35"/>
                      </a:lnTo>
                      <a:lnTo>
                        <a:pt x="28" y="35"/>
                      </a:lnTo>
                      <a:lnTo>
                        <a:pt x="28" y="54"/>
                      </a:lnTo>
                      <a:lnTo>
                        <a:pt x="12" y="54"/>
                      </a:lnTo>
                      <a:close/>
                      <a:moveTo>
                        <a:pt x="53" y="35"/>
                      </a:moveTo>
                      <a:lnTo>
                        <a:pt x="53" y="54"/>
                      </a:lnTo>
                      <a:lnTo>
                        <a:pt x="37" y="54"/>
                      </a:lnTo>
                      <a:lnTo>
                        <a:pt x="37" y="35"/>
                      </a:lnTo>
                      <a:lnTo>
                        <a:pt x="53" y="3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9" name="Freeform 39"/>
                <p:cNvSpPr/>
                <p:nvPr/>
              </p:nvSpPr>
              <p:spPr bwMode="auto">
                <a:xfrm>
                  <a:off x="2788" y="3187"/>
                  <a:ext cx="82" cy="78"/>
                </a:xfrm>
                <a:custGeom>
                  <a:avLst/>
                  <a:gdLst>
                    <a:gd name="T0" fmla="*/ 44 w 82"/>
                    <a:gd name="T1" fmla="*/ 16 h 78"/>
                    <a:gd name="T2" fmla="*/ 44 w 82"/>
                    <a:gd name="T3" fmla="*/ 13 h 78"/>
                    <a:gd name="T4" fmla="*/ 44 w 82"/>
                    <a:gd name="T5" fmla="*/ 10 h 78"/>
                    <a:gd name="T6" fmla="*/ 35 w 82"/>
                    <a:gd name="T7" fmla="*/ 10 h 78"/>
                    <a:gd name="T8" fmla="*/ 32 w 82"/>
                    <a:gd name="T9" fmla="*/ 28 h 78"/>
                    <a:gd name="T10" fmla="*/ 22 w 82"/>
                    <a:gd name="T11" fmla="*/ 22 h 78"/>
                    <a:gd name="T12" fmla="*/ 22 w 82"/>
                    <a:gd name="T13" fmla="*/ 6 h 78"/>
                    <a:gd name="T14" fmla="*/ 22 w 82"/>
                    <a:gd name="T15" fmla="*/ 3 h 78"/>
                    <a:gd name="T16" fmla="*/ 22 w 82"/>
                    <a:gd name="T17" fmla="*/ 0 h 78"/>
                    <a:gd name="T18" fmla="*/ 13 w 82"/>
                    <a:gd name="T19" fmla="*/ 0 h 78"/>
                    <a:gd name="T20" fmla="*/ 4 w 82"/>
                    <a:gd name="T21" fmla="*/ 22 h 78"/>
                    <a:gd name="T22" fmla="*/ 13 w 82"/>
                    <a:gd name="T23" fmla="*/ 28 h 78"/>
                    <a:gd name="T24" fmla="*/ 13 w 82"/>
                    <a:gd name="T25" fmla="*/ 53 h 78"/>
                    <a:gd name="T26" fmla="*/ 0 w 82"/>
                    <a:gd name="T27" fmla="*/ 56 h 78"/>
                    <a:gd name="T28" fmla="*/ 4 w 82"/>
                    <a:gd name="T29" fmla="*/ 69 h 78"/>
                    <a:gd name="T30" fmla="*/ 10 w 82"/>
                    <a:gd name="T31" fmla="*/ 66 h 78"/>
                    <a:gd name="T32" fmla="*/ 32 w 82"/>
                    <a:gd name="T33" fmla="*/ 56 h 78"/>
                    <a:gd name="T34" fmla="*/ 32 w 82"/>
                    <a:gd name="T35" fmla="*/ 53 h 78"/>
                    <a:gd name="T36" fmla="*/ 32 w 82"/>
                    <a:gd name="T37" fmla="*/ 47 h 78"/>
                    <a:gd name="T38" fmla="*/ 22 w 82"/>
                    <a:gd name="T39" fmla="*/ 28 h 78"/>
                    <a:gd name="T40" fmla="*/ 29 w 82"/>
                    <a:gd name="T41" fmla="*/ 41 h 78"/>
                    <a:gd name="T42" fmla="*/ 35 w 82"/>
                    <a:gd name="T43" fmla="*/ 66 h 78"/>
                    <a:gd name="T44" fmla="*/ 35 w 82"/>
                    <a:gd name="T45" fmla="*/ 72 h 78"/>
                    <a:gd name="T46" fmla="*/ 44 w 82"/>
                    <a:gd name="T47" fmla="*/ 78 h 78"/>
                    <a:gd name="T48" fmla="*/ 60 w 82"/>
                    <a:gd name="T49" fmla="*/ 78 h 78"/>
                    <a:gd name="T50" fmla="*/ 72 w 82"/>
                    <a:gd name="T51" fmla="*/ 78 h 78"/>
                    <a:gd name="T52" fmla="*/ 79 w 82"/>
                    <a:gd name="T53" fmla="*/ 75 h 78"/>
                    <a:gd name="T54" fmla="*/ 82 w 82"/>
                    <a:gd name="T55" fmla="*/ 60 h 78"/>
                    <a:gd name="T56" fmla="*/ 72 w 82"/>
                    <a:gd name="T57" fmla="*/ 56 h 78"/>
                    <a:gd name="T58" fmla="*/ 72 w 82"/>
                    <a:gd name="T59" fmla="*/ 63 h 78"/>
                    <a:gd name="T60" fmla="*/ 66 w 82"/>
                    <a:gd name="T61" fmla="*/ 69 h 78"/>
                    <a:gd name="T62" fmla="*/ 54 w 82"/>
                    <a:gd name="T63" fmla="*/ 69 h 78"/>
                    <a:gd name="T64" fmla="*/ 44 w 82"/>
                    <a:gd name="T65" fmla="*/ 66 h 78"/>
                    <a:gd name="T66" fmla="*/ 44 w 82"/>
                    <a:gd name="T67" fmla="*/ 60 h 78"/>
                    <a:gd name="T68" fmla="*/ 50 w 82"/>
                    <a:gd name="T69" fmla="*/ 31 h 78"/>
                    <a:gd name="T70" fmla="*/ 60 w 82"/>
                    <a:gd name="T71" fmla="*/ 60 h 78"/>
                    <a:gd name="T72" fmla="*/ 66 w 82"/>
                    <a:gd name="T73" fmla="*/ 28 h 78"/>
                    <a:gd name="T74" fmla="*/ 66 w 82"/>
                    <a:gd name="T75" fmla="*/ 44 h 78"/>
                    <a:gd name="T76" fmla="*/ 60 w 82"/>
                    <a:gd name="T77" fmla="*/ 47 h 78"/>
                    <a:gd name="T78" fmla="*/ 63 w 82"/>
                    <a:gd name="T79" fmla="*/ 60 h 78"/>
                    <a:gd name="T80" fmla="*/ 69 w 82"/>
                    <a:gd name="T81" fmla="*/ 56 h 78"/>
                    <a:gd name="T82" fmla="*/ 75 w 82"/>
                    <a:gd name="T83" fmla="*/ 53 h 78"/>
                    <a:gd name="T84" fmla="*/ 75 w 82"/>
                    <a:gd name="T85" fmla="*/ 13 h 78"/>
                    <a:gd name="T86" fmla="*/ 60 w 82"/>
                    <a:gd name="T87" fmla="*/ 6 h 78"/>
                    <a:gd name="T88" fmla="*/ 60 w 82"/>
                    <a:gd name="T89" fmla="*/ 3 h 78"/>
                    <a:gd name="T90" fmla="*/ 60 w 82"/>
                    <a:gd name="T91" fmla="*/ 0 h 78"/>
                    <a:gd name="T92" fmla="*/ 57 w 82"/>
                    <a:gd name="T93" fmla="*/ 0 h 78"/>
                    <a:gd name="T94" fmla="*/ 54 w 82"/>
                    <a:gd name="T95" fmla="*/ 0 h 78"/>
                    <a:gd name="T96" fmla="*/ 50 w 82"/>
                    <a:gd name="T97" fmla="*/ 22 h 78"/>
                    <a:gd name="T98" fmla="*/ 44 w 82"/>
                    <a:gd name="T99" fmla="*/ 25 h 78"/>
                    <a:gd name="T100" fmla="*/ 44 w 82"/>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 h="78">
                      <a:moveTo>
                        <a:pt x="44" y="16"/>
                      </a:moveTo>
                      <a:lnTo>
                        <a:pt x="44" y="16"/>
                      </a:lnTo>
                      <a:lnTo>
                        <a:pt x="44" y="13"/>
                      </a:lnTo>
                      <a:lnTo>
                        <a:pt x="44" y="10"/>
                      </a:lnTo>
                      <a:lnTo>
                        <a:pt x="38" y="10"/>
                      </a:lnTo>
                      <a:lnTo>
                        <a:pt x="35" y="10"/>
                      </a:lnTo>
                      <a:lnTo>
                        <a:pt x="35" y="28"/>
                      </a:lnTo>
                      <a:lnTo>
                        <a:pt x="32" y="28"/>
                      </a:lnTo>
                      <a:lnTo>
                        <a:pt x="32" y="22"/>
                      </a:lnTo>
                      <a:lnTo>
                        <a:pt x="22" y="22"/>
                      </a:lnTo>
                      <a:lnTo>
                        <a:pt x="22" y="6"/>
                      </a:lnTo>
                      <a:lnTo>
                        <a:pt x="22" y="3"/>
                      </a:lnTo>
                      <a:lnTo>
                        <a:pt x="22" y="0"/>
                      </a:lnTo>
                      <a:lnTo>
                        <a:pt x="16" y="0"/>
                      </a:lnTo>
                      <a:lnTo>
                        <a:pt x="13" y="0"/>
                      </a:lnTo>
                      <a:lnTo>
                        <a:pt x="13" y="22"/>
                      </a:lnTo>
                      <a:lnTo>
                        <a:pt x="4" y="22"/>
                      </a:lnTo>
                      <a:lnTo>
                        <a:pt x="4" y="28"/>
                      </a:lnTo>
                      <a:lnTo>
                        <a:pt x="13" y="28"/>
                      </a:lnTo>
                      <a:lnTo>
                        <a:pt x="13" y="53"/>
                      </a:lnTo>
                      <a:lnTo>
                        <a:pt x="4" y="56"/>
                      </a:lnTo>
                      <a:lnTo>
                        <a:pt x="0" y="56"/>
                      </a:lnTo>
                      <a:lnTo>
                        <a:pt x="4" y="69"/>
                      </a:lnTo>
                      <a:lnTo>
                        <a:pt x="10" y="66"/>
                      </a:lnTo>
                      <a:lnTo>
                        <a:pt x="32" y="56"/>
                      </a:lnTo>
                      <a:lnTo>
                        <a:pt x="32" y="53"/>
                      </a:lnTo>
                      <a:lnTo>
                        <a:pt x="32" y="47"/>
                      </a:lnTo>
                      <a:lnTo>
                        <a:pt x="22" y="50"/>
                      </a:lnTo>
                      <a:lnTo>
                        <a:pt x="22" y="28"/>
                      </a:lnTo>
                      <a:lnTo>
                        <a:pt x="25" y="28"/>
                      </a:lnTo>
                      <a:lnTo>
                        <a:pt x="29" y="41"/>
                      </a:lnTo>
                      <a:lnTo>
                        <a:pt x="35" y="38"/>
                      </a:lnTo>
                      <a:lnTo>
                        <a:pt x="35" y="66"/>
                      </a:lnTo>
                      <a:lnTo>
                        <a:pt x="35" y="72"/>
                      </a:lnTo>
                      <a:lnTo>
                        <a:pt x="38" y="75"/>
                      </a:lnTo>
                      <a:lnTo>
                        <a:pt x="44" y="78"/>
                      </a:lnTo>
                      <a:lnTo>
                        <a:pt x="54" y="78"/>
                      </a:lnTo>
                      <a:lnTo>
                        <a:pt x="60" y="78"/>
                      </a:lnTo>
                      <a:lnTo>
                        <a:pt x="72" y="78"/>
                      </a:lnTo>
                      <a:lnTo>
                        <a:pt x="79" y="75"/>
                      </a:lnTo>
                      <a:lnTo>
                        <a:pt x="82" y="69"/>
                      </a:lnTo>
                      <a:lnTo>
                        <a:pt x="82" y="60"/>
                      </a:lnTo>
                      <a:lnTo>
                        <a:pt x="72" y="56"/>
                      </a:lnTo>
                      <a:lnTo>
                        <a:pt x="72" y="63"/>
                      </a:lnTo>
                      <a:lnTo>
                        <a:pt x="69" y="66"/>
                      </a:lnTo>
                      <a:lnTo>
                        <a:pt x="66" y="69"/>
                      </a:lnTo>
                      <a:lnTo>
                        <a:pt x="60" y="69"/>
                      </a:lnTo>
                      <a:lnTo>
                        <a:pt x="54" y="69"/>
                      </a:lnTo>
                      <a:lnTo>
                        <a:pt x="44" y="66"/>
                      </a:lnTo>
                      <a:lnTo>
                        <a:pt x="44" y="63"/>
                      </a:lnTo>
                      <a:lnTo>
                        <a:pt x="44" y="60"/>
                      </a:lnTo>
                      <a:lnTo>
                        <a:pt x="44" y="35"/>
                      </a:lnTo>
                      <a:lnTo>
                        <a:pt x="50" y="31"/>
                      </a:lnTo>
                      <a:lnTo>
                        <a:pt x="50" y="60"/>
                      </a:lnTo>
                      <a:lnTo>
                        <a:pt x="60" y="60"/>
                      </a:lnTo>
                      <a:lnTo>
                        <a:pt x="60" y="28"/>
                      </a:lnTo>
                      <a:lnTo>
                        <a:pt x="66" y="28"/>
                      </a:lnTo>
                      <a:lnTo>
                        <a:pt x="66" y="44"/>
                      </a:lnTo>
                      <a:lnTo>
                        <a:pt x="63" y="47"/>
                      </a:lnTo>
                      <a:lnTo>
                        <a:pt x="60" y="47"/>
                      </a:lnTo>
                      <a:lnTo>
                        <a:pt x="63" y="60"/>
                      </a:lnTo>
                      <a:lnTo>
                        <a:pt x="69" y="56"/>
                      </a:lnTo>
                      <a:lnTo>
                        <a:pt x="75" y="56"/>
                      </a:lnTo>
                      <a:lnTo>
                        <a:pt x="75" y="53"/>
                      </a:lnTo>
                      <a:lnTo>
                        <a:pt x="75" y="47"/>
                      </a:lnTo>
                      <a:lnTo>
                        <a:pt x="75" y="13"/>
                      </a:lnTo>
                      <a:lnTo>
                        <a:pt x="60" y="19"/>
                      </a:lnTo>
                      <a:lnTo>
                        <a:pt x="60" y="6"/>
                      </a:lnTo>
                      <a:lnTo>
                        <a:pt x="60" y="3"/>
                      </a:lnTo>
                      <a:lnTo>
                        <a:pt x="60" y="0"/>
                      </a:lnTo>
                      <a:lnTo>
                        <a:pt x="57" y="0"/>
                      </a:lnTo>
                      <a:lnTo>
                        <a:pt x="54" y="0"/>
                      </a:lnTo>
                      <a:lnTo>
                        <a:pt x="50" y="0"/>
                      </a:lnTo>
                      <a:lnTo>
                        <a:pt x="50" y="22"/>
                      </a:lnTo>
                      <a:lnTo>
                        <a:pt x="44" y="25"/>
                      </a:lnTo>
                      <a:lnTo>
                        <a:pt x="44"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0" name="Freeform 40"/>
                <p:cNvSpPr>
                  <a:spLocks noEditPoints="1"/>
                </p:cNvSpPr>
                <p:nvPr/>
              </p:nvSpPr>
              <p:spPr bwMode="auto">
                <a:xfrm>
                  <a:off x="3029" y="3190"/>
                  <a:ext cx="69" cy="72"/>
                </a:xfrm>
                <a:custGeom>
                  <a:avLst/>
                  <a:gdLst>
                    <a:gd name="T0" fmla="*/ 69 w 69"/>
                    <a:gd name="T1" fmla="*/ 72 h 72"/>
                    <a:gd name="T2" fmla="*/ 69 w 69"/>
                    <a:gd name="T3" fmla="*/ 63 h 72"/>
                    <a:gd name="T4" fmla="*/ 12 w 69"/>
                    <a:gd name="T5" fmla="*/ 63 h 72"/>
                    <a:gd name="T6" fmla="*/ 12 w 69"/>
                    <a:gd name="T7" fmla="*/ 10 h 72"/>
                    <a:gd name="T8" fmla="*/ 65 w 69"/>
                    <a:gd name="T9" fmla="*/ 10 h 72"/>
                    <a:gd name="T10" fmla="*/ 65 w 69"/>
                    <a:gd name="T11" fmla="*/ 0 h 72"/>
                    <a:gd name="T12" fmla="*/ 0 w 69"/>
                    <a:gd name="T13" fmla="*/ 0 h 72"/>
                    <a:gd name="T14" fmla="*/ 0 w 69"/>
                    <a:gd name="T15" fmla="*/ 72 h 72"/>
                    <a:gd name="T16" fmla="*/ 69 w 69"/>
                    <a:gd name="T17" fmla="*/ 72 h 72"/>
                    <a:gd name="T18" fmla="*/ 69 w 69"/>
                    <a:gd name="T19" fmla="*/ 72 h 72"/>
                    <a:gd name="T20" fmla="*/ 59 w 69"/>
                    <a:gd name="T21" fmla="*/ 57 h 72"/>
                    <a:gd name="T22" fmla="*/ 59 w 69"/>
                    <a:gd name="T23" fmla="*/ 57 h 72"/>
                    <a:gd name="T24" fmla="*/ 62 w 69"/>
                    <a:gd name="T25" fmla="*/ 53 h 72"/>
                    <a:gd name="T26" fmla="*/ 62 w 69"/>
                    <a:gd name="T27" fmla="*/ 53 h 72"/>
                    <a:gd name="T28" fmla="*/ 47 w 69"/>
                    <a:gd name="T29" fmla="*/ 35 h 72"/>
                    <a:gd name="T30" fmla="*/ 47 w 69"/>
                    <a:gd name="T31" fmla="*/ 35 h 72"/>
                    <a:gd name="T32" fmla="*/ 56 w 69"/>
                    <a:gd name="T33" fmla="*/ 22 h 72"/>
                    <a:gd name="T34" fmla="*/ 56 w 69"/>
                    <a:gd name="T35" fmla="*/ 22 h 72"/>
                    <a:gd name="T36" fmla="*/ 59 w 69"/>
                    <a:gd name="T37" fmla="*/ 19 h 72"/>
                    <a:gd name="T38" fmla="*/ 59 w 69"/>
                    <a:gd name="T39" fmla="*/ 19 h 72"/>
                    <a:gd name="T40" fmla="*/ 50 w 69"/>
                    <a:gd name="T41" fmla="*/ 13 h 72"/>
                    <a:gd name="T42" fmla="*/ 50 w 69"/>
                    <a:gd name="T43" fmla="*/ 13 h 72"/>
                    <a:gd name="T44" fmla="*/ 40 w 69"/>
                    <a:gd name="T45" fmla="*/ 28 h 72"/>
                    <a:gd name="T46" fmla="*/ 40 w 69"/>
                    <a:gd name="T47" fmla="*/ 28 h 72"/>
                    <a:gd name="T48" fmla="*/ 25 w 69"/>
                    <a:gd name="T49" fmla="*/ 16 h 72"/>
                    <a:gd name="T50" fmla="*/ 25 w 69"/>
                    <a:gd name="T51" fmla="*/ 16 h 72"/>
                    <a:gd name="T52" fmla="*/ 22 w 69"/>
                    <a:gd name="T53" fmla="*/ 13 h 72"/>
                    <a:gd name="T54" fmla="*/ 22 w 69"/>
                    <a:gd name="T55" fmla="*/ 13 h 72"/>
                    <a:gd name="T56" fmla="*/ 19 w 69"/>
                    <a:gd name="T57" fmla="*/ 16 h 72"/>
                    <a:gd name="T58" fmla="*/ 19 w 69"/>
                    <a:gd name="T59" fmla="*/ 16 h 72"/>
                    <a:gd name="T60" fmla="*/ 15 w 69"/>
                    <a:gd name="T61" fmla="*/ 22 h 72"/>
                    <a:gd name="T62" fmla="*/ 15 w 69"/>
                    <a:gd name="T63" fmla="*/ 22 h 72"/>
                    <a:gd name="T64" fmla="*/ 31 w 69"/>
                    <a:gd name="T65" fmla="*/ 38 h 72"/>
                    <a:gd name="T66" fmla="*/ 31 w 69"/>
                    <a:gd name="T67" fmla="*/ 38 h 72"/>
                    <a:gd name="T68" fmla="*/ 12 w 69"/>
                    <a:gd name="T69" fmla="*/ 53 h 72"/>
                    <a:gd name="T70" fmla="*/ 12 w 69"/>
                    <a:gd name="T71" fmla="*/ 53 h 72"/>
                    <a:gd name="T72" fmla="*/ 22 w 69"/>
                    <a:gd name="T73" fmla="*/ 63 h 72"/>
                    <a:gd name="T74" fmla="*/ 22 w 69"/>
                    <a:gd name="T75" fmla="*/ 63 h 72"/>
                    <a:gd name="T76" fmla="*/ 40 w 69"/>
                    <a:gd name="T77" fmla="*/ 44 h 72"/>
                    <a:gd name="T78" fmla="*/ 40 w 69"/>
                    <a:gd name="T79" fmla="*/ 44 h 72"/>
                    <a:gd name="T80" fmla="*/ 53 w 69"/>
                    <a:gd name="T81" fmla="*/ 60 h 72"/>
                    <a:gd name="T82" fmla="*/ 53 w 69"/>
                    <a:gd name="T83" fmla="*/ 60 h 72"/>
                    <a:gd name="T84" fmla="*/ 59 w 69"/>
                    <a:gd name="T85" fmla="*/ 57 h 72"/>
                    <a:gd name="T86" fmla="*/ 59 w 69"/>
                    <a:gd name="T87" fmla="*/ 57 h 72"/>
                    <a:gd name="T88" fmla="*/ 59 w 69"/>
                    <a:gd name="T89" fmla="*/ 5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2">
                      <a:moveTo>
                        <a:pt x="69" y="72"/>
                      </a:moveTo>
                      <a:lnTo>
                        <a:pt x="69" y="63"/>
                      </a:lnTo>
                      <a:lnTo>
                        <a:pt x="12" y="63"/>
                      </a:lnTo>
                      <a:lnTo>
                        <a:pt x="12" y="10"/>
                      </a:lnTo>
                      <a:lnTo>
                        <a:pt x="65" y="10"/>
                      </a:lnTo>
                      <a:lnTo>
                        <a:pt x="65" y="0"/>
                      </a:lnTo>
                      <a:lnTo>
                        <a:pt x="0" y="0"/>
                      </a:lnTo>
                      <a:lnTo>
                        <a:pt x="0" y="72"/>
                      </a:lnTo>
                      <a:lnTo>
                        <a:pt x="69" y="72"/>
                      </a:lnTo>
                      <a:close/>
                      <a:moveTo>
                        <a:pt x="59" y="57"/>
                      </a:moveTo>
                      <a:lnTo>
                        <a:pt x="59" y="57"/>
                      </a:lnTo>
                      <a:lnTo>
                        <a:pt x="62" y="53"/>
                      </a:lnTo>
                      <a:lnTo>
                        <a:pt x="47" y="35"/>
                      </a:lnTo>
                      <a:lnTo>
                        <a:pt x="56" y="22"/>
                      </a:lnTo>
                      <a:lnTo>
                        <a:pt x="59" y="19"/>
                      </a:lnTo>
                      <a:lnTo>
                        <a:pt x="50" y="13"/>
                      </a:lnTo>
                      <a:lnTo>
                        <a:pt x="40" y="28"/>
                      </a:lnTo>
                      <a:lnTo>
                        <a:pt x="25" y="16"/>
                      </a:lnTo>
                      <a:lnTo>
                        <a:pt x="22" y="13"/>
                      </a:lnTo>
                      <a:lnTo>
                        <a:pt x="19" y="16"/>
                      </a:lnTo>
                      <a:lnTo>
                        <a:pt x="15" y="22"/>
                      </a:lnTo>
                      <a:lnTo>
                        <a:pt x="31" y="38"/>
                      </a:lnTo>
                      <a:lnTo>
                        <a:pt x="12" y="53"/>
                      </a:lnTo>
                      <a:lnTo>
                        <a:pt x="22" y="63"/>
                      </a:lnTo>
                      <a:lnTo>
                        <a:pt x="40" y="44"/>
                      </a:lnTo>
                      <a:lnTo>
                        <a:pt x="53" y="60"/>
                      </a:lnTo>
                      <a:lnTo>
                        <a:pt x="59" y="5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1" name="Freeform 41"/>
                <p:cNvSpPr>
                  <a:spLocks noEditPoints="1"/>
                </p:cNvSpPr>
                <p:nvPr/>
              </p:nvSpPr>
              <p:spPr bwMode="auto">
                <a:xfrm>
                  <a:off x="1999" y="2781"/>
                  <a:ext cx="81" cy="85"/>
                </a:xfrm>
                <a:custGeom>
                  <a:avLst/>
                  <a:gdLst>
                    <a:gd name="T0" fmla="*/ 28 w 81"/>
                    <a:gd name="T1" fmla="*/ 10 h 85"/>
                    <a:gd name="T2" fmla="*/ 37 w 81"/>
                    <a:gd name="T3" fmla="*/ 25 h 85"/>
                    <a:gd name="T4" fmla="*/ 65 w 81"/>
                    <a:gd name="T5" fmla="*/ 19 h 85"/>
                    <a:gd name="T6" fmla="*/ 78 w 81"/>
                    <a:gd name="T7" fmla="*/ 25 h 85"/>
                    <a:gd name="T8" fmla="*/ 59 w 81"/>
                    <a:gd name="T9" fmla="*/ 10 h 85"/>
                    <a:gd name="T10" fmla="*/ 56 w 81"/>
                    <a:gd name="T11" fmla="*/ 0 h 85"/>
                    <a:gd name="T12" fmla="*/ 43 w 81"/>
                    <a:gd name="T13" fmla="*/ 4 h 85"/>
                    <a:gd name="T14" fmla="*/ 47 w 81"/>
                    <a:gd name="T15" fmla="*/ 10 h 85"/>
                    <a:gd name="T16" fmla="*/ 9 w 81"/>
                    <a:gd name="T17" fmla="*/ 19 h 85"/>
                    <a:gd name="T18" fmla="*/ 15 w 81"/>
                    <a:gd name="T19" fmla="*/ 50 h 85"/>
                    <a:gd name="T20" fmla="*/ 9 w 81"/>
                    <a:gd name="T21" fmla="*/ 19 h 85"/>
                    <a:gd name="T22" fmla="*/ 53 w 81"/>
                    <a:gd name="T23" fmla="*/ 41 h 85"/>
                    <a:gd name="T24" fmla="*/ 47 w 81"/>
                    <a:gd name="T25" fmla="*/ 35 h 85"/>
                    <a:gd name="T26" fmla="*/ 56 w 81"/>
                    <a:gd name="T27" fmla="*/ 35 h 85"/>
                    <a:gd name="T28" fmla="*/ 53 w 81"/>
                    <a:gd name="T29" fmla="*/ 41 h 85"/>
                    <a:gd name="T30" fmla="*/ 53 w 81"/>
                    <a:gd name="T31" fmla="*/ 53 h 85"/>
                    <a:gd name="T32" fmla="*/ 65 w 81"/>
                    <a:gd name="T33" fmla="*/ 57 h 85"/>
                    <a:gd name="T34" fmla="*/ 40 w 81"/>
                    <a:gd name="T35" fmla="*/ 57 h 85"/>
                    <a:gd name="T36" fmla="*/ 53 w 81"/>
                    <a:gd name="T37" fmla="*/ 53 h 85"/>
                    <a:gd name="T38" fmla="*/ 43 w 81"/>
                    <a:gd name="T39" fmla="*/ 66 h 85"/>
                    <a:gd name="T40" fmla="*/ 59 w 81"/>
                    <a:gd name="T41" fmla="*/ 72 h 85"/>
                    <a:gd name="T42" fmla="*/ 43 w 81"/>
                    <a:gd name="T43" fmla="*/ 66 h 85"/>
                    <a:gd name="T44" fmla="*/ 75 w 81"/>
                    <a:gd name="T45" fmla="*/ 60 h 85"/>
                    <a:gd name="T46" fmla="*/ 81 w 81"/>
                    <a:gd name="T47" fmla="*/ 47 h 85"/>
                    <a:gd name="T48" fmla="*/ 62 w 81"/>
                    <a:gd name="T49" fmla="*/ 44 h 85"/>
                    <a:gd name="T50" fmla="*/ 68 w 81"/>
                    <a:gd name="T51" fmla="*/ 35 h 85"/>
                    <a:gd name="T52" fmla="*/ 72 w 81"/>
                    <a:gd name="T53" fmla="*/ 25 h 85"/>
                    <a:gd name="T54" fmla="*/ 50 w 81"/>
                    <a:gd name="T55" fmla="*/ 25 h 85"/>
                    <a:gd name="T56" fmla="*/ 50 w 81"/>
                    <a:gd name="T57" fmla="*/ 25 h 85"/>
                    <a:gd name="T58" fmla="*/ 53 w 81"/>
                    <a:gd name="T59" fmla="*/ 22 h 85"/>
                    <a:gd name="T60" fmla="*/ 40 w 81"/>
                    <a:gd name="T61" fmla="*/ 19 h 85"/>
                    <a:gd name="T62" fmla="*/ 28 w 81"/>
                    <a:gd name="T63" fmla="*/ 41 h 85"/>
                    <a:gd name="T64" fmla="*/ 34 w 81"/>
                    <a:gd name="T65" fmla="*/ 44 h 85"/>
                    <a:gd name="T66" fmla="*/ 37 w 81"/>
                    <a:gd name="T67" fmla="*/ 47 h 85"/>
                    <a:gd name="T68" fmla="*/ 40 w 81"/>
                    <a:gd name="T69" fmla="*/ 41 h 85"/>
                    <a:gd name="T70" fmla="*/ 43 w 81"/>
                    <a:gd name="T71" fmla="*/ 41 h 85"/>
                    <a:gd name="T72" fmla="*/ 43 w 81"/>
                    <a:gd name="T73" fmla="*/ 44 h 85"/>
                    <a:gd name="T74" fmla="*/ 34 w 81"/>
                    <a:gd name="T75" fmla="*/ 50 h 85"/>
                    <a:gd name="T76" fmla="*/ 25 w 81"/>
                    <a:gd name="T77" fmla="*/ 13 h 85"/>
                    <a:gd name="T78" fmla="*/ 0 w 81"/>
                    <a:gd name="T79" fmla="*/ 66 h 85"/>
                    <a:gd name="T80" fmla="*/ 9 w 81"/>
                    <a:gd name="T81" fmla="*/ 60 h 85"/>
                    <a:gd name="T82" fmla="*/ 15 w 81"/>
                    <a:gd name="T83" fmla="*/ 63 h 85"/>
                    <a:gd name="T84" fmla="*/ 25 w 81"/>
                    <a:gd name="T85" fmla="*/ 57 h 85"/>
                    <a:gd name="T86" fmla="*/ 31 w 81"/>
                    <a:gd name="T87" fmla="*/ 63 h 85"/>
                    <a:gd name="T88" fmla="*/ 31 w 81"/>
                    <a:gd name="T89" fmla="*/ 63 h 85"/>
                    <a:gd name="T90" fmla="*/ 34 w 81"/>
                    <a:gd name="T91" fmla="*/ 85 h 85"/>
                    <a:gd name="T92" fmla="*/ 43 w 81"/>
                    <a:gd name="T93" fmla="*/ 82 h 85"/>
                    <a:gd name="T94" fmla="*/ 59 w 81"/>
                    <a:gd name="T95" fmla="*/ 85 h 85"/>
                    <a:gd name="T96" fmla="*/ 68 w 81"/>
                    <a:gd name="T97" fmla="*/ 60 h 85"/>
                    <a:gd name="T98" fmla="*/ 68 w 81"/>
                    <a:gd name="T99" fmla="*/ 60 h 85"/>
                    <a:gd name="T100" fmla="*/ 75 w 81"/>
                    <a:gd name="T101" fmla="*/ 60 h 8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85">
                      <a:moveTo>
                        <a:pt x="47" y="10"/>
                      </a:moveTo>
                      <a:lnTo>
                        <a:pt x="28" y="10"/>
                      </a:lnTo>
                      <a:lnTo>
                        <a:pt x="28" y="25"/>
                      </a:lnTo>
                      <a:lnTo>
                        <a:pt x="37" y="25"/>
                      </a:lnTo>
                      <a:lnTo>
                        <a:pt x="37" y="19"/>
                      </a:lnTo>
                      <a:lnTo>
                        <a:pt x="65" y="19"/>
                      </a:lnTo>
                      <a:lnTo>
                        <a:pt x="65" y="25"/>
                      </a:lnTo>
                      <a:lnTo>
                        <a:pt x="78" y="25"/>
                      </a:lnTo>
                      <a:lnTo>
                        <a:pt x="78" y="10"/>
                      </a:lnTo>
                      <a:lnTo>
                        <a:pt x="59" y="10"/>
                      </a:lnTo>
                      <a:lnTo>
                        <a:pt x="56" y="0"/>
                      </a:lnTo>
                      <a:lnTo>
                        <a:pt x="43" y="4"/>
                      </a:lnTo>
                      <a:lnTo>
                        <a:pt x="47" y="10"/>
                      </a:lnTo>
                      <a:close/>
                      <a:moveTo>
                        <a:pt x="9" y="19"/>
                      </a:moveTo>
                      <a:lnTo>
                        <a:pt x="15" y="19"/>
                      </a:lnTo>
                      <a:lnTo>
                        <a:pt x="15" y="50"/>
                      </a:lnTo>
                      <a:lnTo>
                        <a:pt x="9" y="50"/>
                      </a:lnTo>
                      <a:lnTo>
                        <a:pt x="9" y="19"/>
                      </a:lnTo>
                      <a:close/>
                      <a:moveTo>
                        <a:pt x="53" y="41"/>
                      </a:moveTo>
                      <a:lnTo>
                        <a:pt x="53" y="41"/>
                      </a:lnTo>
                      <a:lnTo>
                        <a:pt x="47" y="35"/>
                      </a:lnTo>
                      <a:lnTo>
                        <a:pt x="56" y="35"/>
                      </a:lnTo>
                      <a:lnTo>
                        <a:pt x="53" y="41"/>
                      </a:lnTo>
                      <a:close/>
                      <a:moveTo>
                        <a:pt x="53" y="53"/>
                      </a:moveTo>
                      <a:lnTo>
                        <a:pt x="53" y="53"/>
                      </a:lnTo>
                      <a:lnTo>
                        <a:pt x="65" y="57"/>
                      </a:lnTo>
                      <a:lnTo>
                        <a:pt x="40" y="57"/>
                      </a:lnTo>
                      <a:lnTo>
                        <a:pt x="53" y="53"/>
                      </a:lnTo>
                      <a:close/>
                      <a:moveTo>
                        <a:pt x="43" y="66"/>
                      </a:moveTo>
                      <a:lnTo>
                        <a:pt x="59" y="66"/>
                      </a:lnTo>
                      <a:lnTo>
                        <a:pt x="59" y="72"/>
                      </a:lnTo>
                      <a:lnTo>
                        <a:pt x="43" y="72"/>
                      </a:lnTo>
                      <a:lnTo>
                        <a:pt x="43" y="66"/>
                      </a:lnTo>
                      <a:close/>
                      <a:moveTo>
                        <a:pt x="75" y="60"/>
                      </a:moveTo>
                      <a:lnTo>
                        <a:pt x="75" y="60"/>
                      </a:lnTo>
                      <a:lnTo>
                        <a:pt x="81" y="47"/>
                      </a:lnTo>
                      <a:lnTo>
                        <a:pt x="62" y="44"/>
                      </a:lnTo>
                      <a:lnTo>
                        <a:pt x="68" y="35"/>
                      </a:lnTo>
                      <a:lnTo>
                        <a:pt x="72" y="25"/>
                      </a:lnTo>
                      <a:lnTo>
                        <a:pt x="50" y="25"/>
                      </a:lnTo>
                      <a:lnTo>
                        <a:pt x="53" y="22"/>
                      </a:lnTo>
                      <a:lnTo>
                        <a:pt x="40" y="19"/>
                      </a:lnTo>
                      <a:lnTo>
                        <a:pt x="34" y="32"/>
                      </a:lnTo>
                      <a:lnTo>
                        <a:pt x="28" y="41"/>
                      </a:lnTo>
                      <a:lnTo>
                        <a:pt x="34" y="44"/>
                      </a:lnTo>
                      <a:lnTo>
                        <a:pt x="37" y="47"/>
                      </a:lnTo>
                      <a:lnTo>
                        <a:pt x="40" y="41"/>
                      </a:lnTo>
                      <a:lnTo>
                        <a:pt x="43" y="41"/>
                      </a:lnTo>
                      <a:lnTo>
                        <a:pt x="43" y="44"/>
                      </a:lnTo>
                      <a:lnTo>
                        <a:pt x="34" y="50"/>
                      </a:lnTo>
                      <a:lnTo>
                        <a:pt x="25" y="53"/>
                      </a:lnTo>
                      <a:lnTo>
                        <a:pt x="25" y="13"/>
                      </a:lnTo>
                      <a:lnTo>
                        <a:pt x="0" y="13"/>
                      </a:lnTo>
                      <a:lnTo>
                        <a:pt x="0" y="66"/>
                      </a:lnTo>
                      <a:lnTo>
                        <a:pt x="9" y="66"/>
                      </a:lnTo>
                      <a:lnTo>
                        <a:pt x="9" y="60"/>
                      </a:lnTo>
                      <a:lnTo>
                        <a:pt x="15" y="60"/>
                      </a:lnTo>
                      <a:lnTo>
                        <a:pt x="15" y="63"/>
                      </a:lnTo>
                      <a:lnTo>
                        <a:pt x="25" y="63"/>
                      </a:lnTo>
                      <a:lnTo>
                        <a:pt x="25" y="57"/>
                      </a:lnTo>
                      <a:lnTo>
                        <a:pt x="31" y="63"/>
                      </a:lnTo>
                      <a:lnTo>
                        <a:pt x="34" y="60"/>
                      </a:lnTo>
                      <a:lnTo>
                        <a:pt x="34" y="85"/>
                      </a:lnTo>
                      <a:lnTo>
                        <a:pt x="43" y="85"/>
                      </a:lnTo>
                      <a:lnTo>
                        <a:pt x="43" y="82"/>
                      </a:lnTo>
                      <a:lnTo>
                        <a:pt x="59" y="82"/>
                      </a:lnTo>
                      <a:lnTo>
                        <a:pt x="59" y="85"/>
                      </a:lnTo>
                      <a:lnTo>
                        <a:pt x="68" y="85"/>
                      </a:lnTo>
                      <a:lnTo>
                        <a:pt x="68" y="60"/>
                      </a:lnTo>
                      <a:lnTo>
                        <a:pt x="75" y="6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2" name="Freeform 42"/>
                <p:cNvSpPr>
                  <a:spLocks noEditPoints="1"/>
                </p:cNvSpPr>
                <p:nvPr/>
              </p:nvSpPr>
              <p:spPr bwMode="auto">
                <a:xfrm>
                  <a:off x="1899" y="2981"/>
                  <a:ext cx="81" cy="78"/>
                </a:xfrm>
                <a:custGeom>
                  <a:avLst/>
                  <a:gdLst>
                    <a:gd name="T0" fmla="*/ 28 w 81"/>
                    <a:gd name="T1" fmla="*/ 35 h 78"/>
                    <a:gd name="T2" fmla="*/ 47 w 81"/>
                    <a:gd name="T3" fmla="*/ 35 h 78"/>
                    <a:gd name="T4" fmla="*/ 47 w 81"/>
                    <a:gd name="T5" fmla="*/ 78 h 78"/>
                    <a:gd name="T6" fmla="*/ 59 w 81"/>
                    <a:gd name="T7" fmla="*/ 78 h 78"/>
                    <a:gd name="T8" fmla="*/ 59 w 81"/>
                    <a:gd name="T9" fmla="*/ 35 h 78"/>
                    <a:gd name="T10" fmla="*/ 81 w 81"/>
                    <a:gd name="T11" fmla="*/ 35 h 78"/>
                    <a:gd name="T12" fmla="*/ 81 w 81"/>
                    <a:gd name="T13" fmla="*/ 25 h 78"/>
                    <a:gd name="T14" fmla="*/ 59 w 81"/>
                    <a:gd name="T15" fmla="*/ 25 h 78"/>
                    <a:gd name="T16" fmla="*/ 59 w 81"/>
                    <a:gd name="T17" fmla="*/ 6 h 78"/>
                    <a:gd name="T18" fmla="*/ 59 w 81"/>
                    <a:gd name="T19" fmla="*/ 6 h 78"/>
                    <a:gd name="T20" fmla="*/ 59 w 81"/>
                    <a:gd name="T21" fmla="*/ 3 h 78"/>
                    <a:gd name="T22" fmla="*/ 59 w 81"/>
                    <a:gd name="T23" fmla="*/ 3 h 78"/>
                    <a:gd name="T24" fmla="*/ 59 w 81"/>
                    <a:gd name="T25" fmla="*/ 0 h 78"/>
                    <a:gd name="T26" fmla="*/ 59 w 81"/>
                    <a:gd name="T27" fmla="*/ 0 h 78"/>
                    <a:gd name="T28" fmla="*/ 47 w 81"/>
                    <a:gd name="T29" fmla="*/ 0 h 78"/>
                    <a:gd name="T30" fmla="*/ 47 w 81"/>
                    <a:gd name="T31" fmla="*/ 25 h 78"/>
                    <a:gd name="T32" fmla="*/ 28 w 81"/>
                    <a:gd name="T33" fmla="*/ 25 h 78"/>
                    <a:gd name="T34" fmla="*/ 28 w 81"/>
                    <a:gd name="T35" fmla="*/ 35 h 78"/>
                    <a:gd name="T36" fmla="*/ 28 w 81"/>
                    <a:gd name="T37" fmla="*/ 35 h 78"/>
                    <a:gd name="T38" fmla="*/ 28 w 81"/>
                    <a:gd name="T39" fmla="*/ 13 h 78"/>
                    <a:gd name="T40" fmla="*/ 28 w 81"/>
                    <a:gd name="T41" fmla="*/ 13 h 78"/>
                    <a:gd name="T42" fmla="*/ 31 w 81"/>
                    <a:gd name="T43" fmla="*/ 6 h 78"/>
                    <a:gd name="T44" fmla="*/ 31 w 81"/>
                    <a:gd name="T45" fmla="*/ 6 h 78"/>
                    <a:gd name="T46" fmla="*/ 31 w 81"/>
                    <a:gd name="T47" fmla="*/ 6 h 78"/>
                    <a:gd name="T48" fmla="*/ 31 w 81"/>
                    <a:gd name="T49" fmla="*/ 6 h 78"/>
                    <a:gd name="T50" fmla="*/ 22 w 81"/>
                    <a:gd name="T51" fmla="*/ 0 h 78"/>
                    <a:gd name="T52" fmla="*/ 22 w 81"/>
                    <a:gd name="T53" fmla="*/ 0 h 78"/>
                    <a:gd name="T54" fmla="*/ 19 w 81"/>
                    <a:gd name="T55" fmla="*/ 0 h 78"/>
                    <a:gd name="T56" fmla="*/ 19 w 81"/>
                    <a:gd name="T57" fmla="*/ 0 h 78"/>
                    <a:gd name="T58" fmla="*/ 12 w 81"/>
                    <a:gd name="T59" fmla="*/ 25 h 78"/>
                    <a:gd name="T60" fmla="*/ 0 w 81"/>
                    <a:gd name="T61" fmla="*/ 44 h 78"/>
                    <a:gd name="T62" fmla="*/ 0 w 81"/>
                    <a:gd name="T63" fmla="*/ 44 h 78"/>
                    <a:gd name="T64" fmla="*/ 6 w 81"/>
                    <a:gd name="T65" fmla="*/ 50 h 78"/>
                    <a:gd name="T66" fmla="*/ 6 w 81"/>
                    <a:gd name="T67" fmla="*/ 50 h 78"/>
                    <a:gd name="T68" fmla="*/ 16 w 81"/>
                    <a:gd name="T69" fmla="*/ 41 h 78"/>
                    <a:gd name="T70" fmla="*/ 16 w 81"/>
                    <a:gd name="T71" fmla="*/ 78 h 78"/>
                    <a:gd name="T72" fmla="*/ 25 w 81"/>
                    <a:gd name="T73" fmla="*/ 78 h 78"/>
                    <a:gd name="T74" fmla="*/ 25 w 81"/>
                    <a:gd name="T75" fmla="*/ 22 h 78"/>
                    <a:gd name="T76" fmla="*/ 25 w 81"/>
                    <a:gd name="T77" fmla="*/ 22 h 78"/>
                    <a:gd name="T78" fmla="*/ 28 w 81"/>
                    <a:gd name="T79" fmla="*/ 13 h 78"/>
                    <a:gd name="T80" fmla="*/ 28 w 81"/>
                    <a:gd name="T81" fmla="*/ 13 h 78"/>
                    <a:gd name="T82" fmla="*/ 28 w 81"/>
                    <a:gd name="T83" fmla="*/ 13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1" h="78">
                      <a:moveTo>
                        <a:pt x="28" y="35"/>
                      </a:moveTo>
                      <a:lnTo>
                        <a:pt x="47" y="35"/>
                      </a:lnTo>
                      <a:lnTo>
                        <a:pt x="47" y="78"/>
                      </a:lnTo>
                      <a:lnTo>
                        <a:pt x="59" y="78"/>
                      </a:lnTo>
                      <a:lnTo>
                        <a:pt x="59" y="35"/>
                      </a:lnTo>
                      <a:lnTo>
                        <a:pt x="81" y="35"/>
                      </a:lnTo>
                      <a:lnTo>
                        <a:pt x="81" y="25"/>
                      </a:lnTo>
                      <a:lnTo>
                        <a:pt x="59" y="25"/>
                      </a:lnTo>
                      <a:lnTo>
                        <a:pt x="59" y="6"/>
                      </a:lnTo>
                      <a:lnTo>
                        <a:pt x="59" y="3"/>
                      </a:lnTo>
                      <a:lnTo>
                        <a:pt x="59" y="0"/>
                      </a:lnTo>
                      <a:lnTo>
                        <a:pt x="47" y="0"/>
                      </a:lnTo>
                      <a:lnTo>
                        <a:pt x="47" y="25"/>
                      </a:lnTo>
                      <a:lnTo>
                        <a:pt x="28" y="25"/>
                      </a:lnTo>
                      <a:lnTo>
                        <a:pt x="28" y="35"/>
                      </a:lnTo>
                      <a:close/>
                      <a:moveTo>
                        <a:pt x="28" y="13"/>
                      </a:moveTo>
                      <a:lnTo>
                        <a:pt x="28" y="13"/>
                      </a:lnTo>
                      <a:lnTo>
                        <a:pt x="31" y="6"/>
                      </a:lnTo>
                      <a:lnTo>
                        <a:pt x="22" y="0"/>
                      </a:lnTo>
                      <a:lnTo>
                        <a:pt x="19" y="0"/>
                      </a:lnTo>
                      <a:lnTo>
                        <a:pt x="12" y="25"/>
                      </a:lnTo>
                      <a:lnTo>
                        <a:pt x="0" y="44"/>
                      </a:lnTo>
                      <a:lnTo>
                        <a:pt x="6" y="50"/>
                      </a:lnTo>
                      <a:lnTo>
                        <a:pt x="16" y="41"/>
                      </a:lnTo>
                      <a:lnTo>
                        <a:pt x="16" y="78"/>
                      </a:lnTo>
                      <a:lnTo>
                        <a:pt x="25" y="78"/>
                      </a:lnTo>
                      <a:lnTo>
                        <a:pt x="25" y="22"/>
                      </a:lnTo>
                      <a:lnTo>
                        <a:pt x="28" y="1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3" name="Freeform 43"/>
                <p:cNvSpPr/>
                <p:nvPr/>
              </p:nvSpPr>
              <p:spPr bwMode="auto">
                <a:xfrm>
                  <a:off x="1802" y="3178"/>
                  <a:ext cx="81" cy="78"/>
                </a:xfrm>
                <a:custGeom>
                  <a:avLst/>
                  <a:gdLst>
                    <a:gd name="T0" fmla="*/ 44 w 81"/>
                    <a:gd name="T1" fmla="*/ 15 h 78"/>
                    <a:gd name="T2" fmla="*/ 44 w 81"/>
                    <a:gd name="T3" fmla="*/ 12 h 78"/>
                    <a:gd name="T4" fmla="*/ 44 w 81"/>
                    <a:gd name="T5" fmla="*/ 9 h 78"/>
                    <a:gd name="T6" fmla="*/ 34 w 81"/>
                    <a:gd name="T7" fmla="*/ 9 h 78"/>
                    <a:gd name="T8" fmla="*/ 31 w 81"/>
                    <a:gd name="T9" fmla="*/ 28 h 78"/>
                    <a:gd name="T10" fmla="*/ 22 w 81"/>
                    <a:gd name="T11" fmla="*/ 22 h 78"/>
                    <a:gd name="T12" fmla="*/ 22 w 81"/>
                    <a:gd name="T13" fmla="*/ 6 h 78"/>
                    <a:gd name="T14" fmla="*/ 22 w 81"/>
                    <a:gd name="T15" fmla="*/ 3 h 78"/>
                    <a:gd name="T16" fmla="*/ 22 w 81"/>
                    <a:gd name="T17" fmla="*/ 3 h 78"/>
                    <a:gd name="T18" fmla="*/ 13 w 81"/>
                    <a:gd name="T19" fmla="*/ 0 h 78"/>
                    <a:gd name="T20" fmla="*/ 3 w 81"/>
                    <a:gd name="T21" fmla="*/ 22 h 78"/>
                    <a:gd name="T22" fmla="*/ 13 w 81"/>
                    <a:gd name="T23" fmla="*/ 31 h 78"/>
                    <a:gd name="T24" fmla="*/ 13 w 81"/>
                    <a:gd name="T25" fmla="*/ 53 h 78"/>
                    <a:gd name="T26" fmla="*/ 0 w 81"/>
                    <a:gd name="T27" fmla="*/ 56 h 78"/>
                    <a:gd name="T28" fmla="*/ 6 w 81"/>
                    <a:gd name="T29" fmla="*/ 69 h 78"/>
                    <a:gd name="T30" fmla="*/ 10 w 81"/>
                    <a:gd name="T31" fmla="*/ 69 h 78"/>
                    <a:gd name="T32" fmla="*/ 31 w 81"/>
                    <a:gd name="T33" fmla="*/ 56 h 78"/>
                    <a:gd name="T34" fmla="*/ 31 w 81"/>
                    <a:gd name="T35" fmla="*/ 53 h 78"/>
                    <a:gd name="T36" fmla="*/ 31 w 81"/>
                    <a:gd name="T37" fmla="*/ 47 h 78"/>
                    <a:gd name="T38" fmla="*/ 22 w 81"/>
                    <a:gd name="T39" fmla="*/ 31 h 78"/>
                    <a:gd name="T40" fmla="*/ 28 w 81"/>
                    <a:gd name="T41" fmla="*/ 40 h 78"/>
                    <a:gd name="T42" fmla="*/ 34 w 81"/>
                    <a:gd name="T43" fmla="*/ 65 h 78"/>
                    <a:gd name="T44" fmla="*/ 34 w 81"/>
                    <a:gd name="T45" fmla="*/ 72 h 78"/>
                    <a:gd name="T46" fmla="*/ 44 w 81"/>
                    <a:gd name="T47" fmla="*/ 78 h 78"/>
                    <a:gd name="T48" fmla="*/ 63 w 81"/>
                    <a:gd name="T49" fmla="*/ 78 h 78"/>
                    <a:gd name="T50" fmla="*/ 72 w 81"/>
                    <a:gd name="T51" fmla="*/ 78 h 78"/>
                    <a:gd name="T52" fmla="*/ 78 w 81"/>
                    <a:gd name="T53" fmla="*/ 75 h 78"/>
                    <a:gd name="T54" fmla="*/ 81 w 81"/>
                    <a:gd name="T55" fmla="*/ 62 h 78"/>
                    <a:gd name="T56" fmla="*/ 72 w 81"/>
                    <a:gd name="T57" fmla="*/ 59 h 78"/>
                    <a:gd name="T58" fmla="*/ 72 w 81"/>
                    <a:gd name="T59" fmla="*/ 62 h 78"/>
                    <a:gd name="T60" fmla="*/ 66 w 81"/>
                    <a:gd name="T61" fmla="*/ 69 h 78"/>
                    <a:gd name="T62" fmla="*/ 53 w 81"/>
                    <a:gd name="T63" fmla="*/ 69 h 78"/>
                    <a:gd name="T64" fmla="*/ 47 w 81"/>
                    <a:gd name="T65" fmla="*/ 65 h 78"/>
                    <a:gd name="T66" fmla="*/ 44 w 81"/>
                    <a:gd name="T67" fmla="*/ 59 h 78"/>
                    <a:gd name="T68" fmla="*/ 50 w 81"/>
                    <a:gd name="T69" fmla="*/ 34 h 78"/>
                    <a:gd name="T70" fmla="*/ 59 w 81"/>
                    <a:gd name="T71" fmla="*/ 62 h 78"/>
                    <a:gd name="T72" fmla="*/ 66 w 81"/>
                    <a:gd name="T73" fmla="*/ 28 h 78"/>
                    <a:gd name="T74" fmla="*/ 66 w 81"/>
                    <a:gd name="T75" fmla="*/ 44 h 78"/>
                    <a:gd name="T76" fmla="*/ 59 w 81"/>
                    <a:gd name="T77" fmla="*/ 50 h 78"/>
                    <a:gd name="T78" fmla="*/ 63 w 81"/>
                    <a:gd name="T79" fmla="*/ 59 h 78"/>
                    <a:gd name="T80" fmla="*/ 69 w 81"/>
                    <a:gd name="T81" fmla="*/ 59 h 78"/>
                    <a:gd name="T82" fmla="*/ 75 w 81"/>
                    <a:gd name="T83" fmla="*/ 53 h 78"/>
                    <a:gd name="T84" fmla="*/ 75 w 81"/>
                    <a:gd name="T85" fmla="*/ 15 h 78"/>
                    <a:gd name="T86" fmla="*/ 59 w 81"/>
                    <a:gd name="T87" fmla="*/ 6 h 78"/>
                    <a:gd name="T88" fmla="*/ 59 w 81"/>
                    <a:gd name="T89" fmla="*/ 3 h 78"/>
                    <a:gd name="T90" fmla="*/ 59 w 81"/>
                    <a:gd name="T91" fmla="*/ 0 h 78"/>
                    <a:gd name="T92" fmla="*/ 56 w 81"/>
                    <a:gd name="T93" fmla="*/ 0 h 78"/>
                    <a:gd name="T94" fmla="*/ 53 w 81"/>
                    <a:gd name="T95" fmla="*/ 0 h 78"/>
                    <a:gd name="T96" fmla="*/ 50 w 81"/>
                    <a:gd name="T97" fmla="*/ 25 h 78"/>
                    <a:gd name="T98" fmla="*/ 44 w 81"/>
                    <a:gd name="T99" fmla="*/ 25 h 78"/>
                    <a:gd name="T100" fmla="*/ 44 w 81"/>
                    <a:gd name="T101" fmla="*/ 15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4" y="15"/>
                      </a:moveTo>
                      <a:lnTo>
                        <a:pt x="44" y="15"/>
                      </a:lnTo>
                      <a:lnTo>
                        <a:pt x="44" y="12"/>
                      </a:lnTo>
                      <a:lnTo>
                        <a:pt x="44" y="9"/>
                      </a:lnTo>
                      <a:lnTo>
                        <a:pt x="38" y="9"/>
                      </a:lnTo>
                      <a:lnTo>
                        <a:pt x="34" y="9"/>
                      </a:lnTo>
                      <a:lnTo>
                        <a:pt x="34" y="28"/>
                      </a:lnTo>
                      <a:lnTo>
                        <a:pt x="31" y="28"/>
                      </a:lnTo>
                      <a:lnTo>
                        <a:pt x="31" y="22"/>
                      </a:lnTo>
                      <a:lnTo>
                        <a:pt x="22" y="22"/>
                      </a:lnTo>
                      <a:lnTo>
                        <a:pt x="22" y="6"/>
                      </a:lnTo>
                      <a:lnTo>
                        <a:pt x="22" y="3"/>
                      </a:lnTo>
                      <a:lnTo>
                        <a:pt x="16" y="0"/>
                      </a:lnTo>
                      <a:lnTo>
                        <a:pt x="13" y="0"/>
                      </a:lnTo>
                      <a:lnTo>
                        <a:pt x="13" y="22"/>
                      </a:lnTo>
                      <a:lnTo>
                        <a:pt x="3" y="22"/>
                      </a:lnTo>
                      <a:lnTo>
                        <a:pt x="3" y="31"/>
                      </a:lnTo>
                      <a:lnTo>
                        <a:pt x="13" y="31"/>
                      </a:lnTo>
                      <a:lnTo>
                        <a:pt x="13" y="53"/>
                      </a:lnTo>
                      <a:lnTo>
                        <a:pt x="3" y="56"/>
                      </a:lnTo>
                      <a:lnTo>
                        <a:pt x="0" y="56"/>
                      </a:lnTo>
                      <a:lnTo>
                        <a:pt x="6" y="69"/>
                      </a:lnTo>
                      <a:lnTo>
                        <a:pt x="10" y="69"/>
                      </a:lnTo>
                      <a:lnTo>
                        <a:pt x="31" y="56"/>
                      </a:lnTo>
                      <a:lnTo>
                        <a:pt x="31" y="53"/>
                      </a:lnTo>
                      <a:lnTo>
                        <a:pt x="31" y="47"/>
                      </a:lnTo>
                      <a:lnTo>
                        <a:pt x="22" y="50"/>
                      </a:lnTo>
                      <a:lnTo>
                        <a:pt x="22" y="31"/>
                      </a:lnTo>
                      <a:lnTo>
                        <a:pt x="25" y="31"/>
                      </a:lnTo>
                      <a:lnTo>
                        <a:pt x="28" y="40"/>
                      </a:lnTo>
                      <a:lnTo>
                        <a:pt x="34" y="37"/>
                      </a:lnTo>
                      <a:lnTo>
                        <a:pt x="34" y="65"/>
                      </a:lnTo>
                      <a:lnTo>
                        <a:pt x="34" y="72"/>
                      </a:lnTo>
                      <a:lnTo>
                        <a:pt x="38" y="75"/>
                      </a:lnTo>
                      <a:lnTo>
                        <a:pt x="44" y="78"/>
                      </a:lnTo>
                      <a:lnTo>
                        <a:pt x="53" y="78"/>
                      </a:lnTo>
                      <a:lnTo>
                        <a:pt x="63" y="78"/>
                      </a:lnTo>
                      <a:lnTo>
                        <a:pt x="72" y="78"/>
                      </a:lnTo>
                      <a:lnTo>
                        <a:pt x="78" y="75"/>
                      </a:lnTo>
                      <a:lnTo>
                        <a:pt x="81" y="72"/>
                      </a:lnTo>
                      <a:lnTo>
                        <a:pt x="81" y="62"/>
                      </a:lnTo>
                      <a:lnTo>
                        <a:pt x="72" y="59"/>
                      </a:lnTo>
                      <a:lnTo>
                        <a:pt x="72" y="62"/>
                      </a:lnTo>
                      <a:lnTo>
                        <a:pt x="69" y="65"/>
                      </a:lnTo>
                      <a:lnTo>
                        <a:pt x="66" y="69"/>
                      </a:lnTo>
                      <a:lnTo>
                        <a:pt x="59" y="69"/>
                      </a:lnTo>
                      <a:lnTo>
                        <a:pt x="53" y="69"/>
                      </a:lnTo>
                      <a:lnTo>
                        <a:pt x="47" y="65"/>
                      </a:lnTo>
                      <a:lnTo>
                        <a:pt x="44" y="62"/>
                      </a:lnTo>
                      <a:lnTo>
                        <a:pt x="44" y="59"/>
                      </a:lnTo>
                      <a:lnTo>
                        <a:pt x="44" y="34"/>
                      </a:lnTo>
                      <a:lnTo>
                        <a:pt x="50" y="34"/>
                      </a:lnTo>
                      <a:lnTo>
                        <a:pt x="50" y="62"/>
                      </a:lnTo>
                      <a:lnTo>
                        <a:pt x="59" y="62"/>
                      </a:lnTo>
                      <a:lnTo>
                        <a:pt x="59" y="31"/>
                      </a:lnTo>
                      <a:lnTo>
                        <a:pt x="66" y="28"/>
                      </a:lnTo>
                      <a:lnTo>
                        <a:pt x="66" y="44"/>
                      </a:lnTo>
                      <a:lnTo>
                        <a:pt x="66" y="47"/>
                      </a:lnTo>
                      <a:lnTo>
                        <a:pt x="59" y="50"/>
                      </a:lnTo>
                      <a:lnTo>
                        <a:pt x="63" y="59"/>
                      </a:lnTo>
                      <a:lnTo>
                        <a:pt x="69" y="59"/>
                      </a:lnTo>
                      <a:lnTo>
                        <a:pt x="75" y="56"/>
                      </a:lnTo>
                      <a:lnTo>
                        <a:pt x="75" y="53"/>
                      </a:lnTo>
                      <a:lnTo>
                        <a:pt x="75" y="47"/>
                      </a:lnTo>
                      <a:lnTo>
                        <a:pt x="75" y="15"/>
                      </a:lnTo>
                      <a:lnTo>
                        <a:pt x="59" y="22"/>
                      </a:lnTo>
                      <a:lnTo>
                        <a:pt x="59" y="6"/>
                      </a:lnTo>
                      <a:lnTo>
                        <a:pt x="59" y="3"/>
                      </a:lnTo>
                      <a:lnTo>
                        <a:pt x="59" y="0"/>
                      </a:lnTo>
                      <a:lnTo>
                        <a:pt x="56" y="0"/>
                      </a:lnTo>
                      <a:lnTo>
                        <a:pt x="53" y="0"/>
                      </a:lnTo>
                      <a:lnTo>
                        <a:pt x="50" y="0"/>
                      </a:lnTo>
                      <a:lnTo>
                        <a:pt x="50" y="25"/>
                      </a:lnTo>
                      <a:lnTo>
                        <a:pt x="44" y="25"/>
                      </a:lnTo>
                      <a:lnTo>
                        <a:pt x="44" y="1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4" name="Freeform 44"/>
                <p:cNvSpPr>
                  <a:spLocks noEditPoints="1"/>
                </p:cNvSpPr>
                <p:nvPr/>
              </p:nvSpPr>
              <p:spPr bwMode="auto">
                <a:xfrm>
                  <a:off x="1740" y="3378"/>
                  <a:ext cx="68" cy="71"/>
                </a:xfrm>
                <a:custGeom>
                  <a:avLst/>
                  <a:gdLst>
                    <a:gd name="T0" fmla="*/ 68 w 68"/>
                    <a:gd name="T1" fmla="*/ 71 h 71"/>
                    <a:gd name="T2" fmla="*/ 68 w 68"/>
                    <a:gd name="T3" fmla="*/ 62 h 71"/>
                    <a:gd name="T4" fmla="*/ 9 w 68"/>
                    <a:gd name="T5" fmla="*/ 62 h 71"/>
                    <a:gd name="T6" fmla="*/ 9 w 68"/>
                    <a:gd name="T7" fmla="*/ 9 h 71"/>
                    <a:gd name="T8" fmla="*/ 62 w 68"/>
                    <a:gd name="T9" fmla="*/ 9 h 71"/>
                    <a:gd name="T10" fmla="*/ 62 w 68"/>
                    <a:gd name="T11" fmla="*/ 0 h 71"/>
                    <a:gd name="T12" fmla="*/ 0 w 68"/>
                    <a:gd name="T13" fmla="*/ 0 h 71"/>
                    <a:gd name="T14" fmla="*/ 0 w 68"/>
                    <a:gd name="T15" fmla="*/ 71 h 71"/>
                    <a:gd name="T16" fmla="*/ 68 w 68"/>
                    <a:gd name="T17" fmla="*/ 71 h 71"/>
                    <a:gd name="T18" fmla="*/ 68 w 68"/>
                    <a:gd name="T19" fmla="*/ 71 h 71"/>
                    <a:gd name="T20" fmla="*/ 56 w 68"/>
                    <a:gd name="T21" fmla="*/ 56 h 71"/>
                    <a:gd name="T22" fmla="*/ 56 w 68"/>
                    <a:gd name="T23" fmla="*/ 56 h 71"/>
                    <a:gd name="T24" fmla="*/ 62 w 68"/>
                    <a:gd name="T25" fmla="*/ 53 h 71"/>
                    <a:gd name="T26" fmla="*/ 62 w 68"/>
                    <a:gd name="T27" fmla="*/ 53 h 71"/>
                    <a:gd name="T28" fmla="*/ 43 w 68"/>
                    <a:gd name="T29" fmla="*/ 37 h 71"/>
                    <a:gd name="T30" fmla="*/ 43 w 68"/>
                    <a:gd name="T31" fmla="*/ 37 h 71"/>
                    <a:gd name="T32" fmla="*/ 56 w 68"/>
                    <a:gd name="T33" fmla="*/ 22 h 71"/>
                    <a:gd name="T34" fmla="*/ 56 w 68"/>
                    <a:gd name="T35" fmla="*/ 22 h 71"/>
                    <a:gd name="T36" fmla="*/ 56 w 68"/>
                    <a:gd name="T37" fmla="*/ 18 h 71"/>
                    <a:gd name="T38" fmla="*/ 56 w 68"/>
                    <a:gd name="T39" fmla="*/ 18 h 71"/>
                    <a:gd name="T40" fmla="*/ 47 w 68"/>
                    <a:gd name="T41" fmla="*/ 12 h 71"/>
                    <a:gd name="T42" fmla="*/ 47 w 68"/>
                    <a:gd name="T43" fmla="*/ 12 h 71"/>
                    <a:gd name="T44" fmla="*/ 37 w 68"/>
                    <a:gd name="T45" fmla="*/ 28 h 71"/>
                    <a:gd name="T46" fmla="*/ 37 w 68"/>
                    <a:gd name="T47" fmla="*/ 28 h 71"/>
                    <a:gd name="T48" fmla="*/ 25 w 68"/>
                    <a:gd name="T49" fmla="*/ 18 h 71"/>
                    <a:gd name="T50" fmla="*/ 25 w 68"/>
                    <a:gd name="T51" fmla="*/ 18 h 71"/>
                    <a:gd name="T52" fmla="*/ 18 w 68"/>
                    <a:gd name="T53" fmla="*/ 12 h 71"/>
                    <a:gd name="T54" fmla="*/ 18 w 68"/>
                    <a:gd name="T55" fmla="*/ 12 h 71"/>
                    <a:gd name="T56" fmla="*/ 18 w 68"/>
                    <a:gd name="T57" fmla="*/ 15 h 71"/>
                    <a:gd name="T58" fmla="*/ 18 w 68"/>
                    <a:gd name="T59" fmla="*/ 15 h 71"/>
                    <a:gd name="T60" fmla="*/ 12 w 68"/>
                    <a:gd name="T61" fmla="*/ 22 h 71"/>
                    <a:gd name="T62" fmla="*/ 12 w 68"/>
                    <a:gd name="T63" fmla="*/ 22 h 71"/>
                    <a:gd name="T64" fmla="*/ 31 w 68"/>
                    <a:gd name="T65" fmla="*/ 37 h 71"/>
                    <a:gd name="T66" fmla="*/ 31 w 68"/>
                    <a:gd name="T67" fmla="*/ 37 h 71"/>
                    <a:gd name="T68" fmla="*/ 12 w 68"/>
                    <a:gd name="T69" fmla="*/ 53 h 71"/>
                    <a:gd name="T70" fmla="*/ 12 w 68"/>
                    <a:gd name="T71" fmla="*/ 53 h 71"/>
                    <a:gd name="T72" fmla="*/ 22 w 68"/>
                    <a:gd name="T73" fmla="*/ 62 h 71"/>
                    <a:gd name="T74" fmla="*/ 22 w 68"/>
                    <a:gd name="T75" fmla="*/ 62 h 71"/>
                    <a:gd name="T76" fmla="*/ 37 w 68"/>
                    <a:gd name="T77" fmla="*/ 43 h 71"/>
                    <a:gd name="T78" fmla="*/ 37 w 68"/>
                    <a:gd name="T79" fmla="*/ 43 h 71"/>
                    <a:gd name="T80" fmla="*/ 50 w 68"/>
                    <a:gd name="T81" fmla="*/ 62 h 71"/>
                    <a:gd name="T82" fmla="*/ 50 w 68"/>
                    <a:gd name="T83" fmla="*/ 62 h 71"/>
                    <a:gd name="T84" fmla="*/ 56 w 68"/>
                    <a:gd name="T85" fmla="*/ 56 h 71"/>
                    <a:gd name="T86" fmla="*/ 56 w 68"/>
                    <a:gd name="T87" fmla="*/ 56 h 71"/>
                    <a:gd name="T88" fmla="*/ 56 w 68"/>
                    <a:gd name="T89" fmla="*/ 56 h 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8" h="71">
                      <a:moveTo>
                        <a:pt x="68" y="71"/>
                      </a:moveTo>
                      <a:lnTo>
                        <a:pt x="68" y="62"/>
                      </a:lnTo>
                      <a:lnTo>
                        <a:pt x="9" y="62"/>
                      </a:lnTo>
                      <a:lnTo>
                        <a:pt x="9" y="9"/>
                      </a:lnTo>
                      <a:lnTo>
                        <a:pt x="62" y="9"/>
                      </a:lnTo>
                      <a:lnTo>
                        <a:pt x="62" y="0"/>
                      </a:lnTo>
                      <a:lnTo>
                        <a:pt x="0" y="0"/>
                      </a:lnTo>
                      <a:lnTo>
                        <a:pt x="0" y="71"/>
                      </a:lnTo>
                      <a:lnTo>
                        <a:pt x="68" y="71"/>
                      </a:lnTo>
                      <a:close/>
                      <a:moveTo>
                        <a:pt x="56" y="56"/>
                      </a:moveTo>
                      <a:lnTo>
                        <a:pt x="56" y="56"/>
                      </a:lnTo>
                      <a:lnTo>
                        <a:pt x="62" y="53"/>
                      </a:lnTo>
                      <a:lnTo>
                        <a:pt x="43" y="37"/>
                      </a:lnTo>
                      <a:lnTo>
                        <a:pt x="56" y="22"/>
                      </a:lnTo>
                      <a:lnTo>
                        <a:pt x="56" y="18"/>
                      </a:lnTo>
                      <a:lnTo>
                        <a:pt x="47" y="12"/>
                      </a:lnTo>
                      <a:lnTo>
                        <a:pt x="37" y="28"/>
                      </a:lnTo>
                      <a:lnTo>
                        <a:pt x="25" y="18"/>
                      </a:lnTo>
                      <a:lnTo>
                        <a:pt x="18" y="12"/>
                      </a:lnTo>
                      <a:lnTo>
                        <a:pt x="18" y="15"/>
                      </a:lnTo>
                      <a:lnTo>
                        <a:pt x="12" y="22"/>
                      </a:lnTo>
                      <a:lnTo>
                        <a:pt x="31" y="37"/>
                      </a:lnTo>
                      <a:lnTo>
                        <a:pt x="12" y="53"/>
                      </a:lnTo>
                      <a:lnTo>
                        <a:pt x="22" y="62"/>
                      </a:lnTo>
                      <a:lnTo>
                        <a:pt x="37" y="43"/>
                      </a:lnTo>
                      <a:lnTo>
                        <a:pt x="50" y="62"/>
                      </a:lnTo>
                      <a:lnTo>
                        <a:pt x="56"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5" name="Freeform 45"/>
                <p:cNvSpPr>
                  <a:spLocks noEditPoints="1"/>
                </p:cNvSpPr>
                <p:nvPr/>
              </p:nvSpPr>
              <p:spPr bwMode="auto">
                <a:xfrm>
                  <a:off x="1097" y="2760"/>
                  <a:ext cx="93" cy="93"/>
                </a:xfrm>
                <a:custGeom>
                  <a:avLst/>
                  <a:gdLst>
                    <a:gd name="T0" fmla="*/ 31 w 93"/>
                    <a:gd name="T1" fmla="*/ 28 h 93"/>
                    <a:gd name="T2" fmla="*/ 34 w 93"/>
                    <a:gd name="T3" fmla="*/ 34 h 93"/>
                    <a:gd name="T4" fmla="*/ 15 w 93"/>
                    <a:gd name="T5" fmla="*/ 43 h 93"/>
                    <a:gd name="T6" fmla="*/ 25 w 93"/>
                    <a:gd name="T7" fmla="*/ 65 h 93"/>
                    <a:gd name="T8" fmla="*/ 37 w 93"/>
                    <a:gd name="T9" fmla="*/ 62 h 93"/>
                    <a:gd name="T10" fmla="*/ 37 w 93"/>
                    <a:gd name="T11" fmla="*/ 62 h 93"/>
                    <a:gd name="T12" fmla="*/ 37 w 93"/>
                    <a:gd name="T13" fmla="*/ 68 h 93"/>
                    <a:gd name="T14" fmla="*/ 37 w 93"/>
                    <a:gd name="T15" fmla="*/ 74 h 93"/>
                    <a:gd name="T16" fmla="*/ 31 w 93"/>
                    <a:gd name="T17" fmla="*/ 84 h 93"/>
                    <a:gd name="T18" fmla="*/ 25 w 93"/>
                    <a:gd name="T19" fmla="*/ 90 h 93"/>
                    <a:gd name="T20" fmla="*/ 25 w 93"/>
                    <a:gd name="T21" fmla="*/ 90 h 93"/>
                    <a:gd name="T22" fmla="*/ 37 w 93"/>
                    <a:gd name="T23" fmla="*/ 93 h 93"/>
                    <a:gd name="T24" fmla="*/ 37 w 93"/>
                    <a:gd name="T25" fmla="*/ 93 h 93"/>
                    <a:gd name="T26" fmla="*/ 43 w 93"/>
                    <a:gd name="T27" fmla="*/ 84 h 93"/>
                    <a:gd name="T28" fmla="*/ 47 w 93"/>
                    <a:gd name="T29" fmla="*/ 74 h 93"/>
                    <a:gd name="T30" fmla="*/ 50 w 93"/>
                    <a:gd name="T31" fmla="*/ 65 h 93"/>
                    <a:gd name="T32" fmla="*/ 47 w 93"/>
                    <a:gd name="T33" fmla="*/ 56 h 93"/>
                    <a:gd name="T34" fmla="*/ 53 w 93"/>
                    <a:gd name="T35" fmla="*/ 53 h 93"/>
                    <a:gd name="T36" fmla="*/ 59 w 93"/>
                    <a:gd name="T37" fmla="*/ 71 h 93"/>
                    <a:gd name="T38" fmla="*/ 59 w 93"/>
                    <a:gd name="T39" fmla="*/ 71 h 93"/>
                    <a:gd name="T40" fmla="*/ 65 w 93"/>
                    <a:gd name="T41" fmla="*/ 74 h 93"/>
                    <a:gd name="T42" fmla="*/ 72 w 93"/>
                    <a:gd name="T43" fmla="*/ 74 h 93"/>
                    <a:gd name="T44" fmla="*/ 87 w 93"/>
                    <a:gd name="T45" fmla="*/ 68 h 93"/>
                    <a:gd name="T46" fmla="*/ 87 w 93"/>
                    <a:gd name="T47" fmla="*/ 68 h 93"/>
                    <a:gd name="T48" fmla="*/ 93 w 93"/>
                    <a:gd name="T49" fmla="*/ 65 h 93"/>
                    <a:gd name="T50" fmla="*/ 93 w 93"/>
                    <a:gd name="T51" fmla="*/ 59 h 93"/>
                    <a:gd name="T52" fmla="*/ 93 w 93"/>
                    <a:gd name="T53" fmla="*/ 46 h 93"/>
                    <a:gd name="T54" fmla="*/ 93 w 93"/>
                    <a:gd name="T55" fmla="*/ 46 h 93"/>
                    <a:gd name="T56" fmla="*/ 81 w 93"/>
                    <a:gd name="T57" fmla="*/ 50 h 93"/>
                    <a:gd name="T58" fmla="*/ 81 w 93"/>
                    <a:gd name="T59" fmla="*/ 50 h 93"/>
                    <a:gd name="T60" fmla="*/ 81 w 93"/>
                    <a:gd name="T61" fmla="*/ 56 h 93"/>
                    <a:gd name="T62" fmla="*/ 78 w 93"/>
                    <a:gd name="T63" fmla="*/ 62 h 93"/>
                    <a:gd name="T64" fmla="*/ 72 w 93"/>
                    <a:gd name="T65" fmla="*/ 65 h 93"/>
                    <a:gd name="T66" fmla="*/ 72 w 93"/>
                    <a:gd name="T67" fmla="*/ 65 h 93"/>
                    <a:gd name="T68" fmla="*/ 68 w 93"/>
                    <a:gd name="T69" fmla="*/ 65 h 93"/>
                    <a:gd name="T70" fmla="*/ 68 w 93"/>
                    <a:gd name="T71" fmla="*/ 62 h 93"/>
                    <a:gd name="T72" fmla="*/ 62 w 93"/>
                    <a:gd name="T73" fmla="*/ 50 h 93"/>
                    <a:gd name="T74" fmla="*/ 75 w 93"/>
                    <a:gd name="T75" fmla="*/ 43 h 93"/>
                    <a:gd name="T76" fmla="*/ 65 w 93"/>
                    <a:gd name="T77" fmla="*/ 18 h 93"/>
                    <a:gd name="T78" fmla="*/ 47 w 93"/>
                    <a:gd name="T79" fmla="*/ 28 h 93"/>
                    <a:gd name="T80" fmla="*/ 43 w 93"/>
                    <a:gd name="T81" fmla="*/ 21 h 93"/>
                    <a:gd name="T82" fmla="*/ 72 w 93"/>
                    <a:gd name="T83" fmla="*/ 9 h 93"/>
                    <a:gd name="T84" fmla="*/ 68 w 93"/>
                    <a:gd name="T85" fmla="*/ 0 h 93"/>
                    <a:gd name="T86" fmla="*/ 37 w 93"/>
                    <a:gd name="T87" fmla="*/ 12 h 93"/>
                    <a:gd name="T88" fmla="*/ 37 w 93"/>
                    <a:gd name="T89" fmla="*/ 9 h 93"/>
                    <a:gd name="T90" fmla="*/ 37 w 93"/>
                    <a:gd name="T91" fmla="*/ 9 h 93"/>
                    <a:gd name="T92" fmla="*/ 34 w 93"/>
                    <a:gd name="T93" fmla="*/ 6 h 93"/>
                    <a:gd name="T94" fmla="*/ 34 w 93"/>
                    <a:gd name="T95" fmla="*/ 6 h 93"/>
                    <a:gd name="T96" fmla="*/ 34 w 93"/>
                    <a:gd name="T97" fmla="*/ 6 h 93"/>
                    <a:gd name="T98" fmla="*/ 34 w 93"/>
                    <a:gd name="T99" fmla="*/ 6 h 93"/>
                    <a:gd name="T100" fmla="*/ 31 w 93"/>
                    <a:gd name="T101" fmla="*/ 6 h 93"/>
                    <a:gd name="T102" fmla="*/ 25 w 93"/>
                    <a:gd name="T103" fmla="*/ 9 h 93"/>
                    <a:gd name="T104" fmla="*/ 28 w 93"/>
                    <a:gd name="T105" fmla="*/ 18 h 93"/>
                    <a:gd name="T106" fmla="*/ 0 w 93"/>
                    <a:gd name="T107" fmla="*/ 31 h 93"/>
                    <a:gd name="T108" fmla="*/ 3 w 93"/>
                    <a:gd name="T109" fmla="*/ 40 h 93"/>
                    <a:gd name="T110" fmla="*/ 31 w 93"/>
                    <a:gd name="T111" fmla="*/ 28 h 93"/>
                    <a:gd name="T112" fmla="*/ 31 w 93"/>
                    <a:gd name="T113" fmla="*/ 28 h 93"/>
                    <a:gd name="T114" fmla="*/ 31 w 93"/>
                    <a:gd name="T115" fmla="*/ 53 h 93"/>
                    <a:gd name="T116" fmla="*/ 28 w 93"/>
                    <a:gd name="T117" fmla="*/ 46 h 93"/>
                    <a:gd name="T118" fmla="*/ 56 w 93"/>
                    <a:gd name="T119" fmla="*/ 31 h 93"/>
                    <a:gd name="T120" fmla="*/ 59 w 93"/>
                    <a:gd name="T121" fmla="*/ 40 h 93"/>
                    <a:gd name="T122" fmla="*/ 31 w 93"/>
                    <a:gd name="T123" fmla="*/ 53 h 93"/>
                    <a:gd name="T124" fmla="*/ 31 w 93"/>
                    <a:gd name="T125" fmla="*/ 53 h 9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3" h="93">
                      <a:moveTo>
                        <a:pt x="31" y="28"/>
                      </a:moveTo>
                      <a:lnTo>
                        <a:pt x="34" y="34"/>
                      </a:lnTo>
                      <a:lnTo>
                        <a:pt x="15" y="43"/>
                      </a:lnTo>
                      <a:lnTo>
                        <a:pt x="25" y="65"/>
                      </a:lnTo>
                      <a:lnTo>
                        <a:pt x="37" y="62"/>
                      </a:lnTo>
                      <a:lnTo>
                        <a:pt x="37" y="68"/>
                      </a:lnTo>
                      <a:lnTo>
                        <a:pt x="37" y="74"/>
                      </a:lnTo>
                      <a:lnTo>
                        <a:pt x="31" y="84"/>
                      </a:lnTo>
                      <a:lnTo>
                        <a:pt x="25" y="90"/>
                      </a:lnTo>
                      <a:lnTo>
                        <a:pt x="37" y="93"/>
                      </a:lnTo>
                      <a:lnTo>
                        <a:pt x="43" y="84"/>
                      </a:lnTo>
                      <a:lnTo>
                        <a:pt x="47" y="74"/>
                      </a:lnTo>
                      <a:lnTo>
                        <a:pt x="50" y="65"/>
                      </a:lnTo>
                      <a:lnTo>
                        <a:pt x="47" y="56"/>
                      </a:lnTo>
                      <a:lnTo>
                        <a:pt x="53" y="53"/>
                      </a:lnTo>
                      <a:lnTo>
                        <a:pt x="59" y="71"/>
                      </a:lnTo>
                      <a:lnTo>
                        <a:pt x="65" y="74"/>
                      </a:lnTo>
                      <a:lnTo>
                        <a:pt x="72" y="74"/>
                      </a:lnTo>
                      <a:lnTo>
                        <a:pt x="87" y="68"/>
                      </a:lnTo>
                      <a:lnTo>
                        <a:pt x="93" y="65"/>
                      </a:lnTo>
                      <a:lnTo>
                        <a:pt x="93" y="59"/>
                      </a:lnTo>
                      <a:lnTo>
                        <a:pt x="93" y="46"/>
                      </a:lnTo>
                      <a:lnTo>
                        <a:pt x="81" y="50"/>
                      </a:lnTo>
                      <a:lnTo>
                        <a:pt x="81" y="56"/>
                      </a:lnTo>
                      <a:lnTo>
                        <a:pt x="78" y="62"/>
                      </a:lnTo>
                      <a:lnTo>
                        <a:pt x="72" y="65"/>
                      </a:lnTo>
                      <a:lnTo>
                        <a:pt x="68" y="65"/>
                      </a:lnTo>
                      <a:lnTo>
                        <a:pt x="68" y="62"/>
                      </a:lnTo>
                      <a:lnTo>
                        <a:pt x="62" y="50"/>
                      </a:lnTo>
                      <a:lnTo>
                        <a:pt x="75" y="43"/>
                      </a:lnTo>
                      <a:lnTo>
                        <a:pt x="65" y="18"/>
                      </a:lnTo>
                      <a:lnTo>
                        <a:pt x="47" y="28"/>
                      </a:lnTo>
                      <a:lnTo>
                        <a:pt x="43" y="21"/>
                      </a:lnTo>
                      <a:lnTo>
                        <a:pt x="72" y="9"/>
                      </a:lnTo>
                      <a:lnTo>
                        <a:pt x="68" y="0"/>
                      </a:lnTo>
                      <a:lnTo>
                        <a:pt x="37" y="12"/>
                      </a:lnTo>
                      <a:lnTo>
                        <a:pt x="37" y="9"/>
                      </a:lnTo>
                      <a:lnTo>
                        <a:pt x="34" y="6"/>
                      </a:lnTo>
                      <a:lnTo>
                        <a:pt x="31" y="6"/>
                      </a:lnTo>
                      <a:lnTo>
                        <a:pt x="25" y="9"/>
                      </a:lnTo>
                      <a:lnTo>
                        <a:pt x="28" y="18"/>
                      </a:lnTo>
                      <a:lnTo>
                        <a:pt x="0" y="31"/>
                      </a:lnTo>
                      <a:lnTo>
                        <a:pt x="3" y="40"/>
                      </a:lnTo>
                      <a:lnTo>
                        <a:pt x="31" y="28"/>
                      </a:lnTo>
                      <a:close/>
                      <a:moveTo>
                        <a:pt x="31" y="53"/>
                      </a:moveTo>
                      <a:lnTo>
                        <a:pt x="28" y="46"/>
                      </a:lnTo>
                      <a:lnTo>
                        <a:pt x="56" y="31"/>
                      </a:lnTo>
                      <a:lnTo>
                        <a:pt x="59" y="40"/>
                      </a:lnTo>
                      <a:lnTo>
                        <a:pt x="31" y="5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6" name="Freeform 46"/>
                <p:cNvSpPr>
                  <a:spLocks noEditPoints="1"/>
                </p:cNvSpPr>
                <p:nvPr/>
              </p:nvSpPr>
              <p:spPr bwMode="auto">
                <a:xfrm>
                  <a:off x="1175" y="2725"/>
                  <a:ext cx="97" cy="91"/>
                </a:xfrm>
                <a:custGeom>
                  <a:avLst/>
                  <a:gdLst>
                    <a:gd name="T0" fmla="*/ 47 w 97"/>
                    <a:gd name="T1" fmla="*/ 3 h 91"/>
                    <a:gd name="T2" fmla="*/ 47 w 97"/>
                    <a:gd name="T3" fmla="*/ 0 h 91"/>
                    <a:gd name="T4" fmla="*/ 34 w 97"/>
                    <a:gd name="T5" fmla="*/ 3 h 91"/>
                    <a:gd name="T6" fmla="*/ 34 w 97"/>
                    <a:gd name="T7" fmla="*/ 6 h 91"/>
                    <a:gd name="T8" fmla="*/ 40 w 97"/>
                    <a:gd name="T9" fmla="*/ 44 h 91"/>
                    <a:gd name="T10" fmla="*/ 37 w 97"/>
                    <a:gd name="T11" fmla="*/ 41 h 91"/>
                    <a:gd name="T12" fmla="*/ 28 w 97"/>
                    <a:gd name="T13" fmla="*/ 38 h 91"/>
                    <a:gd name="T14" fmla="*/ 31 w 97"/>
                    <a:gd name="T15" fmla="*/ 25 h 91"/>
                    <a:gd name="T16" fmla="*/ 0 w 97"/>
                    <a:gd name="T17" fmla="*/ 28 h 91"/>
                    <a:gd name="T18" fmla="*/ 18 w 97"/>
                    <a:gd name="T19" fmla="*/ 28 h 91"/>
                    <a:gd name="T20" fmla="*/ 15 w 97"/>
                    <a:gd name="T21" fmla="*/ 38 h 91"/>
                    <a:gd name="T22" fmla="*/ 18 w 97"/>
                    <a:gd name="T23" fmla="*/ 44 h 91"/>
                    <a:gd name="T24" fmla="*/ 25 w 97"/>
                    <a:gd name="T25" fmla="*/ 53 h 91"/>
                    <a:gd name="T26" fmla="*/ 15 w 97"/>
                    <a:gd name="T27" fmla="*/ 60 h 91"/>
                    <a:gd name="T28" fmla="*/ 12 w 97"/>
                    <a:gd name="T29" fmla="*/ 63 h 91"/>
                    <a:gd name="T30" fmla="*/ 22 w 97"/>
                    <a:gd name="T31" fmla="*/ 72 h 91"/>
                    <a:gd name="T32" fmla="*/ 25 w 97"/>
                    <a:gd name="T33" fmla="*/ 69 h 91"/>
                    <a:gd name="T34" fmla="*/ 34 w 97"/>
                    <a:gd name="T35" fmla="*/ 75 h 91"/>
                    <a:gd name="T36" fmla="*/ 34 w 97"/>
                    <a:gd name="T37" fmla="*/ 78 h 91"/>
                    <a:gd name="T38" fmla="*/ 28 w 97"/>
                    <a:gd name="T39" fmla="*/ 81 h 91"/>
                    <a:gd name="T40" fmla="*/ 34 w 97"/>
                    <a:gd name="T41" fmla="*/ 91 h 91"/>
                    <a:gd name="T42" fmla="*/ 47 w 97"/>
                    <a:gd name="T43" fmla="*/ 78 h 91"/>
                    <a:gd name="T44" fmla="*/ 37 w 97"/>
                    <a:gd name="T45" fmla="*/ 53 h 91"/>
                    <a:gd name="T46" fmla="*/ 40 w 97"/>
                    <a:gd name="T47" fmla="*/ 53 h 91"/>
                    <a:gd name="T48" fmla="*/ 43 w 97"/>
                    <a:gd name="T49" fmla="*/ 47 h 91"/>
                    <a:gd name="T50" fmla="*/ 50 w 97"/>
                    <a:gd name="T51" fmla="*/ 50 h 91"/>
                    <a:gd name="T52" fmla="*/ 50 w 97"/>
                    <a:gd name="T53" fmla="*/ 44 h 91"/>
                    <a:gd name="T54" fmla="*/ 62 w 97"/>
                    <a:gd name="T55" fmla="*/ 56 h 91"/>
                    <a:gd name="T56" fmla="*/ 56 w 97"/>
                    <a:gd name="T57" fmla="*/ 66 h 91"/>
                    <a:gd name="T58" fmla="*/ 47 w 97"/>
                    <a:gd name="T59" fmla="*/ 75 h 91"/>
                    <a:gd name="T60" fmla="*/ 59 w 97"/>
                    <a:gd name="T61" fmla="*/ 81 h 91"/>
                    <a:gd name="T62" fmla="*/ 72 w 97"/>
                    <a:gd name="T63" fmla="*/ 60 h 91"/>
                    <a:gd name="T64" fmla="*/ 93 w 97"/>
                    <a:gd name="T65" fmla="*/ 66 h 91"/>
                    <a:gd name="T66" fmla="*/ 97 w 97"/>
                    <a:gd name="T67" fmla="*/ 50 h 91"/>
                    <a:gd name="T68" fmla="*/ 75 w 97"/>
                    <a:gd name="T69" fmla="*/ 50 h 91"/>
                    <a:gd name="T70" fmla="*/ 75 w 97"/>
                    <a:gd name="T71" fmla="*/ 35 h 91"/>
                    <a:gd name="T72" fmla="*/ 78 w 97"/>
                    <a:gd name="T73" fmla="*/ 13 h 91"/>
                    <a:gd name="T74" fmla="*/ 50 w 97"/>
                    <a:gd name="T75" fmla="*/ 16 h 91"/>
                    <a:gd name="T76" fmla="*/ 47 w 97"/>
                    <a:gd name="T77" fmla="*/ 3 h 91"/>
                    <a:gd name="T78" fmla="*/ 47 w 97"/>
                    <a:gd name="T79" fmla="*/ 3 h 91"/>
                    <a:gd name="T80" fmla="*/ 65 w 97"/>
                    <a:gd name="T81" fmla="*/ 44 h 91"/>
                    <a:gd name="T82" fmla="*/ 59 w 97"/>
                    <a:gd name="T83" fmla="*/ 22 h 91"/>
                    <a:gd name="T84" fmla="*/ 62 w 97"/>
                    <a:gd name="T85" fmla="*/ 35 h 91"/>
                    <a:gd name="T86" fmla="*/ 65 w 97"/>
                    <a:gd name="T87" fmla="*/ 44 h 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7" h="91">
                      <a:moveTo>
                        <a:pt x="47" y="3"/>
                      </a:moveTo>
                      <a:lnTo>
                        <a:pt x="47" y="3"/>
                      </a:lnTo>
                      <a:lnTo>
                        <a:pt x="47" y="0"/>
                      </a:lnTo>
                      <a:lnTo>
                        <a:pt x="34" y="3"/>
                      </a:lnTo>
                      <a:lnTo>
                        <a:pt x="34" y="6"/>
                      </a:lnTo>
                      <a:lnTo>
                        <a:pt x="40" y="28"/>
                      </a:lnTo>
                      <a:lnTo>
                        <a:pt x="40" y="44"/>
                      </a:lnTo>
                      <a:lnTo>
                        <a:pt x="37" y="41"/>
                      </a:lnTo>
                      <a:lnTo>
                        <a:pt x="31" y="44"/>
                      </a:lnTo>
                      <a:lnTo>
                        <a:pt x="28" y="38"/>
                      </a:lnTo>
                      <a:lnTo>
                        <a:pt x="31" y="25"/>
                      </a:lnTo>
                      <a:lnTo>
                        <a:pt x="31" y="13"/>
                      </a:lnTo>
                      <a:lnTo>
                        <a:pt x="0" y="28"/>
                      </a:lnTo>
                      <a:lnTo>
                        <a:pt x="3" y="38"/>
                      </a:lnTo>
                      <a:lnTo>
                        <a:pt x="18" y="28"/>
                      </a:lnTo>
                      <a:lnTo>
                        <a:pt x="15" y="38"/>
                      </a:lnTo>
                      <a:lnTo>
                        <a:pt x="18" y="44"/>
                      </a:lnTo>
                      <a:lnTo>
                        <a:pt x="25" y="53"/>
                      </a:lnTo>
                      <a:lnTo>
                        <a:pt x="15" y="60"/>
                      </a:lnTo>
                      <a:lnTo>
                        <a:pt x="12" y="63"/>
                      </a:lnTo>
                      <a:lnTo>
                        <a:pt x="22" y="72"/>
                      </a:lnTo>
                      <a:lnTo>
                        <a:pt x="25" y="69"/>
                      </a:lnTo>
                      <a:lnTo>
                        <a:pt x="28" y="63"/>
                      </a:lnTo>
                      <a:lnTo>
                        <a:pt x="34" y="75"/>
                      </a:lnTo>
                      <a:lnTo>
                        <a:pt x="34" y="78"/>
                      </a:lnTo>
                      <a:lnTo>
                        <a:pt x="28" y="81"/>
                      </a:lnTo>
                      <a:lnTo>
                        <a:pt x="34" y="91"/>
                      </a:lnTo>
                      <a:lnTo>
                        <a:pt x="47" y="85"/>
                      </a:lnTo>
                      <a:lnTo>
                        <a:pt x="47" y="78"/>
                      </a:lnTo>
                      <a:lnTo>
                        <a:pt x="47" y="75"/>
                      </a:lnTo>
                      <a:lnTo>
                        <a:pt x="37" y="53"/>
                      </a:lnTo>
                      <a:lnTo>
                        <a:pt x="40" y="53"/>
                      </a:lnTo>
                      <a:lnTo>
                        <a:pt x="43" y="47"/>
                      </a:lnTo>
                      <a:lnTo>
                        <a:pt x="50" y="50"/>
                      </a:lnTo>
                      <a:lnTo>
                        <a:pt x="50" y="44"/>
                      </a:lnTo>
                      <a:lnTo>
                        <a:pt x="62" y="56"/>
                      </a:lnTo>
                      <a:lnTo>
                        <a:pt x="56" y="66"/>
                      </a:lnTo>
                      <a:lnTo>
                        <a:pt x="47" y="75"/>
                      </a:lnTo>
                      <a:lnTo>
                        <a:pt x="59" y="81"/>
                      </a:lnTo>
                      <a:lnTo>
                        <a:pt x="72" y="60"/>
                      </a:lnTo>
                      <a:lnTo>
                        <a:pt x="93" y="66"/>
                      </a:lnTo>
                      <a:lnTo>
                        <a:pt x="97" y="50"/>
                      </a:lnTo>
                      <a:lnTo>
                        <a:pt x="84" y="50"/>
                      </a:lnTo>
                      <a:lnTo>
                        <a:pt x="75" y="50"/>
                      </a:lnTo>
                      <a:lnTo>
                        <a:pt x="75" y="35"/>
                      </a:lnTo>
                      <a:lnTo>
                        <a:pt x="72" y="16"/>
                      </a:lnTo>
                      <a:lnTo>
                        <a:pt x="78" y="13"/>
                      </a:lnTo>
                      <a:lnTo>
                        <a:pt x="72" y="3"/>
                      </a:lnTo>
                      <a:lnTo>
                        <a:pt x="50" y="16"/>
                      </a:lnTo>
                      <a:lnTo>
                        <a:pt x="47" y="3"/>
                      </a:lnTo>
                      <a:close/>
                      <a:moveTo>
                        <a:pt x="65" y="44"/>
                      </a:moveTo>
                      <a:lnTo>
                        <a:pt x="65" y="44"/>
                      </a:lnTo>
                      <a:lnTo>
                        <a:pt x="50" y="25"/>
                      </a:lnTo>
                      <a:lnTo>
                        <a:pt x="59" y="22"/>
                      </a:lnTo>
                      <a:lnTo>
                        <a:pt x="62" y="35"/>
                      </a:lnTo>
                      <a:lnTo>
                        <a:pt x="65" y="44"/>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7" name="Freeform 47"/>
                <p:cNvSpPr>
                  <a:spLocks noEditPoints="1"/>
                </p:cNvSpPr>
                <p:nvPr/>
              </p:nvSpPr>
              <p:spPr bwMode="auto">
                <a:xfrm>
                  <a:off x="1253" y="2688"/>
                  <a:ext cx="93" cy="87"/>
                </a:xfrm>
                <a:custGeom>
                  <a:avLst/>
                  <a:gdLst>
                    <a:gd name="T0" fmla="*/ 53 w 93"/>
                    <a:gd name="T1" fmla="*/ 25 h 87"/>
                    <a:gd name="T2" fmla="*/ 62 w 93"/>
                    <a:gd name="T3" fmla="*/ 47 h 87"/>
                    <a:gd name="T4" fmla="*/ 59 w 93"/>
                    <a:gd name="T5" fmla="*/ 56 h 87"/>
                    <a:gd name="T6" fmla="*/ 43 w 93"/>
                    <a:gd name="T7" fmla="*/ 59 h 87"/>
                    <a:gd name="T8" fmla="*/ 47 w 93"/>
                    <a:gd name="T9" fmla="*/ 34 h 87"/>
                    <a:gd name="T10" fmla="*/ 34 w 93"/>
                    <a:gd name="T11" fmla="*/ 37 h 87"/>
                    <a:gd name="T12" fmla="*/ 37 w 93"/>
                    <a:gd name="T13" fmla="*/ 22 h 87"/>
                    <a:gd name="T14" fmla="*/ 40 w 93"/>
                    <a:gd name="T15" fmla="*/ 12 h 87"/>
                    <a:gd name="T16" fmla="*/ 34 w 93"/>
                    <a:gd name="T17" fmla="*/ 15 h 87"/>
                    <a:gd name="T18" fmla="*/ 31 w 93"/>
                    <a:gd name="T19" fmla="*/ 9 h 87"/>
                    <a:gd name="T20" fmla="*/ 31 w 93"/>
                    <a:gd name="T21" fmla="*/ 9 h 87"/>
                    <a:gd name="T22" fmla="*/ 28 w 93"/>
                    <a:gd name="T23" fmla="*/ 9 h 87"/>
                    <a:gd name="T24" fmla="*/ 25 w 93"/>
                    <a:gd name="T25" fmla="*/ 18 h 87"/>
                    <a:gd name="T26" fmla="*/ 19 w 93"/>
                    <a:gd name="T27" fmla="*/ 22 h 87"/>
                    <a:gd name="T28" fmla="*/ 15 w 93"/>
                    <a:gd name="T29" fmla="*/ 15 h 87"/>
                    <a:gd name="T30" fmla="*/ 15 w 93"/>
                    <a:gd name="T31" fmla="*/ 15 h 87"/>
                    <a:gd name="T32" fmla="*/ 9 w 93"/>
                    <a:gd name="T33" fmla="*/ 15 h 87"/>
                    <a:gd name="T34" fmla="*/ 9 w 93"/>
                    <a:gd name="T35" fmla="*/ 25 h 87"/>
                    <a:gd name="T36" fmla="*/ 6 w 93"/>
                    <a:gd name="T37" fmla="*/ 37 h 87"/>
                    <a:gd name="T38" fmla="*/ 19 w 93"/>
                    <a:gd name="T39" fmla="*/ 43 h 87"/>
                    <a:gd name="T40" fmla="*/ 28 w 93"/>
                    <a:gd name="T41" fmla="*/ 43 h 87"/>
                    <a:gd name="T42" fmla="*/ 22 w 93"/>
                    <a:gd name="T43" fmla="*/ 68 h 87"/>
                    <a:gd name="T44" fmla="*/ 37 w 93"/>
                    <a:gd name="T45" fmla="*/ 65 h 87"/>
                    <a:gd name="T46" fmla="*/ 25 w 93"/>
                    <a:gd name="T47" fmla="*/ 81 h 87"/>
                    <a:gd name="T48" fmla="*/ 47 w 93"/>
                    <a:gd name="T49" fmla="*/ 87 h 87"/>
                    <a:gd name="T50" fmla="*/ 50 w 93"/>
                    <a:gd name="T51" fmla="*/ 72 h 87"/>
                    <a:gd name="T52" fmla="*/ 62 w 93"/>
                    <a:gd name="T53" fmla="*/ 65 h 87"/>
                    <a:gd name="T54" fmla="*/ 59 w 93"/>
                    <a:gd name="T55" fmla="*/ 75 h 87"/>
                    <a:gd name="T56" fmla="*/ 68 w 93"/>
                    <a:gd name="T57" fmla="*/ 78 h 87"/>
                    <a:gd name="T58" fmla="*/ 72 w 93"/>
                    <a:gd name="T59" fmla="*/ 53 h 87"/>
                    <a:gd name="T60" fmla="*/ 62 w 93"/>
                    <a:gd name="T61" fmla="*/ 22 h 87"/>
                    <a:gd name="T62" fmla="*/ 68 w 93"/>
                    <a:gd name="T63" fmla="*/ 18 h 87"/>
                    <a:gd name="T64" fmla="*/ 81 w 93"/>
                    <a:gd name="T65" fmla="*/ 50 h 87"/>
                    <a:gd name="T66" fmla="*/ 81 w 93"/>
                    <a:gd name="T67" fmla="*/ 59 h 87"/>
                    <a:gd name="T68" fmla="*/ 75 w 93"/>
                    <a:gd name="T69" fmla="*/ 62 h 87"/>
                    <a:gd name="T70" fmla="*/ 87 w 93"/>
                    <a:gd name="T71" fmla="*/ 65 h 87"/>
                    <a:gd name="T72" fmla="*/ 93 w 93"/>
                    <a:gd name="T73" fmla="*/ 62 h 87"/>
                    <a:gd name="T74" fmla="*/ 93 w 93"/>
                    <a:gd name="T75" fmla="*/ 53 h 87"/>
                    <a:gd name="T76" fmla="*/ 84 w 93"/>
                    <a:gd name="T77" fmla="*/ 31 h 87"/>
                    <a:gd name="T78" fmla="*/ 75 w 93"/>
                    <a:gd name="T79" fmla="*/ 6 h 87"/>
                    <a:gd name="T80" fmla="*/ 56 w 93"/>
                    <a:gd name="T81" fmla="*/ 6 h 87"/>
                    <a:gd name="T82" fmla="*/ 53 w 93"/>
                    <a:gd name="T83" fmla="*/ 0 h 87"/>
                    <a:gd name="T84" fmla="*/ 53 w 93"/>
                    <a:gd name="T85" fmla="*/ 0 h 87"/>
                    <a:gd name="T86" fmla="*/ 47 w 93"/>
                    <a:gd name="T87" fmla="*/ 0 h 87"/>
                    <a:gd name="T88" fmla="*/ 50 w 93"/>
                    <a:gd name="T89" fmla="*/ 18 h 87"/>
                    <a:gd name="T90" fmla="*/ 47 w 93"/>
                    <a:gd name="T91" fmla="*/ 31 h 87"/>
                    <a:gd name="T92" fmla="*/ 28 w 93"/>
                    <a:gd name="T93" fmla="*/ 25 h 87"/>
                    <a:gd name="T94" fmla="*/ 22 w 93"/>
                    <a:gd name="T95" fmla="*/ 34 h 87"/>
                    <a:gd name="T96" fmla="*/ 28 w 93"/>
                    <a:gd name="T97" fmla="*/ 25 h 87"/>
                    <a:gd name="T98" fmla="*/ 31 w 93"/>
                    <a:gd name="T99" fmla="*/ 50 h 87"/>
                    <a:gd name="T100" fmla="*/ 28 w 93"/>
                    <a:gd name="T101" fmla="*/ 59 h 87"/>
                    <a:gd name="T102" fmla="*/ 31 w 93"/>
                    <a:gd name="T103" fmla="*/ 50 h 87"/>
                    <a:gd name="T104" fmla="*/ 43 w 93"/>
                    <a:gd name="T105" fmla="*/ 50 h 87"/>
                    <a:gd name="T106" fmla="*/ 37 w 93"/>
                    <a:gd name="T107" fmla="*/ 47 h 87"/>
                    <a:gd name="T108" fmla="*/ 43 w 93"/>
                    <a:gd name="T109" fmla="*/ 50 h 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3" h="87">
                      <a:moveTo>
                        <a:pt x="47" y="31"/>
                      </a:moveTo>
                      <a:lnTo>
                        <a:pt x="53" y="25"/>
                      </a:lnTo>
                      <a:lnTo>
                        <a:pt x="62" y="47"/>
                      </a:lnTo>
                      <a:lnTo>
                        <a:pt x="62" y="59"/>
                      </a:lnTo>
                      <a:lnTo>
                        <a:pt x="59" y="56"/>
                      </a:lnTo>
                      <a:lnTo>
                        <a:pt x="47" y="62"/>
                      </a:lnTo>
                      <a:lnTo>
                        <a:pt x="43" y="59"/>
                      </a:lnTo>
                      <a:lnTo>
                        <a:pt x="56" y="53"/>
                      </a:lnTo>
                      <a:lnTo>
                        <a:pt x="47" y="34"/>
                      </a:lnTo>
                      <a:lnTo>
                        <a:pt x="34" y="40"/>
                      </a:lnTo>
                      <a:lnTo>
                        <a:pt x="34" y="37"/>
                      </a:lnTo>
                      <a:lnTo>
                        <a:pt x="43" y="34"/>
                      </a:lnTo>
                      <a:lnTo>
                        <a:pt x="37" y="22"/>
                      </a:lnTo>
                      <a:lnTo>
                        <a:pt x="43" y="18"/>
                      </a:lnTo>
                      <a:lnTo>
                        <a:pt x="40" y="12"/>
                      </a:lnTo>
                      <a:lnTo>
                        <a:pt x="34" y="15"/>
                      </a:lnTo>
                      <a:lnTo>
                        <a:pt x="31" y="9"/>
                      </a:lnTo>
                      <a:lnTo>
                        <a:pt x="28" y="9"/>
                      </a:lnTo>
                      <a:lnTo>
                        <a:pt x="22" y="12"/>
                      </a:lnTo>
                      <a:lnTo>
                        <a:pt x="25" y="18"/>
                      </a:lnTo>
                      <a:lnTo>
                        <a:pt x="19" y="22"/>
                      </a:lnTo>
                      <a:lnTo>
                        <a:pt x="15" y="15"/>
                      </a:lnTo>
                      <a:lnTo>
                        <a:pt x="9" y="15"/>
                      </a:lnTo>
                      <a:lnTo>
                        <a:pt x="6" y="18"/>
                      </a:lnTo>
                      <a:lnTo>
                        <a:pt x="9" y="25"/>
                      </a:lnTo>
                      <a:lnTo>
                        <a:pt x="0" y="31"/>
                      </a:lnTo>
                      <a:lnTo>
                        <a:pt x="6" y="37"/>
                      </a:lnTo>
                      <a:lnTo>
                        <a:pt x="12" y="34"/>
                      </a:lnTo>
                      <a:lnTo>
                        <a:pt x="19" y="43"/>
                      </a:lnTo>
                      <a:lnTo>
                        <a:pt x="25" y="40"/>
                      </a:lnTo>
                      <a:lnTo>
                        <a:pt x="28" y="43"/>
                      </a:lnTo>
                      <a:lnTo>
                        <a:pt x="12" y="50"/>
                      </a:lnTo>
                      <a:lnTo>
                        <a:pt x="22" y="68"/>
                      </a:lnTo>
                      <a:lnTo>
                        <a:pt x="34" y="62"/>
                      </a:lnTo>
                      <a:lnTo>
                        <a:pt x="37" y="65"/>
                      </a:lnTo>
                      <a:lnTo>
                        <a:pt x="22" y="75"/>
                      </a:lnTo>
                      <a:lnTo>
                        <a:pt x="25" y="81"/>
                      </a:lnTo>
                      <a:lnTo>
                        <a:pt x="40" y="75"/>
                      </a:lnTo>
                      <a:lnTo>
                        <a:pt x="47" y="87"/>
                      </a:lnTo>
                      <a:lnTo>
                        <a:pt x="56" y="81"/>
                      </a:lnTo>
                      <a:lnTo>
                        <a:pt x="50" y="72"/>
                      </a:lnTo>
                      <a:lnTo>
                        <a:pt x="62" y="65"/>
                      </a:lnTo>
                      <a:lnTo>
                        <a:pt x="59" y="75"/>
                      </a:lnTo>
                      <a:lnTo>
                        <a:pt x="68" y="78"/>
                      </a:lnTo>
                      <a:lnTo>
                        <a:pt x="72" y="65"/>
                      </a:lnTo>
                      <a:lnTo>
                        <a:pt x="72" y="53"/>
                      </a:lnTo>
                      <a:lnTo>
                        <a:pt x="68" y="37"/>
                      </a:lnTo>
                      <a:lnTo>
                        <a:pt x="62" y="22"/>
                      </a:lnTo>
                      <a:lnTo>
                        <a:pt x="68" y="18"/>
                      </a:lnTo>
                      <a:lnTo>
                        <a:pt x="81" y="50"/>
                      </a:lnTo>
                      <a:lnTo>
                        <a:pt x="81" y="56"/>
                      </a:lnTo>
                      <a:lnTo>
                        <a:pt x="81" y="59"/>
                      </a:lnTo>
                      <a:lnTo>
                        <a:pt x="75" y="62"/>
                      </a:lnTo>
                      <a:lnTo>
                        <a:pt x="81" y="68"/>
                      </a:lnTo>
                      <a:lnTo>
                        <a:pt x="87" y="65"/>
                      </a:lnTo>
                      <a:lnTo>
                        <a:pt x="93" y="62"/>
                      </a:lnTo>
                      <a:lnTo>
                        <a:pt x="93" y="56"/>
                      </a:lnTo>
                      <a:lnTo>
                        <a:pt x="93" y="53"/>
                      </a:lnTo>
                      <a:lnTo>
                        <a:pt x="84" y="31"/>
                      </a:lnTo>
                      <a:lnTo>
                        <a:pt x="75" y="6"/>
                      </a:lnTo>
                      <a:lnTo>
                        <a:pt x="59" y="15"/>
                      </a:lnTo>
                      <a:lnTo>
                        <a:pt x="56" y="6"/>
                      </a:lnTo>
                      <a:lnTo>
                        <a:pt x="53" y="0"/>
                      </a:lnTo>
                      <a:lnTo>
                        <a:pt x="47" y="0"/>
                      </a:lnTo>
                      <a:lnTo>
                        <a:pt x="43" y="3"/>
                      </a:lnTo>
                      <a:lnTo>
                        <a:pt x="50" y="18"/>
                      </a:lnTo>
                      <a:lnTo>
                        <a:pt x="40" y="22"/>
                      </a:lnTo>
                      <a:lnTo>
                        <a:pt x="47" y="31"/>
                      </a:lnTo>
                      <a:close/>
                      <a:moveTo>
                        <a:pt x="28" y="25"/>
                      </a:moveTo>
                      <a:lnTo>
                        <a:pt x="31" y="31"/>
                      </a:lnTo>
                      <a:lnTo>
                        <a:pt x="22" y="34"/>
                      </a:lnTo>
                      <a:lnTo>
                        <a:pt x="22" y="28"/>
                      </a:lnTo>
                      <a:lnTo>
                        <a:pt x="28" y="25"/>
                      </a:lnTo>
                      <a:close/>
                      <a:moveTo>
                        <a:pt x="31" y="50"/>
                      </a:moveTo>
                      <a:lnTo>
                        <a:pt x="31" y="56"/>
                      </a:lnTo>
                      <a:lnTo>
                        <a:pt x="28" y="59"/>
                      </a:lnTo>
                      <a:lnTo>
                        <a:pt x="25" y="53"/>
                      </a:lnTo>
                      <a:lnTo>
                        <a:pt x="31" y="50"/>
                      </a:lnTo>
                      <a:close/>
                      <a:moveTo>
                        <a:pt x="43" y="50"/>
                      </a:moveTo>
                      <a:lnTo>
                        <a:pt x="40" y="53"/>
                      </a:lnTo>
                      <a:lnTo>
                        <a:pt x="37" y="47"/>
                      </a:lnTo>
                      <a:lnTo>
                        <a:pt x="43" y="47"/>
                      </a:lnTo>
                      <a:lnTo>
                        <a:pt x="43"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8" name="Freeform 48"/>
                <p:cNvSpPr>
                  <a:spLocks noEditPoints="1"/>
                </p:cNvSpPr>
                <p:nvPr/>
              </p:nvSpPr>
              <p:spPr bwMode="auto">
                <a:xfrm>
                  <a:off x="1334" y="2650"/>
                  <a:ext cx="94" cy="91"/>
                </a:xfrm>
                <a:custGeom>
                  <a:avLst/>
                  <a:gdLst>
                    <a:gd name="T0" fmla="*/ 25 w 94"/>
                    <a:gd name="T1" fmla="*/ 41 h 91"/>
                    <a:gd name="T2" fmla="*/ 28 w 94"/>
                    <a:gd name="T3" fmla="*/ 28 h 91"/>
                    <a:gd name="T4" fmla="*/ 50 w 94"/>
                    <a:gd name="T5" fmla="*/ 28 h 91"/>
                    <a:gd name="T6" fmla="*/ 56 w 94"/>
                    <a:gd name="T7" fmla="*/ 16 h 91"/>
                    <a:gd name="T8" fmla="*/ 69 w 94"/>
                    <a:gd name="T9" fmla="*/ 0 h 91"/>
                    <a:gd name="T10" fmla="*/ 50 w 94"/>
                    <a:gd name="T11" fmla="*/ 7 h 91"/>
                    <a:gd name="T12" fmla="*/ 50 w 94"/>
                    <a:gd name="T13" fmla="*/ 3 h 91"/>
                    <a:gd name="T14" fmla="*/ 50 w 94"/>
                    <a:gd name="T15" fmla="*/ 0 h 91"/>
                    <a:gd name="T16" fmla="*/ 41 w 94"/>
                    <a:gd name="T17" fmla="*/ 3 h 91"/>
                    <a:gd name="T18" fmla="*/ 41 w 94"/>
                    <a:gd name="T19" fmla="*/ 13 h 91"/>
                    <a:gd name="T20" fmla="*/ 25 w 94"/>
                    <a:gd name="T21" fmla="*/ 16 h 91"/>
                    <a:gd name="T22" fmla="*/ 25 w 94"/>
                    <a:gd name="T23" fmla="*/ 16 h 91"/>
                    <a:gd name="T24" fmla="*/ 22 w 94"/>
                    <a:gd name="T25" fmla="*/ 13 h 91"/>
                    <a:gd name="T26" fmla="*/ 16 w 94"/>
                    <a:gd name="T27" fmla="*/ 16 h 91"/>
                    <a:gd name="T28" fmla="*/ 16 w 94"/>
                    <a:gd name="T29" fmla="*/ 25 h 91"/>
                    <a:gd name="T30" fmla="*/ 3 w 94"/>
                    <a:gd name="T31" fmla="*/ 41 h 91"/>
                    <a:gd name="T32" fmla="*/ 19 w 94"/>
                    <a:gd name="T33" fmla="*/ 32 h 91"/>
                    <a:gd name="T34" fmla="*/ 41 w 94"/>
                    <a:gd name="T35" fmla="*/ 47 h 91"/>
                    <a:gd name="T36" fmla="*/ 41 w 94"/>
                    <a:gd name="T37" fmla="*/ 69 h 91"/>
                    <a:gd name="T38" fmla="*/ 31 w 94"/>
                    <a:gd name="T39" fmla="*/ 88 h 91"/>
                    <a:gd name="T40" fmla="*/ 44 w 94"/>
                    <a:gd name="T41" fmla="*/ 91 h 91"/>
                    <a:gd name="T42" fmla="*/ 50 w 94"/>
                    <a:gd name="T43" fmla="*/ 78 h 91"/>
                    <a:gd name="T44" fmla="*/ 53 w 94"/>
                    <a:gd name="T45" fmla="*/ 56 h 91"/>
                    <a:gd name="T46" fmla="*/ 56 w 94"/>
                    <a:gd name="T47" fmla="*/ 41 h 91"/>
                    <a:gd name="T48" fmla="*/ 62 w 94"/>
                    <a:gd name="T49" fmla="*/ 53 h 91"/>
                    <a:gd name="T50" fmla="*/ 66 w 94"/>
                    <a:gd name="T51" fmla="*/ 60 h 91"/>
                    <a:gd name="T52" fmla="*/ 69 w 94"/>
                    <a:gd name="T53" fmla="*/ 63 h 91"/>
                    <a:gd name="T54" fmla="*/ 56 w 94"/>
                    <a:gd name="T55" fmla="*/ 69 h 91"/>
                    <a:gd name="T56" fmla="*/ 66 w 94"/>
                    <a:gd name="T57" fmla="*/ 78 h 91"/>
                    <a:gd name="T58" fmla="*/ 75 w 94"/>
                    <a:gd name="T59" fmla="*/ 72 h 91"/>
                    <a:gd name="T60" fmla="*/ 78 w 94"/>
                    <a:gd name="T61" fmla="*/ 66 h 91"/>
                    <a:gd name="T62" fmla="*/ 78 w 94"/>
                    <a:gd name="T63" fmla="*/ 60 h 91"/>
                    <a:gd name="T64" fmla="*/ 72 w 94"/>
                    <a:gd name="T65" fmla="*/ 47 h 91"/>
                    <a:gd name="T66" fmla="*/ 72 w 94"/>
                    <a:gd name="T67" fmla="*/ 44 h 91"/>
                    <a:gd name="T68" fmla="*/ 84 w 94"/>
                    <a:gd name="T69" fmla="*/ 53 h 91"/>
                    <a:gd name="T70" fmla="*/ 87 w 94"/>
                    <a:gd name="T71" fmla="*/ 53 h 91"/>
                    <a:gd name="T72" fmla="*/ 94 w 94"/>
                    <a:gd name="T73" fmla="*/ 44 h 91"/>
                    <a:gd name="T74" fmla="*/ 69 w 94"/>
                    <a:gd name="T75" fmla="*/ 41 h 91"/>
                    <a:gd name="T76" fmla="*/ 47 w 94"/>
                    <a:gd name="T77" fmla="*/ 35 h 91"/>
                    <a:gd name="T78" fmla="*/ 47 w 94"/>
                    <a:gd name="T79" fmla="*/ 28 h 91"/>
                    <a:gd name="T80" fmla="*/ 47 w 94"/>
                    <a:gd name="T81" fmla="*/ 25 h 91"/>
                    <a:gd name="T82" fmla="*/ 41 w 94"/>
                    <a:gd name="T83" fmla="*/ 28 h 91"/>
                    <a:gd name="T84" fmla="*/ 34 w 94"/>
                    <a:gd name="T85" fmla="*/ 32 h 91"/>
                    <a:gd name="T86" fmla="*/ 16 w 94"/>
                    <a:gd name="T87" fmla="*/ 50 h 91"/>
                    <a:gd name="T88" fmla="*/ 41 w 94"/>
                    <a:gd name="T89" fmla="*/ 47 h 91"/>
                    <a:gd name="T90" fmla="*/ 31 w 94"/>
                    <a:gd name="T91" fmla="*/ 81 h 91"/>
                    <a:gd name="T92" fmla="*/ 34 w 94"/>
                    <a:gd name="T93" fmla="*/ 60 h 91"/>
                    <a:gd name="T94" fmla="*/ 25 w 94"/>
                    <a:gd name="T95" fmla="*/ 60 h 91"/>
                    <a:gd name="T96" fmla="*/ 22 w 94"/>
                    <a:gd name="T97" fmla="*/ 72 h 91"/>
                    <a:gd name="T98" fmla="*/ 22 w 94"/>
                    <a:gd name="T99" fmla="*/ 81 h 91"/>
                    <a:gd name="T100" fmla="*/ 31 w 94"/>
                    <a:gd name="T101" fmla="*/ 81 h 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4" h="91">
                      <a:moveTo>
                        <a:pt x="19" y="32"/>
                      </a:moveTo>
                      <a:lnTo>
                        <a:pt x="25" y="41"/>
                      </a:lnTo>
                      <a:lnTo>
                        <a:pt x="34" y="35"/>
                      </a:lnTo>
                      <a:lnTo>
                        <a:pt x="28" y="28"/>
                      </a:lnTo>
                      <a:lnTo>
                        <a:pt x="47" y="22"/>
                      </a:lnTo>
                      <a:lnTo>
                        <a:pt x="50" y="28"/>
                      </a:lnTo>
                      <a:lnTo>
                        <a:pt x="59" y="22"/>
                      </a:lnTo>
                      <a:lnTo>
                        <a:pt x="56" y="16"/>
                      </a:lnTo>
                      <a:lnTo>
                        <a:pt x="72" y="10"/>
                      </a:lnTo>
                      <a:lnTo>
                        <a:pt x="69" y="0"/>
                      </a:lnTo>
                      <a:lnTo>
                        <a:pt x="50" y="10"/>
                      </a:lnTo>
                      <a:lnTo>
                        <a:pt x="50" y="7"/>
                      </a:lnTo>
                      <a:lnTo>
                        <a:pt x="50" y="3"/>
                      </a:lnTo>
                      <a:lnTo>
                        <a:pt x="50" y="0"/>
                      </a:lnTo>
                      <a:lnTo>
                        <a:pt x="41" y="3"/>
                      </a:lnTo>
                      <a:lnTo>
                        <a:pt x="37" y="7"/>
                      </a:lnTo>
                      <a:lnTo>
                        <a:pt x="41" y="13"/>
                      </a:lnTo>
                      <a:lnTo>
                        <a:pt x="25" y="19"/>
                      </a:lnTo>
                      <a:lnTo>
                        <a:pt x="25" y="16"/>
                      </a:lnTo>
                      <a:lnTo>
                        <a:pt x="22" y="13"/>
                      </a:lnTo>
                      <a:lnTo>
                        <a:pt x="16" y="16"/>
                      </a:lnTo>
                      <a:lnTo>
                        <a:pt x="12" y="16"/>
                      </a:lnTo>
                      <a:lnTo>
                        <a:pt x="16" y="25"/>
                      </a:lnTo>
                      <a:lnTo>
                        <a:pt x="0" y="32"/>
                      </a:lnTo>
                      <a:lnTo>
                        <a:pt x="3" y="41"/>
                      </a:lnTo>
                      <a:lnTo>
                        <a:pt x="19" y="32"/>
                      </a:lnTo>
                      <a:close/>
                      <a:moveTo>
                        <a:pt x="41" y="47"/>
                      </a:moveTo>
                      <a:lnTo>
                        <a:pt x="41" y="47"/>
                      </a:lnTo>
                      <a:lnTo>
                        <a:pt x="44" y="60"/>
                      </a:lnTo>
                      <a:lnTo>
                        <a:pt x="41" y="69"/>
                      </a:lnTo>
                      <a:lnTo>
                        <a:pt x="37" y="78"/>
                      </a:lnTo>
                      <a:lnTo>
                        <a:pt x="31" y="88"/>
                      </a:lnTo>
                      <a:lnTo>
                        <a:pt x="44" y="91"/>
                      </a:lnTo>
                      <a:lnTo>
                        <a:pt x="50" y="78"/>
                      </a:lnTo>
                      <a:lnTo>
                        <a:pt x="53" y="69"/>
                      </a:lnTo>
                      <a:lnTo>
                        <a:pt x="53" y="56"/>
                      </a:lnTo>
                      <a:lnTo>
                        <a:pt x="50" y="44"/>
                      </a:lnTo>
                      <a:lnTo>
                        <a:pt x="56" y="41"/>
                      </a:lnTo>
                      <a:lnTo>
                        <a:pt x="62" y="53"/>
                      </a:lnTo>
                      <a:lnTo>
                        <a:pt x="66" y="60"/>
                      </a:lnTo>
                      <a:lnTo>
                        <a:pt x="69" y="63"/>
                      </a:lnTo>
                      <a:lnTo>
                        <a:pt x="66" y="66"/>
                      </a:lnTo>
                      <a:lnTo>
                        <a:pt x="56" y="69"/>
                      </a:lnTo>
                      <a:lnTo>
                        <a:pt x="66" y="78"/>
                      </a:lnTo>
                      <a:lnTo>
                        <a:pt x="75" y="72"/>
                      </a:lnTo>
                      <a:lnTo>
                        <a:pt x="78" y="66"/>
                      </a:lnTo>
                      <a:lnTo>
                        <a:pt x="78" y="60"/>
                      </a:lnTo>
                      <a:lnTo>
                        <a:pt x="72" y="47"/>
                      </a:lnTo>
                      <a:lnTo>
                        <a:pt x="72" y="44"/>
                      </a:lnTo>
                      <a:lnTo>
                        <a:pt x="84" y="53"/>
                      </a:lnTo>
                      <a:lnTo>
                        <a:pt x="87" y="53"/>
                      </a:lnTo>
                      <a:lnTo>
                        <a:pt x="94" y="44"/>
                      </a:lnTo>
                      <a:lnTo>
                        <a:pt x="72" y="35"/>
                      </a:lnTo>
                      <a:lnTo>
                        <a:pt x="69" y="41"/>
                      </a:lnTo>
                      <a:lnTo>
                        <a:pt x="62" y="28"/>
                      </a:lnTo>
                      <a:lnTo>
                        <a:pt x="47" y="35"/>
                      </a:lnTo>
                      <a:lnTo>
                        <a:pt x="47" y="28"/>
                      </a:lnTo>
                      <a:lnTo>
                        <a:pt x="47" y="25"/>
                      </a:lnTo>
                      <a:lnTo>
                        <a:pt x="41" y="28"/>
                      </a:lnTo>
                      <a:lnTo>
                        <a:pt x="34" y="32"/>
                      </a:lnTo>
                      <a:lnTo>
                        <a:pt x="37" y="41"/>
                      </a:lnTo>
                      <a:lnTo>
                        <a:pt x="16" y="50"/>
                      </a:lnTo>
                      <a:lnTo>
                        <a:pt x="22" y="56"/>
                      </a:lnTo>
                      <a:lnTo>
                        <a:pt x="41" y="47"/>
                      </a:lnTo>
                      <a:close/>
                      <a:moveTo>
                        <a:pt x="31" y="81"/>
                      </a:moveTo>
                      <a:lnTo>
                        <a:pt x="31" y="81"/>
                      </a:lnTo>
                      <a:lnTo>
                        <a:pt x="34" y="60"/>
                      </a:lnTo>
                      <a:lnTo>
                        <a:pt x="25" y="60"/>
                      </a:lnTo>
                      <a:lnTo>
                        <a:pt x="22" y="72"/>
                      </a:lnTo>
                      <a:lnTo>
                        <a:pt x="22" y="81"/>
                      </a:lnTo>
                      <a:lnTo>
                        <a:pt x="31" y="81"/>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9" name="Freeform 49"/>
                <p:cNvSpPr>
                  <a:spLocks noEditPoints="1"/>
                </p:cNvSpPr>
                <p:nvPr/>
              </p:nvSpPr>
              <p:spPr bwMode="auto">
                <a:xfrm>
                  <a:off x="1415" y="2610"/>
                  <a:ext cx="91" cy="93"/>
                </a:xfrm>
                <a:custGeom>
                  <a:avLst/>
                  <a:gdLst>
                    <a:gd name="T0" fmla="*/ 56 w 91"/>
                    <a:gd name="T1" fmla="*/ 50 h 93"/>
                    <a:gd name="T2" fmla="*/ 44 w 91"/>
                    <a:gd name="T3" fmla="*/ 37 h 93"/>
                    <a:gd name="T4" fmla="*/ 50 w 91"/>
                    <a:gd name="T5" fmla="*/ 34 h 93"/>
                    <a:gd name="T6" fmla="*/ 78 w 91"/>
                    <a:gd name="T7" fmla="*/ 59 h 93"/>
                    <a:gd name="T8" fmla="*/ 78 w 91"/>
                    <a:gd name="T9" fmla="*/ 62 h 93"/>
                    <a:gd name="T10" fmla="*/ 69 w 91"/>
                    <a:gd name="T11" fmla="*/ 65 h 93"/>
                    <a:gd name="T12" fmla="*/ 75 w 91"/>
                    <a:gd name="T13" fmla="*/ 72 h 93"/>
                    <a:gd name="T14" fmla="*/ 78 w 91"/>
                    <a:gd name="T15" fmla="*/ 75 h 93"/>
                    <a:gd name="T16" fmla="*/ 84 w 91"/>
                    <a:gd name="T17" fmla="*/ 72 h 93"/>
                    <a:gd name="T18" fmla="*/ 88 w 91"/>
                    <a:gd name="T19" fmla="*/ 62 h 93"/>
                    <a:gd name="T20" fmla="*/ 72 w 91"/>
                    <a:gd name="T21" fmla="*/ 9 h 93"/>
                    <a:gd name="T22" fmla="*/ 22 w 91"/>
                    <a:gd name="T23" fmla="*/ 22 h 93"/>
                    <a:gd name="T24" fmla="*/ 56 w 91"/>
                    <a:gd name="T25" fmla="*/ 15 h 93"/>
                    <a:gd name="T26" fmla="*/ 16 w 91"/>
                    <a:gd name="T27" fmla="*/ 25 h 93"/>
                    <a:gd name="T28" fmla="*/ 13 w 91"/>
                    <a:gd name="T29" fmla="*/ 18 h 93"/>
                    <a:gd name="T30" fmla="*/ 13 w 91"/>
                    <a:gd name="T31" fmla="*/ 18 h 93"/>
                    <a:gd name="T32" fmla="*/ 9 w 91"/>
                    <a:gd name="T33" fmla="*/ 18 h 93"/>
                    <a:gd name="T34" fmla="*/ 9 w 91"/>
                    <a:gd name="T35" fmla="*/ 37 h 93"/>
                    <a:gd name="T36" fmla="*/ 3 w 91"/>
                    <a:gd name="T37" fmla="*/ 50 h 93"/>
                    <a:gd name="T38" fmla="*/ 13 w 91"/>
                    <a:gd name="T39" fmla="*/ 47 h 93"/>
                    <a:gd name="T40" fmla="*/ 13 w 91"/>
                    <a:gd name="T41" fmla="*/ 78 h 93"/>
                    <a:gd name="T42" fmla="*/ 25 w 91"/>
                    <a:gd name="T43" fmla="*/ 81 h 93"/>
                    <a:gd name="T44" fmla="*/ 25 w 91"/>
                    <a:gd name="T45" fmla="*/ 68 h 93"/>
                    <a:gd name="T46" fmla="*/ 47 w 91"/>
                    <a:gd name="T47" fmla="*/ 90 h 93"/>
                    <a:gd name="T48" fmla="*/ 31 w 91"/>
                    <a:gd name="T49" fmla="*/ 56 h 93"/>
                    <a:gd name="T50" fmla="*/ 44 w 91"/>
                    <a:gd name="T51" fmla="*/ 56 h 93"/>
                    <a:gd name="T52" fmla="*/ 56 w 91"/>
                    <a:gd name="T53" fmla="*/ 65 h 93"/>
                    <a:gd name="T54" fmla="*/ 59 w 91"/>
                    <a:gd name="T55" fmla="*/ 59 h 93"/>
                    <a:gd name="T56" fmla="*/ 72 w 91"/>
                    <a:gd name="T57" fmla="*/ 59 h 93"/>
                    <a:gd name="T58" fmla="*/ 31 w 91"/>
                    <a:gd name="T59" fmla="*/ 34 h 93"/>
                    <a:gd name="T60" fmla="*/ 41 w 91"/>
                    <a:gd name="T61" fmla="*/ 53 h 93"/>
                    <a:gd name="T62" fmla="*/ 28 w 91"/>
                    <a:gd name="T63" fmla="*/ 50 h 93"/>
                    <a:gd name="T64" fmla="*/ 28 w 91"/>
                    <a:gd name="T65" fmla="*/ 37 h 93"/>
                    <a:gd name="T66" fmla="*/ 19 w 91"/>
                    <a:gd name="T67" fmla="*/ 31 h 93"/>
                    <a:gd name="T68" fmla="*/ 16 w 91"/>
                    <a:gd name="T69" fmla="*/ 25 h 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1" h="93">
                      <a:moveTo>
                        <a:pt x="50" y="34"/>
                      </a:moveTo>
                      <a:lnTo>
                        <a:pt x="56" y="50"/>
                      </a:lnTo>
                      <a:lnTo>
                        <a:pt x="50" y="53"/>
                      </a:lnTo>
                      <a:lnTo>
                        <a:pt x="44" y="37"/>
                      </a:lnTo>
                      <a:lnTo>
                        <a:pt x="50" y="34"/>
                      </a:lnTo>
                      <a:close/>
                      <a:moveTo>
                        <a:pt x="56" y="15"/>
                      </a:moveTo>
                      <a:lnTo>
                        <a:pt x="78" y="59"/>
                      </a:lnTo>
                      <a:lnTo>
                        <a:pt x="78" y="62"/>
                      </a:lnTo>
                      <a:lnTo>
                        <a:pt x="75" y="65"/>
                      </a:lnTo>
                      <a:lnTo>
                        <a:pt x="69" y="65"/>
                      </a:lnTo>
                      <a:lnTo>
                        <a:pt x="75" y="72"/>
                      </a:lnTo>
                      <a:lnTo>
                        <a:pt x="78" y="75"/>
                      </a:lnTo>
                      <a:lnTo>
                        <a:pt x="84" y="72"/>
                      </a:lnTo>
                      <a:lnTo>
                        <a:pt x="91" y="68"/>
                      </a:lnTo>
                      <a:lnTo>
                        <a:pt x="88" y="62"/>
                      </a:lnTo>
                      <a:lnTo>
                        <a:pt x="66" y="9"/>
                      </a:lnTo>
                      <a:lnTo>
                        <a:pt x="72" y="9"/>
                      </a:lnTo>
                      <a:lnTo>
                        <a:pt x="69" y="0"/>
                      </a:lnTo>
                      <a:lnTo>
                        <a:pt x="22" y="22"/>
                      </a:lnTo>
                      <a:lnTo>
                        <a:pt x="25" y="28"/>
                      </a:lnTo>
                      <a:lnTo>
                        <a:pt x="56" y="15"/>
                      </a:lnTo>
                      <a:close/>
                      <a:moveTo>
                        <a:pt x="16" y="25"/>
                      </a:moveTo>
                      <a:lnTo>
                        <a:pt x="16" y="25"/>
                      </a:lnTo>
                      <a:lnTo>
                        <a:pt x="13" y="18"/>
                      </a:lnTo>
                      <a:lnTo>
                        <a:pt x="9" y="18"/>
                      </a:lnTo>
                      <a:lnTo>
                        <a:pt x="3" y="22"/>
                      </a:lnTo>
                      <a:lnTo>
                        <a:pt x="9" y="37"/>
                      </a:lnTo>
                      <a:lnTo>
                        <a:pt x="0" y="40"/>
                      </a:lnTo>
                      <a:lnTo>
                        <a:pt x="3" y="50"/>
                      </a:lnTo>
                      <a:lnTo>
                        <a:pt x="13" y="47"/>
                      </a:lnTo>
                      <a:lnTo>
                        <a:pt x="16" y="62"/>
                      </a:lnTo>
                      <a:lnTo>
                        <a:pt x="13" y="78"/>
                      </a:lnTo>
                      <a:lnTo>
                        <a:pt x="25" y="81"/>
                      </a:lnTo>
                      <a:lnTo>
                        <a:pt x="25" y="68"/>
                      </a:lnTo>
                      <a:lnTo>
                        <a:pt x="38" y="93"/>
                      </a:lnTo>
                      <a:lnTo>
                        <a:pt x="47" y="90"/>
                      </a:lnTo>
                      <a:lnTo>
                        <a:pt x="31" y="56"/>
                      </a:lnTo>
                      <a:lnTo>
                        <a:pt x="38" y="62"/>
                      </a:lnTo>
                      <a:lnTo>
                        <a:pt x="44" y="56"/>
                      </a:lnTo>
                      <a:lnTo>
                        <a:pt x="50" y="68"/>
                      </a:lnTo>
                      <a:lnTo>
                        <a:pt x="56" y="65"/>
                      </a:lnTo>
                      <a:lnTo>
                        <a:pt x="53" y="59"/>
                      </a:lnTo>
                      <a:lnTo>
                        <a:pt x="59" y="59"/>
                      </a:lnTo>
                      <a:lnTo>
                        <a:pt x="63" y="62"/>
                      </a:lnTo>
                      <a:lnTo>
                        <a:pt x="72" y="59"/>
                      </a:lnTo>
                      <a:lnTo>
                        <a:pt x="56" y="25"/>
                      </a:lnTo>
                      <a:lnTo>
                        <a:pt x="31" y="34"/>
                      </a:lnTo>
                      <a:lnTo>
                        <a:pt x="41" y="53"/>
                      </a:lnTo>
                      <a:lnTo>
                        <a:pt x="31" y="43"/>
                      </a:lnTo>
                      <a:lnTo>
                        <a:pt x="28" y="50"/>
                      </a:lnTo>
                      <a:lnTo>
                        <a:pt x="22" y="40"/>
                      </a:lnTo>
                      <a:lnTo>
                        <a:pt x="28" y="37"/>
                      </a:lnTo>
                      <a:lnTo>
                        <a:pt x="25" y="31"/>
                      </a:lnTo>
                      <a:lnTo>
                        <a:pt x="19" y="31"/>
                      </a:lnTo>
                      <a:lnTo>
                        <a:pt x="16" y="2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0" name="Freeform 50"/>
                <p:cNvSpPr>
                  <a:spLocks noEditPoints="1"/>
                </p:cNvSpPr>
                <p:nvPr/>
              </p:nvSpPr>
              <p:spPr bwMode="auto">
                <a:xfrm>
                  <a:off x="1506" y="2582"/>
                  <a:ext cx="78" cy="81"/>
                </a:xfrm>
                <a:custGeom>
                  <a:avLst/>
                  <a:gdLst>
                    <a:gd name="T0" fmla="*/ 15 w 78"/>
                    <a:gd name="T1" fmla="*/ 6 h 81"/>
                    <a:gd name="T2" fmla="*/ 9 w 78"/>
                    <a:gd name="T3" fmla="*/ 9 h 81"/>
                    <a:gd name="T4" fmla="*/ 3 w 78"/>
                    <a:gd name="T5" fmla="*/ 9 h 81"/>
                    <a:gd name="T6" fmla="*/ 0 w 78"/>
                    <a:gd name="T7" fmla="*/ 46 h 81"/>
                    <a:gd name="T8" fmla="*/ 9 w 78"/>
                    <a:gd name="T9" fmla="*/ 46 h 81"/>
                    <a:gd name="T10" fmla="*/ 9 w 78"/>
                    <a:gd name="T11" fmla="*/ 46 h 81"/>
                    <a:gd name="T12" fmla="*/ 12 w 78"/>
                    <a:gd name="T13" fmla="*/ 31 h 81"/>
                    <a:gd name="T14" fmla="*/ 46 w 78"/>
                    <a:gd name="T15" fmla="*/ 15 h 81"/>
                    <a:gd name="T16" fmla="*/ 46 w 78"/>
                    <a:gd name="T17" fmla="*/ 25 h 81"/>
                    <a:gd name="T18" fmla="*/ 53 w 78"/>
                    <a:gd name="T19" fmla="*/ 21 h 81"/>
                    <a:gd name="T20" fmla="*/ 59 w 78"/>
                    <a:gd name="T21" fmla="*/ 18 h 81"/>
                    <a:gd name="T22" fmla="*/ 56 w 78"/>
                    <a:gd name="T23" fmla="*/ 15 h 81"/>
                    <a:gd name="T24" fmla="*/ 15 w 78"/>
                    <a:gd name="T25" fmla="*/ 18 h 81"/>
                    <a:gd name="T26" fmla="*/ 15 w 78"/>
                    <a:gd name="T27" fmla="*/ 6 h 81"/>
                    <a:gd name="T28" fmla="*/ 15 w 78"/>
                    <a:gd name="T29" fmla="*/ 6 h 81"/>
                    <a:gd name="T30" fmla="*/ 31 w 78"/>
                    <a:gd name="T31" fmla="*/ 71 h 81"/>
                    <a:gd name="T32" fmla="*/ 40 w 78"/>
                    <a:gd name="T33" fmla="*/ 81 h 81"/>
                    <a:gd name="T34" fmla="*/ 53 w 78"/>
                    <a:gd name="T35" fmla="*/ 71 h 81"/>
                    <a:gd name="T36" fmla="*/ 53 w 78"/>
                    <a:gd name="T37" fmla="*/ 65 h 81"/>
                    <a:gd name="T38" fmla="*/ 37 w 78"/>
                    <a:gd name="T39" fmla="*/ 31 h 81"/>
                    <a:gd name="T40" fmla="*/ 37 w 78"/>
                    <a:gd name="T41" fmla="*/ 25 h 81"/>
                    <a:gd name="T42" fmla="*/ 37 w 78"/>
                    <a:gd name="T43" fmla="*/ 25 h 81"/>
                    <a:gd name="T44" fmla="*/ 34 w 78"/>
                    <a:gd name="T45" fmla="*/ 25 h 81"/>
                    <a:gd name="T46" fmla="*/ 25 w 78"/>
                    <a:gd name="T47" fmla="*/ 28 h 81"/>
                    <a:gd name="T48" fmla="*/ 40 w 78"/>
                    <a:gd name="T49" fmla="*/ 62 h 81"/>
                    <a:gd name="T50" fmla="*/ 40 w 78"/>
                    <a:gd name="T51" fmla="*/ 65 h 81"/>
                    <a:gd name="T52" fmla="*/ 31 w 78"/>
                    <a:gd name="T53" fmla="*/ 71 h 81"/>
                    <a:gd name="T54" fmla="*/ 9 w 78"/>
                    <a:gd name="T55" fmla="*/ 78 h 81"/>
                    <a:gd name="T56" fmla="*/ 21 w 78"/>
                    <a:gd name="T57" fmla="*/ 78 h 81"/>
                    <a:gd name="T58" fmla="*/ 25 w 78"/>
                    <a:gd name="T59" fmla="*/ 53 h 81"/>
                    <a:gd name="T60" fmla="*/ 25 w 78"/>
                    <a:gd name="T61" fmla="*/ 50 h 81"/>
                    <a:gd name="T62" fmla="*/ 25 w 78"/>
                    <a:gd name="T63" fmla="*/ 46 h 81"/>
                    <a:gd name="T64" fmla="*/ 12 w 78"/>
                    <a:gd name="T65" fmla="*/ 46 h 81"/>
                    <a:gd name="T66" fmla="*/ 9 w 78"/>
                    <a:gd name="T67" fmla="*/ 78 h 81"/>
                    <a:gd name="T68" fmla="*/ 9 w 78"/>
                    <a:gd name="T69" fmla="*/ 78 h 81"/>
                    <a:gd name="T70" fmla="*/ 71 w 78"/>
                    <a:gd name="T71" fmla="*/ 53 h 81"/>
                    <a:gd name="T72" fmla="*/ 78 w 78"/>
                    <a:gd name="T73" fmla="*/ 43 h 81"/>
                    <a:gd name="T74" fmla="*/ 75 w 78"/>
                    <a:gd name="T75" fmla="*/ 40 h 81"/>
                    <a:gd name="T76" fmla="*/ 46 w 78"/>
                    <a:gd name="T77" fmla="*/ 37 h 81"/>
                    <a:gd name="T78" fmla="*/ 71 w 78"/>
                    <a:gd name="T79" fmla="*/ 53 h 81"/>
                    <a:gd name="T80" fmla="*/ 71 w 78"/>
                    <a:gd name="T81" fmla="*/ 53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8" h="81">
                      <a:moveTo>
                        <a:pt x="15" y="6"/>
                      </a:moveTo>
                      <a:lnTo>
                        <a:pt x="15" y="6"/>
                      </a:lnTo>
                      <a:lnTo>
                        <a:pt x="9" y="9"/>
                      </a:lnTo>
                      <a:lnTo>
                        <a:pt x="3" y="9"/>
                      </a:lnTo>
                      <a:lnTo>
                        <a:pt x="3" y="28"/>
                      </a:lnTo>
                      <a:lnTo>
                        <a:pt x="0" y="46"/>
                      </a:lnTo>
                      <a:lnTo>
                        <a:pt x="9" y="46"/>
                      </a:lnTo>
                      <a:lnTo>
                        <a:pt x="12" y="31"/>
                      </a:lnTo>
                      <a:lnTo>
                        <a:pt x="46" y="15"/>
                      </a:lnTo>
                      <a:lnTo>
                        <a:pt x="46" y="25"/>
                      </a:lnTo>
                      <a:lnTo>
                        <a:pt x="53" y="21"/>
                      </a:lnTo>
                      <a:lnTo>
                        <a:pt x="59" y="18"/>
                      </a:lnTo>
                      <a:lnTo>
                        <a:pt x="56" y="15"/>
                      </a:lnTo>
                      <a:lnTo>
                        <a:pt x="56" y="0"/>
                      </a:lnTo>
                      <a:lnTo>
                        <a:pt x="15" y="18"/>
                      </a:lnTo>
                      <a:lnTo>
                        <a:pt x="15" y="6"/>
                      </a:lnTo>
                      <a:close/>
                      <a:moveTo>
                        <a:pt x="31" y="71"/>
                      </a:moveTo>
                      <a:lnTo>
                        <a:pt x="31" y="71"/>
                      </a:lnTo>
                      <a:lnTo>
                        <a:pt x="40" y="81"/>
                      </a:lnTo>
                      <a:lnTo>
                        <a:pt x="53" y="71"/>
                      </a:lnTo>
                      <a:lnTo>
                        <a:pt x="53" y="68"/>
                      </a:lnTo>
                      <a:lnTo>
                        <a:pt x="53" y="65"/>
                      </a:lnTo>
                      <a:lnTo>
                        <a:pt x="37" y="31"/>
                      </a:lnTo>
                      <a:lnTo>
                        <a:pt x="37" y="25"/>
                      </a:lnTo>
                      <a:lnTo>
                        <a:pt x="34" y="25"/>
                      </a:lnTo>
                      <a:lnTo>
                        <a:pt x="28" y="28"/>
                      </a:lnTo>
                      <a:lnTo>
                        <a:pt x="25" y="28"/>
                      </a:lnTo>
                      <a:lnTo>
                        <a:pt x="40" y="62"/>
                      </a:lnTo>
                      <a:lnTo>
                        <a:pt x="40" y="65"/>
                      </a:lnTo>
                      <a:lnTo>
                        <a:pt x="31" y="71"/>
                      </a:lnTo>
                      <a:close/>
                      <a:moveTo>
                        <a:pt x="9" y="78"/>
                      </a:moveTo>
                      <a:lnTo>
                        <a:pt x="9" y="78"/>
                      </a:lnTo>
                      <a:lnTo>
                        <a:pt x="21" y="78"/>
                      </a:lnTo>
                      <a:lnTo>
                        <a:pt x="25" y="53"/>
                      </a:lnTo>
                      <a:lnTo>
                        <a:pt x="25" y="50"/>
                      </a:lnTo>
                      <a:lnTo>
                        <a:pt x="25" y="46"/>
                      </a:lnTo>
                      <a:lnTo>
                        <a:pt x="12" y="46"/>
                      </a:lnTo>
                      <a:lnTo>
                        <a:pt x="12" y="62"/>
                      </a:lnTo>
                      <a:lnTo>
                        <a:pt x="9" y="78"/>
                      </a:lnTo>
                      <a:close/>
                      <a:moveTo>
                        <a:pt x="71" y="53"/>
                      </a:moveTo>
                      <a:lnTo>
                        <a:pt x="71" y="53"/>
                      </a:lnTo>
                      <a:lnTo>
                        <a:pt x="78" y="43"/>
                      </a:lnTo>
                      <a:lnTo>
                        <a:pt x="75" y="40"/>
                      </a:lnTo>
                      <a:lnTo>
                        <a:pt x="53" y="28"/>
                      </a:lnTo>
                      <a:lnTo>
                        <a:pt x="46" y="37"/>
                      </a:lnTo>
                      <a:lnTo>
                        <a:pt x="71" y="5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1" name="Freeform 51"/>
                <p:cNvSpPr>
                  <a:spLocks noEditPoints="1"/>
                </p:cNvSpPr>
                <p:nvPr/>
              </p:nvSpPr>
              <p:spPr bwMode="auto">
                <a:xfrm>
                  <a:off x="1571" y="2538"/>
                  <a:ext cx="97" cy="94"/>
                </a:xfrm>
                <a:custGeom>
                  <a:avLst/>
                  <a:gdLst>
                    <a:gd name="T0" fmla="*/ 31 w 97"/>
                    <a:gd name="T1" fmla="*/ 28 h 94"/>
                    <a:gd name="T2" fmla="*/ 35 w 97"/>
                    <a:gd name="T3" fmla="*/ 34 h 94"/>
                    <a:gd name="T4" fmla="*/ 16 w 97"/>
                    <a:gd name="T5" fmla="*/ 44 h 94"/>
                    <a:gd name="T6" fmla="*/ 28 w 97"/>
                    <a:gd name="T7" fmla="*/ 69 h 94"/>
                    <a:gd name="T8" fmla="*/ 38 w 97"/>
                    <a:gd name="T9" fmla="*/ 62 h 94"/>
                    <a:gd name="T10" fmla="*/ 38 w 97"/>
                    <a:gd name="T11" fmla="*/ 62 h 94"/>
                    <a:gd name="T12" fmla="*/ 41 w 97"/>
                    <a:gd name="T13" fmla="*/ 69 h 94"/>
                    <a:gd name="T14" fmla="*/ 38 w 97"/>
                    <a:gd name="T15" fmla="*/ 78 h 94"/>
                    <a:gd name="T16" fmla="*/ 35 w 97"/>
                    <a:gd name="T17" fmla="*/ 84 h 94"/>
                    <a:gd name="T18" fmla="*/ 28 w 97"/>
                    <a:gd name="T19" fmla="*/ 90 h 94"/>
                    <a:gd name="T20" fmla="*/ 28 w 97"/>
                    <a:gd name="T21" fmla="*/ 90 h 94"/>
                    <a:gd name="T22" fmla="*/ 38 w 97"/>
                    <a:gd name="T23" fmla="*/ 94 h 94"/>
                    <a:gd name="T24" fmla="*/ 38 w 97"/>
                    <a:gd name="T25" fmla="*/ 94 h 94"/>
                    <a:gd name="T26" fmla="*/ 44 w 97"/>
                    <a:gd name="T27" fmla="*/ 87 h 94"/>
                    <a:gd name="T28" fmla="*/ 50 w 97"/>
                    <a:gd name="T29" fmla="*/ 78 h 94"/>
                    <a:gd name="T30" fmla="*/ 50 w 97"/>
                    <a:gd name="T31" fmla="*/ 69 h 94"/>
                    <a:gd name="T32" fmla="*/ 50 w 97"/>
                    <a:gd name="T33" fmla="*/ 56 h 94"/>
                    <a:gd name="T34" fmla="*/ 53 w 97"/>
                    <a:gd name="T35" fmla="*/ 56 h 94"/>
                    <a:gd name="T36" fmla="*/ 63 w 97"/>
                    <a:gd name="T37" fmla="*/ 72 h 94"/>
                    <a:gd name="T38" fmla="*/ 63 w 97"/>
                    <a:gd name="T39" fmla="*/ 72 h 94"/>
                    <a:gd name="T40" fmla="*/ 66 w 97"/>
                    <a:gd name="T41" fmla="*/ 78 h 94"/>
                    <a:gd name="T42" fmla="*/ 72 w 97"/>
                    <a:gd name="T43" fmla="*/ 78 h 94"/>
                    <a:gd name="T44" fmla="*/ 91 w 97"/>
                    <a:gd name="T45" fmla="*/ 69 h 94"/>
                    <a:gd name="T46" fmla="*/ 91 w 97"/>
                    <a:gd name="T47" fmla="*/ 69 h 94"/>
                    <a:gd name="T48" fmla="*/ 94 w 97"/>
                    <a:gd name="T49" fmla="*/ 65 h 94"/>
                    <a:gd name="T50" fmla="*/ 97 w 97"/>
                    <a:gd name="T51" fmla="*/ 62 h 94"/>
                    <a:gd name="T52" fmla="*/ 94 w 97"/>
                    <a:gd name="T53" fmla="*/ 50 h 94"/>
                    <a:gd name="T54" fmla="*/ 94 w 97"/>
                    <a:gd name="T55" fmla="*/ 50 h 94"/>
                    <a:gd name="T56" fmla="*/ 81 w 97"/>
                    <a:gd name="T57" fmla="*/ 50 h 94"/>
                    <a:gd name="T58" fmla="*/ 81 w 97"/>
                    <a:gd name="T59" fmla="*/ 50 h 94"/>
                    <a:gd name="T60" fmla="*/ 84 w 97"/>
                    <a:gd name="T61" fmla="*/ 59 h 94"/>
                    <a:gd name="T62" fmla="*/ 81 w 97"/>
                    <a:gd name="T63" fmla="*/ 62 h 94"/>
                    <a:gd name="T64" fmla="*/ 75 w 97"/>
                    <a:gd name="T65" fmla="*/ 65 h 94"/>
                    <a:gd name="T66" fmla="*/ 75 w 97"/>
                    <a:gd name="T67" fmla="*/ 65 h 94"/>
                    <a:gd name="T68" fmla="*/ 72 w 97"/>
                    <a:gd name="T69" fmla="*/ 65 h 94"/>
                    <a:gd name="T70" fmla="*/ 69 w 97"/>
                    <a:gd name="T71" fmla="*/ 62 h 94"/>
                    <a:gd name="T72" fmla="*/ 63 w 97"/>
                    <a:gd name="T73" fmla="*/ 50 h 94"/>
                    <a:gd name="T74" fmla="*/ 78 w 97"/>
                    <a:gd name="T75" fmla="*/ 44 h 94"/>
                    <a:gd name="T76" fmla="*/ 66 w 97"/>
                    <a:gd name="T77" fmla="*/ 22 h 94"/>
                    <a:gd name="T78" fmla="*/ 47 w 97"/>
                    <a:gd name="T79" fmla="*/ 31 h 94"/>
                    <a:gd name="T80" fmla="*/ 44 w 97"/>
                    <a:gd name="T81" fmla="*/ 22 h 94"/>
                    <a:gd name="T82" fmla="*/ 72 w 97"/>
                    <a:gd name="T83" fmla="*/ 9 h 94"/>
                    <a:gd name="T84" fmla="*/ 69 w 97"/>
                    <a:gd name="T85" fmla="*/ 0 h 94"/>
                    <a:gd name="T86" fmla="*/ 41 w 97"/>
                    <a:gd name="T87" fmla="*/ 16 h 94"/>
                    <a:gd name="T88" fmla="*/ 38 w 97"/>
                    <a:gd name="T89" fmla="*/ 12 h 94"/>
                    <a:gd name="T90" fmla="*/ 38 w 97"/>
                    <a:gd name="T91" fmla="*/ 12 h 94"/>
                    <a:gd name="T92" fmla="*/ 38 w 97"/>
                    <a:gd name="T93" fmla="*/ 9 h 94"/>
                    <a:gd name="T94" fmla="*/ 38 w 97"/>
                    <a:gd name="T95" fmla="*/ 9 h 94"/>
                    <a:gd name="T96" fmla="*/ 38 w 97"/>
                    <a:gd name="T97" fmla="*/ 6 h 94"/>
                    <a:gd name="T98" fmla="*/ 38 w 97"/>
                    <a:gd name="T99" fmla="*/ 6 h 94"/>
                    <a:gd name="T100" fmla="*/ 31 w 97"/>
                    <a:gd name="T101" fmla="*/ 9 h 94"/>
                    <a:gd name="T102" fmla="*/ 25 w 97"/>
                    <a:gd name="T103" fmla="*/ 12 h 94"/>
                    <a:gd name="T104" fmla="*/ 28 w 97"/>
                    <a:gd name="T105" fmla="*/ 19 h 94"/>
                    <a:gd name="T106" fmla="*/ 0 w 97"/>
                    <a:gd name="T107" fmla="*/ 34 h 94"/>
                    <a:gd name="T108" fmla="*/ 3 w 97"/>
                    <a:gd name="T109" fmla="*/ 41 h 94"/>
                    <a:gd name="T110" fmla="*/ 31 w 97"/>
                    <a:gd name="T111" fmla="*/ 28 h 94"/>
                    <a:gd name="T112" fmla="*/ 31 w 97"/>
                    <a:gd name="T113" fmla="*/ 28 h 94"/>
                    <a:gd name="T114" fmla="*/ 35 w 97"/>
                    <a:gd name="T115" fmla="*/ 53 h 94"/>
                    <a:gd name="T116" fmla="*/ 31 w 97"/>
                    <a:gd name="T117" fmla="*/ 47 h 94"/>
                    <a:gd name="T118" fmla="*/ 59 w 97"/>
                    <a:gd name="T119" fmla="*/ 34 h 94"/>
                    <a:gd name="T120" fmla="*/ 63 w 97"/>
                    <a:gd name="T121" fmla="*/ 41 h 94"/>
                    <a:gd name="T122" fmla="*/ 35 w 97"/>
                    <a:gd name="T123" fmla="*/ 53 h 94"/>
                    <a:gd name="T124" fmla="*/ 35 w 97"/>
                    <a:gd name="T125" fmla="*/ 53 h 9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7" h="94">
                      <a:moveTo>
                        <a:pt x="31" y="28"/>
                      </a:moveTo>
                      <a:lnTo>
                        <a:pt x="35" y="34"/>
                      </a:lnTo>
                      <a:lnTo>
                        <a:pt x="16" y="44"/>
                      </a:lnTo>
                      <a:lnTo>
                        <a:pt x="28" y="69"/>
                      </a:lnTo>
                      <a:lnTo>
                        <a:pt x="38" y="62"/>
                      </a:lnTo>
                      <a:lnTo>
                        <a:pt x="41" y="69"/>
                      </a:lnTo>
                      <a:lnTo>
                        <a:pt x="38" y="78"/>
                      </a:lnTo>
                      <a:lnTo>
                        <a:pt x="35" y="84"/>
                      </a:lnTo>
                      <a:lnTo>
                        <a:pt x="28" y="90"/>
                      </a:lnTo>
                      <a:lnTo>
                        <a:pt x="38" y="94"/>
                      </a:lnTo>
                      <a:lnTo>
                        <a:pt x="44" y="87"/>
                      </a:lnTo>
                      <a:lnTo>
                        <a:pt x="50" y="78"/>
                      </a:lnTo>
                      <a:lnTo>
                        <a:pt x="50" y="69"/>
                      </a:lnTo>
                      <a:lnTo>
                        <a:pt x="50" y="56"/>
                      </a:lnTo>
                      <a:lnTo>
                        <a:pt x="53" y="56"/>
                      </a:lnTo>
                      <a:lnTo>
                        <a:pt x="63" y="72"/>
                      </a:lnTo>
                      <a:lnTo>
                        <a:pt x="66" y="78"/>
                      </a:lnTo>
                      <a:lnTo>
                        <a:pt x="72" y="78"/>
                      </a:lnTo>
                      <a:lnTo>
                        <a:pt x="91" y="69"/>
                      </a:lnTo>
                      <a:lnTo>
                        <a:pt x="94" y="65"/>
                      </a:lnTo>
                      <a:lnTo>
                        <a:pt x="97" y="62"/>
                      </a:lnTo>
                      <a:lnTo>
                        <a:pt x="94" y="50"/>
                      </a:lnTo>
                      <a:lnTo>
                        <a:pt x="81" y="50"/>
                      </a:lnTo>
                      <a:lnTo>
                        <a:pt x="84" y="59"/>
                      </a:lnTo>
                      <a:lnTo>
                        <a:pt x="81" y="62"/>
                      </a:lnTo>
                      <a:lnTo>
                        <a:pt x="75" y="65"/>
                      </a:lnTo>
                      <a:lnTo>
                        <a:pt x="72" y="65"/>
                      </a:lnTo>
                      <a:lnTo>
                        <a:pt x="69" y="62"/>
                      </a:lnTo>
                      <a:lnTo>
                        <a:pt x="63" y="50"/>
                      </a:lnTo>
                      <a:lnTo>
                        <a:pt x="78" y="44"/>
                      </a:lnTo>
                      <a:lnTo>
                        <a:pt x="66" y="22"/>
                      </a:lnTo>
                      <a:lnTo>
                        <a:pt x="47" y="31"/>
                      </a:lnTo>
                      <a:lnTo>
                        <a:pt x="44" y="22"/>
                      </a:lnTo>
                      <a:lnTo>
                        <a:pt x="72" y="9"/>
                      </a:lnTo>
                      <a:lnTo>
                        <a:pt x="69" y="0"/>
                      </a:lnTo>
                      <a:lnTo>
                        <a:pt x="41" y="16"/>
                      </a:lnTo>
                      <a:lnTo>
                        <a:pt x="38" y="12"/>
                      </a:lnTo>
                      <a:lnTo>
                        <a:pt x="38" y="9"/>
                      </a:lnTo>
                      <a:lnTo>
                        <a:pt x="38" y="6"/>
                      </a:lnTo>
                      <a:lnTo>
                        <a:pt x="31" y="9"/>
                      </a:lnTo>
                      <a:lnTo>
                        <a:pt x="25" y="12"/>
                      </a:lnTo>
                      <a:lnTo>
                        <a:pt x="28" y="19"/>
                      </a:lnTo>
                      <a:lnTo>
                        <a:pt x="0" y="34"/>
                      </a:lnTo>
                      <a:lnTo>
                        <a:pt x="3" y="41"/>
                      </a:lnTo>
                      <a:lnTo>
                        <a:pt x="31" y="28"/>
                      </a:lnTo>
                      <a:close/>
                      <a:moveTo>
                        <a:pt x="35" y="53"/>
                      </a:moveTo>
                      <a:lnTo>
                        <a:pt x="31" y="47"/>
                      </a:lnTo>
                      <a:lnTo>
                        <a:pt x="59" y="34"/>
                      </a:lnTo>
                      <a:lnTo>
                        <a:pt x="63" y="41"/>
                      </a:lnTo>
                      <a:lnTo>
                        <a:pt x="35" y="5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2" name="Freeform 52"/>
                <p:cNvSpPr>
                  <a:spLocks noEditPoints="1"/>
                </p:cNvSpPr>
                <p:nvPr/>
              </p:nvSpPr>
              <p:spPr bwMode="auto">
                <a:xfrm>
                  <a:off x="1649" y="2504"/>
                  <a:ext cx="97" cy="90"/>
                </a:xfrm>
                <a:custGeom>
                  <a:avLst/>
                  <a:gdLst>
                    <a:gd name="T0" fmla="*/ 50 w 97"/>
                    <a:gd name="T1" fmla="*/ 3 h 90"/>
                    <a:gd name="T2" fmla="*/ 50 w 97"/>
                    <a:gd name="T3" fmla="*/ 0 h 90"/>
                    <a:gd name="T4" fmla="*/ 35 w 97"/>
                    <a:gd name="T5" fmla="*/ 6 h 90"/>
                    <a:gd name="T6" fmla="*/ 35 w 97"/>
                    <a:gd name="T7" fmla="*/ 6 h 90"/>
                    <a:gd name="T8" fmla="*/ 41 w 97"/>
                    <a:gd name="T9" fmla="*/ 43 h 90"/>
                    <a:gd name="T10" fmla="*/ 41 w 97"/>
                    <a:gd name="T11" fmla="*/ 40 h 90"/>
                    <a:gd name="T12" fmla="*/ 31 w 97"/>
                    <a:gd name="T13" fmla="*/ 37 h 90"/>
                    <a:gd name="T14" fmla="*/ 35 w 97"/>
                    <a:gd name="T15" fmla="*/ 25 h 90"/>
                    <a:gd name="T16" fmla="*/ 0 w 97"/>
                    <a:gd name="T17" fmla="*/ 28 h 90"/>
                    <a:gd name="T18" fmla="*/ 22 w 97"/>
                    <a:gd name="T19" fmla="*/ 31 h 90"/>
                    <a:gd name="T20" fmla="*/ 19 w 97"/>
                    <a:gd name="T21" fmla="*/ 40 h 90"/>
                    <a:gd name="T22" fmla="*/ 22 w 97"/>
                    <a:gd name="T23" fmla="*/ 43 h 90"/>
                    <a:gd name="T24" fmla="*/ 25 w 97"/>
                    <a:gd name="T25" fmla="*/ 53 h 90"/>
                    <a:gd name="T26" fmla="*/ 16 w 97"/>
                    <a:gd name="T27" fmla="*/ 62 h 90"/>
                    <a:gd name="T28" fmla="*/ 13 w 97"/>
                    <a:gd name="T29" fmla="*/ 62 h 90"/>
                    <a:gd name="T30" fmla="*/ 22 w 97"/>
                    <a:gd name="T31" fmla="*/ 71 h 90"/>
                    <a:gd name="T32" fmla="*/ 25 w 97"/>
                    <a:gd name="T33" fmla="*/ 71 h 90"/>
                    <a:gd name="T34" fmla="*/ 35 w 97"/>
                    <a:gd name="T35" fmla="*/ 75 h 90"/>
                    <a:gd name="T36" fmla="*/ 35 w 97"/>
                    <a:gd name="T37" fmla="*/ 81 h 90"/>
                    <a:gd name="T38" fmla="*/ 28 w 97"/>
                    <a:gd name="T39" fmla="*/ 84 h 90"/>
                    <a:gd name="T40" fmla="*/ 38 w 97"/>
                    <a:gd name="T41" fmla="*/ 90 h 90"/>
                    <a:gd name="T42" fmla="*/ 50 w 97"/>
                    <a:gd name="T43" fmla="*/ 81 h 90"/>
                    <a:gd name="T44" fmla="*/ 38 w 97"/>
                    <a:gd name="T45" fmla="*/ 56 h 90"/>
                    <a:gd name="T46" fmla="*/ 41 w 97"/>
                    <a:gd name="T47" fmla="*/ 53 h 90"/>
                    <a:gd name="T48" fmla="*/ 44 w 97"/>
                    <a:gd name="T49" fmla="*/ 50 h 90"/>
                    <a:gd name="T50" fmla="*/ 50 w 97"/>
                    <a:gd name="T51" fmla="*/ 50 h 90"/>
                    <a:gd name="T52" fmla="*/ 53 w 97"/>
                    <a:gd name="T53" fmla="*/ 43 h 90"/>
                    <a:gd name="T54" fmla="*/ 63 w 97"/>
                    <a:gd name="T55" fmla="*/ 56 h 90"/>
                    <a:gd name="T56" fmla="*/ 60 w 97"/>
                    <a:gd name="T57" fmla="*/ 68 h 90"/>
                    <a:gd name="T58" fmla="*/ 50 w 97"/>
                    <a:gd name="T59" fmla="*/ 78 h 90"/>
                    <a:gd name="T60" fmla="*/ 60 w 97"/>
                    <a:gd name="T61" fmla="*/ 81 h 90"/>
                    <a:gd name="T62" fmla="*/ 72 w 97"/>
                    <a:gd name="T63" fmla="*/ 62 h 90"/>
                    <a:gd name="T64" fmla="*/ 94 w 97"/>
                    <a:gd name="T65" fmla="*/ 65 h 90"/>
                    <a:gd name="T66" fmla="*/ 97 w 97"/>
                    <a:gd name="T67" fmla="*/ 50 h 90"/>
                    <a:gd name="T68" fmla="*/ 78 w 97"/>
                    <a:gd name="T69" fmla="*/ 50 h 90"/>
                    <a:gd name="T70" fmla="*/ 75 w 97"/>
                    <a:gd name="T71" fmla="*/ 34 h 90"/>
                    <a:gd name="T72" fmla="*/ 78 w 97"/>
                    <a:gd name="T73" fmla="*/ 12 h 90"/>
                    <a:gd name="T74" fmla="*/ 50 w 97"/>
                    <a:gd name="T75" fmla="*/ 15 h 90"/>
                    <a:gd name="T76" fmla="*/ 50 w 97"/>
                    <a:gd name="T77" fmla="*/ 3 h 90"/>
                    <a:gd name="T78" fmla="*/ 50 w 97"/>
                    <a:gd name="T79" fmla="*/ 3 h 90"/>
                    <a:gd name="T80" fmla="*/ 66 w 97"/>
                    <a:gd name="T81" fmla="*/ 46 h 90"/>
                    <a:gd name="T82" fmla="*/ 63 w 97"/>
                    <a:gd name="T83" fmla="*/ 21 h 90"/>
                    <a:gd name="T84" fmla="*/ 66 w 97"/>
                    <a:gd name="T85" fmla="*/ 34 h 90"/>
                    <a:gd name="T86" fmla="*/ 66 w 97"/>
                    <a:gd name="T87" fmla="*/ 46 h 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7" h="90">
                      <a:moveTo>
                        <a:pt x="50" y="3"/>
                      </a:moveTo>
                      <a:lnTo>
                        <a:pt x="50" y="3"/>
                      </a:lnTo>
                      <a:lnTo>
                        <a:pt x="50" y="0"/>
                      </a:lnTo>
                      <a:lnTo>
                        <a:pt x="35" y="6"/>
                      </a:lnTo>
                      <a:lnTo>
                        <a:pt x="41" y="28"/>
                      </a:lnTo>
                      <a:lnTo>
                        <a:pt x="41" y="43"/>
                      </a:lnTo>
                      <a:lnTo>
                        <a:pt x="41" y="40"/>
                      </a:lnTo>
                      <a:lnTo>
                        <a:pt x="35" y="46"/>
                      </a:lnTo>
                      <a:lnTo>
                        <a:pt x="31" y="37"/>
                      </a:lnTo>
                      <a:lnTo>
                        <a:pt x="35" y="25"/>
                      </a:lnTo>
                      <a:lnTo>
                        <a:pt x="35" y="12"/>
                      </a:lnTo>
                      <a:lnTo>
                        <a:pt x="0" y="28"/>
                      </a:lnTo>
                      <a:lnTo>
                        <a:pt x="6" y="37"/>
                      </a:lnTo>
                      <a:lnTo>
                        <a:pt x="22" y="31"/>
                      </a:lnTo>
                      <a:lnTo>
                        <a:pt x="19" y="40"/>
                      </a:lnTo>
                      <a:lnTo>
                        <a:pt x="22" y="43"/>
                      </a:lnTo>
                      <a:lnTo>
                        <a:pt x="25" y="53"/>
                      </a:lnTo>
                      <a:lnTo>
                        <a:pt x="16" y="62"/>
                      </a:lnTo>
                      <a:lnTo>
                        <a:pt x="13" y="62"/>
                      </a:lnTo>
                      <a:lnTo>
                        <a:pt x="22" y="71"/>
                      </a:lnTo>
                      <a:lnTo>
                        <a:pt x="25" y="71"/>
                      </a:lnTo>
                      <a:lnTo>
                        <a:pt x="28" y="65"/>
                      </a:lnTo>
                      <a:lnTo>
                        <a:pt x="35" y="75"/>
                      </a:lnTo>
                      <a:lnTo>
                        <a:pt x="35" y="81"/>
                      </a:lnTo>
                      <a:lnTo>
                        <a:pt x="28" y="84"/>
                      </a:lnTo>
                      <a:lnTo>
                        <a:pt x="38" y="90"/>
                      </a:lnTo>
                      <a:lnTo>
                        <a:pt x="47" y="84"/>
                      </a:lnTo>
                      <a:lnTo>
                        <a:pt x="50" y="81"/>
                      </a:lnTo>
                      <a:lnTo>
                        <a:pt x="47" y="78"/>
                      </a:lnTo>
                      <a:lnTo>
                        <a:pt x="38" y="56"/>
                      </a:lnTo>
                      <a:lnTo>
                        <a:pt x="41" y="53"/>
                      </a:lnTo>
                      <a:lnTo>
                        <a:pt x="44" y="50"/>
                      </a:lnTo>
                      <a:lnTo>
                        <a:pt x="50" y="50"/>
                      </a:lnTo>
                      <a:lnTo>
                        <a:pt x="53" y="43"/>
                      </a:lnTo>
                      <a:lnTo>
                        <a:pt x="63" y="56"/>
                      </a:lnTo>
                      <a:lnTo>
                        <a:pt x="60" y="68"/>
                      </a:lnTo>
                      <a:lnTo>
                        <a:pt x="50" y="78"/>
                      </a:lnTo>
                      <a:lnTo>
                        <a:pt x="60" y="81"/>
                      </a:lnTo>
                      <a:lnTo>
                        <a:pt x="72" y="62"/>
                      </a:lnTo>
                      <a:lnTo>
                        <a:pt x="94" y="65"/>
                      </a:lnTo>
                      <a:lnTo>
                        <a:pt x="97" y="50"/>
                      </a:lnTo>
                      <a:lnTo>
                        <a:pt x="88" y="53"/>
                      </a:lnTo>
                      <a:lnTo>
                        <a:pt x="78" y="50"/>
                      </a:lnTo>
                      <a:lnTo>
                        <a:pt x="75" y="34"/>
                      </a:lnTo>
                      <a:lnTo>
                        <a:pt x="72" y="15"/>
                      </a:lnTo>
                      <a:lnTo>
                        <a:pt x="78" y="12"/>
                      </a:lnTo>
                      <a:lnTo>
                        <a:pt x="75" y="6"/>
                      </a:lnTo>
                      <a:lnTo>
                        <a:pt x="50" y="15"/>
                      </a:lnTo>
                      <a:lnTo>
                        <a:pt x="50" y="3"/>
                      </a:lnTo>
                      <a:close/>
                      <a:moveTo>
                        <a:pt x="66" y="46"/>
                      </a:moveTo>
                      <a:lnTo>
                        <a:pt x="66" y="46"/>
                      </a:lnTo>
                      <a:lnTo>
                        <a:pt x="50" y="25"/>
                      </a:lnTo>
                      <a:lnTo>
                        <a:pt x="63" y="21"/>
                      </a:lnTo>
                      <a:lnTo>
                        <a:pt x="66" y="34"/>
                      </a:lnTo>
                      <a:lnTo>
                        <a:pt x="66" y="4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3" name="Freeform 53"/>
                <p:cNvSpPr>
                  <a:spLocks noEditPoints="1"/>
                </p:cNvSpPr>
                <p:nvPr/>
              </p:nvSpPr>
              <p:spPr bwMode="auto">
                <a:xfrm>
                  <a:off x="1740" y="2472"/>
                  <a:ext cx="81" cy="85"/>
                </a:xfrm>
                <a:custGeom>
                  <a:avLst/>
                  <a:gdLst>
                    <a:gd name="T0" fmla="*/ 37 w 81"/>
                    <a:gd name="T1" fmla="*/ 82 h 85"/>
                    <a:gd name="T2" fmla="*/ 37 w 81"/>
                    <a:gd name="T3" fmla="*/ 78 h 85"/>
                    <a:gd name="T4" fmla="*/ 68 w 81"/>
                    <a:gd name="T5" fmla="*/ 63 h 85"/>
                    <a:gd name="T6" fmla="*/ 68 w 81"/>
                    <a:gd name="T7" fmla="*/ 66 h 85"/>
                    <a:gd name="T8" fmla="*/ 81 w 81"/>
                    <a:gd name="T9" fmla="*/ 63 h 85"/>
                    <a:gd name="T10" fmla="*/ 53 w 81"/>
                    <a:gd name="T11" fmla="*/ 0 h 85"/>
                    <a:gd name="T12" fmla="*/ 25 w 81"/>
                    <a:gd name="T13" fmla="*/ 13 h 85"/>
                    <a:gd name="T14" fmla="*/ 25 w 81"/>
                    <a:gd name="T15" fmla="*/ 13 h 85"/>
                    <a:gd name="T16" fmla="*/ 25 w 81"/>
                    <a:gd name="T17" fmla="*/ 7 h 85"/>
                    <a:gd name="T18" fmla="*/ 25 w 81"/>
                    <a:gd name="T19" fmla="*/ 7 h 85"/>
                    <a:gd name="T20" fmla="*/ 25 w 81"/>
                    <a:gd name="T21" fmla="*/ 7 h 85"/>
                    <a:gd name="T22" fmla="*/ 25 w 81"/>
                    <a:gd name="T23" fmla="*/ 0 h 85"/>
                    <a:gd name="T24" fmla="*/ 25 w 81"/>
                    <a:gd name="T25" fmla="*/ 0 h 85"/>
                    <a:gd name="T26" fmla="*/ 12 w 81"/>
                    <a:gd name="T27" fmla="*/ 3 h 85"/>
                    <a:gd name="T28" fmla="*/ 12 w 81"/>
                    <a:gd name="T29" fmla="*/ 3 h 85"/>
                    <a:gd name="T30" fmla="*/ 12 w 81"/>
                    <a:gd name="T31" fmla="*/ 10 h 85"/>
                    <a:gd name="T32" fmla="*/ 12 w 81"/>
                    <a:gd name="T33" fmla="*/ 10 h 85"/>
                    <a:gd name="T34" fmla="*/ 15 w 81"/>
                    <a:gd name="T35" fmla="*/ 19 h 85"/>
                    <a:gd name="T36" fmla="*/ 0 w 81"/>
                    <a:gd name="T37" fmla="*/ 25 h 85"/>
                    <a:gd name="T38" fmla="*/ 28 w 81"/>
                    <a:gd name="T39" fmla="*/ 85 h 85"/>
                    <a:gd name="T40" fmla="*/ 28 w 81"/>
                    <a:gd name="T41" fmla="*/ 85 h 85"/>
                    <a:gd name="T42" fmla="*/ 37 w 81"/>
                    <a:gd name="T43" fmla="*/ 82 h 85"/>
                    <a:gd name="T44" fmla="*/ 37 w 81"/>
                    <a:gd name="T45" fmla="*/ 82 h 85"/>
                    <a:gd name="T46" fmla="*/ 43 w 81"/>
                    <a:gd name="T47" fmla="*/ 13 h 85"/>
                    <a:gd name="T48" fmla="*/ 50 w 81"/>
                    <a:gd name="T49" fmla="*/ 22 h 85"/>
                    <a:gd name="T50" fmla="*/ 18 w 81"/>
                    <a:gd name="T51" fmla="*/ 38 h 85"/>
                    <a:gd name="T52" fmla="*/ 15 w 81"/>
                    <a:gd name="T53" fmla="*/ 28 h 85"/>
                    <a:gd name="T54" fmla="*/ 43 w 81"/>
                    <a:gd name="T55" fmla="*/ 13 h 85"/>
                    <a:gd name="T56" fmla="*/ 43 w 81"/>
                    <a:gd name="T57" fmla="*/ 13 h 85"/>
                    <a:gd name="T58" fmla="*/ 56 w 81"/>
                    <a:gd name="T59" fmla="*/ 38 h 85"/>
                    <a:gd name="T60" fmla="*/ 25 w 81"/>
                    <a:gd name="T61" fmla="*/ 53 h 85"/>
                    <a:gd name="T62" fmla="*/ 22 w 81"/>
                    <a:gd name="T63" fmla="*/ 44 h 85"/>
                    <a:gd name="T64" fmla="*/ 53 w 81"/>
                    <a:gd name="T65" fmla="*/ 28 h 85"/>
                    <a:gd name="T66" fmla="*/ 56 w 81"/>
                    <a:gd name="T67" fmla="*/ 38 h 85"/>
                    <a:gd name="T68" fmla="*/ 56 w 81"/>
                    <a:gd name="T69" fmla="*/ 38 h 85"/>
                    <a:gd name="T70" fmla="*/ 59 w 81"/>
                    <a:gd name="T71" fmla="*/ 47 h 85"/>
                    <a:gd name="T72" fmla="*/ 65 w 81"/>
                    <a:gd name="T73" fmla="*/ 53 h 85"/>
                    <a:gd name="T74" fmla="*/ 34 w 81"/>
                    <a:gd name="T75" fmla="*/ 69 h 85"/>
                    <a:gd name="T76" fmla="*/ 28 w 81"/>
                    <a:gd name="T77" fmla="*/ 60 h 85"/>
                    <a:gd name="T78" fmla="*/ 59 w 81"/>
                    <a:gd name="T79" fmla="*/ 47 h 85"/>
                    <a:gd name="T80" fmla="*/ 59 w 81"/>
                    <a:gd name="T81" fmla="*/ 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1" h="85">
                      <a:moveTo>
                        <a:pt x="37" y="82"/>
                      </a:moveTo>
                      <a:lnTo>
                        <a:pt x="37" y="78"/>
                      </a:lnTo>
                      <a:lnTo>
                        <a:pt x="68" y="63"/>
                      </a:lnTo>
                      <a:lnTo>
                        <a:pt x="68" y="66"/>
                      </a:lnTo>
                      <a:lnTo>
                        <a:pt x="81" y="63"/>
                      </a:lnTo>
                      <a:lnTo>
                        <a:pt x="53" y="0"/>
                      </a:lnTo>
                      <a:lnTo>
                        <a:pt x="25" y="13"/>
                      </a:lnTo>
                      <a:lnTo>
                        <a:pt x="25" y="7"/>
                      </a:lnTo>
                      <a:lnTo>
                        <a:pt x="25" y="0"/>
                      </a:lnTo>
                      <a:lnTo>
                        <a:pt x="12" y="3"/>
                      </a:lnTo>
                      <a:lnTo>
                        <a:pt x="12" y="10"/>
                      </a:lnTo>
                      <a:lnTo>
                        <a:pt x="15" y="19"/>
                      </a:lnTo>
                      <a:lnTo>
                        <a:pt x="0" y="25"/>
                      </a:lnTo>
                      <a:lnTo>
                        <a:pt x="28" y="85"/>
                      </a:lnTo>
                      <a:lnTo>
                        <a:pt x="37" y="82"/>
                      </a:lnTo>
                      <a:close/>
                      <a:moveTo>
                        <a:pt x="43" y="13"/>
                      </a:moveTo>
                      <a:lnTo>
                        <a:pt x="50" y="22"/>
                      </a:lnTo>
                      <a:lnTo>
                        <a:pt x="18" y="38"/>
                      </a:lnTo>
                      <a:lnTo>
                        <a:pt x="15" y="28"/>
                      </a:lnTo>
                      <a:lnTo>
                        <a:pt x="43" y="13"/>
                      </a:lnTo>
                      <a:close/>
                      <a:moveTo>
                        <a:pt x="56" y="38"/>
                      </a:moveTo>
                      <a:lnTo>
                        <a:pt x="25" y="53"/>
                      </a:lnTo>
                      <a:lnTo>
                        <a:pt x="22" y="44"/>
                      </a:lnTo>
                      <a:lnTo>
                        <a:pt x="53" y="28"/>
                      </a:lnTo>
                      <a:lnTo>
                        <a:pt x="56" y="38"/>
                      </a:lnTo>
                      <a:close/>
                      <a:moveTo>
                        <a:pt x="59" y="47"/>
                      </a:moveTo>
                      <a:lnTo>
                        <a:pt x="65" y="53"/>
                      </a:lnTo>
                      <a:lnTo>
                        <a:pt x="34" y="69"/>
                      </a:lnTo>
                      <a:lnTo>
                        <a:pt x="28" y="60"/>
                      </a:lnTo>
                      <a:lnTo>
                        <a:pt x="59" y="4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4" name="Freeform 54"/>
                <p:cNvSpPr>
                  <a:spLocks noEditPoints="1"/>
                </p:cNvSpPr>
                <p:nvPr/>
              </p:nvSpPr>
              <p:spPr bwMode="auto">
                <a:xfrm>
                  <a:off x="1815" y="2432"/>
                  <a:ext cx="87" cy="87"/>
                </a:xfrm>
                <a:custGeom>
                  <a:avLst/>
                  <a:gdLst>
                    <a:gd name="T0" fmla="*/ 43 w 87"/>
                    <a:gd name="T1" fmla="*/ 3 h 87"/>
                    <a:gd name="T2" fmla="*/ 43 w 87"/>
                    <a:gd name="T3" fmla="*/ 0 h 87"/>
                    <a:gd name="T4" fmla="*/ 31 w 87"/>
                    <a:gd name="T5" fmla="*/ 3 h 87"/>
                    <a:gd name="T6" fmla="*/ 31 w 87"/>
                    <a:gd name="T7" fmla="*/ 19 h 87"/>
                    <a:gd name="T8" fmla="*/ 25 w 87"/>
                    <a:gd name="T9" fmla="*/ 34 h 87"/>
                    <a:gd name="T10" fmla="*/ 31 w 87"/>
                    <a:gd name="T11" fmla="*/ 43 h 87"/>
                    <a:gd name="T12" fmla="*/ 65 w 87"/>
                    <a:gd name="T13" fmla="*/ 25 h 87"/>
                    <a:gd name="T14" fmla="*/ 68 w 87"/>
                    <a:gd name="T15" fmla="*/ 28 h 87"/>
                    <a:gd name="T16" fmla="*/ 75 w 87"/>
                    <a:gd name="T17" fmla="*/ 22 h 87"/>
                    <a:gd name="T18" fmla="*/ 78 w 87"/>
                    <a:gd name="T19" fmla="*/ 19 h 87"/>
                    <a:gd name="T20" fmla="*/ 53 w 87"/>
                    <a:gd name="T21" fmla="*/ 6 h 87"/>
                    <a:gd name="T22" fmla="*/ 46 w 87"/>
                    <a:gd name="T23" fmla="*/ 15 h 87"/>
                    <a:gd name="T24" fmla="*/ 40 w 87"/>
                    <a:gd name="T25" fmla="*/ 25 h 87"/>
                    <a:gd name="T26" fmla="*/ 43 w 87"/>
                    <a:gd name="T27" fmla="*/ 3 h 87"/>
                    <a:gd name="T28" fmla="*/ 43 w 87"/>
                    <a:gd name="T29" fmla="*/ 3 h 87"/>
                    <a:gd name="T30" fmla="*/ 21 w 87"/>
                    <a:gd name="T31" fmla="*/ 19 h 87"/>
                    <a:gd name="T32" fmla="*/ 3 w 87"/>
                    <a:gd name="T33" fmla="*/ 15 h 87"/>
                    <a:gd name="T34" fmla="*/ 0 w 87"/>
                    <a:gd name="T35" fmla="*/ 28 h 87"/>
                    <a:gd name="T36" fmla="*/ 6 w 87"/>
                    <a:gd name="T37" fmla="*/ 28 h 87"/>
                    <a:gd name="T38" fmla="*/ 18 w 87"/>
                    <a:gd name="T39" fmla="*/ 31 h 87"/>
                    <a:gd name="T40" fmla="*/ 21 w 87"/>
                    <a:gd name="T41" fmla="*/ 19 h 87"/>
                    <a:gd name="T42" fmla="*/ 21 w 87"/>
                    <a:gd name="T43" fmla="*/ 40 h 87"/>
                    <a:gd name="T44" fmla="*/ 3 w 87"/>
                    <a:gd name="T45" fmla="*/ 37 h 87"/>
                    <a:gd name="T46" fmla="*/ 0 w 87"/>
                    <a:gd name="T47" fmla="*/ 50 h 87"/>
                    <a:gd name="T48" fmla="*/ 18 w 87"/>
                    <a:gd name="T49" fmla="*/ 50 h 87"/>
                    <a:gd name="T50" fmla="*/ 21 w 87"/>
                    <a:gd name="T51" fmla="*/ 40 h 87"/>
                    <a:gd name="T52" fmla="*/ 21 w 87"/>
                    <a:gd name="T53" fmla="*/ 40 h 87"/>
                    <a:gd name="T54" fmla="*/ 31 w 87"/>
                    <a:gd name="T55" fmla="*/ 87 h 87"/>
                    <a:gd name="T56" fmla="*/ 34 w 87"/>
                    <a:gd name="T57" fmla="*/ 87 h 87"/>
                    <a:gd name="T58" fmla="*/ 31 w 87"/>
                    <a:gd name="T59" fmla="*/ 56 h 87"/>
                    <a:gd name="T60" fmla="*/ 25 w 87"/>
                    <a:gd name="T61" fmla="*/ 53 h 87"/>
                    <a:gd name="T62" fmla="*/ 18 w 87"/>
                    <a:gd name="T63" fmla="*/ 53 h 87"/>
                    <a:gd name="T64" fmla="*/ 21 w 87"/>
                    <a:gd name="T65" fmla="*/ 84 h 87"/>
                    <a:gd name="T66" fmla="*/ 31 w 87"/>
                    <a:gd name="T67" fmla="*/ 87 h 87"/>
                    <a:gd name="T68" fmla="*/ 31 w 87"/>
                    <a:gd name="T69" fmla="*/ 87 h 87"/>
                    <a:gd name="T70" fmla="*/ 75 w 87"/>
                    <a:gd name="T71" fmla="*/ 62 h 87"/>
                    <a:gd name="T72" fmla="*/ 87 w 87"/>
                    <a:gd name="T73" fmla="*/ 62 h 87"/>
                    <a:gd name="T74" fmla="*/ 34 w 87"/>
                    <a:gd name="T75" fmla="*/ 47 h 87"/>
                    <a:gd name="T76" fmla="*/ 59 w 87"/>
                    <a:gd name="T77" fmla="*/ 75 h 87"/>
                    <a:gd name="T78" fmla="*/ 56 w 87"/>
                    <a:gd name="T79" fmla="*/ 72 h 87"/>
                    <a:gd name="T80" fmla="*/ 71 w 87"/>
                    <a:gd name="T81" fmla="*/ 56 h 87"/>
                    <a:gd name="T82" fmla="*/ 46 w 87"/>
                    <a:gd name="T83" fmla="*/ 50 h 87"/>
                    <a:gd name="T84" fmla="*/ 65 w 87"/>
                    <a:gd name="T85" fmla="*/ 43 h 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7" h="87">
                      <a:moveTo>
                        <a:pt x="43" y="3"/>
                      </a:moveTo>
                      <a:lnTo>
                        <a:pt x="43" y="3"/>
                      </a:lnTo>
                      <a:lnTo>
                        <a:pt x="43" y="0"/>
                      </a:lnTo>
                      <a:lnTo>
                        <a:pt x="31" y="3"/>
                      </a:lnTo>
                      <a:lnTo>
                        <a:pt x="31" y="19"/>
                      </a:lnTo>
                      <a:lnTo>
                        <a:pt x="28" y="28"/>
                      </a:lnTo>
                      <a:lnTo>
                        <a:pt x="25" y="34"/>
                      </a:lnTo>
                      <a:lnTo>
                        <a:pt x="31" y="43"/>
                      </a:lnTo>
                      <a:lnTo>
                        <a:pt x="53" y="31"/>
                      </a:lnTo>
                      <a:lnTo>
                        <a:pt x="65" y="25"/>
                      </a:lnTo>
                      <a:lnTo>
                        <a:pt x="68" y="28"/>
                      </a:lnTo>
                      <a:lnTo>
                        <a:pt x="75" y="22"/>
                      </a:lnTo>
                      <a:lnTo>
                        <a:pt x="78" y="19"/>
                      </a:lnTo>
                      <a:lnTo>
                        <a:pt x="53" y="6"/>
                      </a:lnTo>
                      <a:lnTo>
                        <a:pt x="46" y="15"/>
                      </a:lnTo>
                      <a:lnTo>
                        <a:pt x="56" y="19"/>
                      </a:lnTo>
                      <a:lnTo>
                        <a:pt x="40" y="25"/>
                      </a:lnTo>
                      <a:lnTo>
                        <a:pt x="43" y="3"/>
                      </a:lnTo>
                      <a:close/>
                      <a:moveTo>
                        <a:pt x="21" y="19"/>
                      </a:moveTo>
                      <a:lnTo>
                        <a:pt x="21" y="19"/>
                      </a:lnTo>
                      <a:lnTo>
                        <a:pt x="3" y="15"/>
                      </a:lnTo>
                      <a:lnTo>
                        <a:pt x="0" y="28"/>
                      </a:lnTo>
                      <a:lnTo>
                        <a:pt x="6" y="28"/>
                      </a:lnTo>
                      <a:lnTo>
                        <a:pt x="18" y="31"/>
                      </a:lnTo>
                      <a:lnTo>
                        <a:pt x="21" y="19"/>
                      </a:lnTo>
                      <a:close/>
                      <a:moveTo>
                        <a:pt x="21" y="40"/>
                      </a:moveTo>
                      <a:lnTo>
                        <a:pt x="21" y="40"/>
                      </a:lnTo>
                      <a:lnTo>
                        <a:pt x="3" y="37"/>
                      </a:lnTo>
                      <a:lnTo>
                        <a:pt x="0" y="50"/>
                      </a:lnTo>
                      <a:lnTo>
                        <a:pt x="18" y="50"/>
                      </a:lnTo>
                      <a:lnTo>
                        <a:pt x="21" y="40"/>
                      </a:lnTo>
                      <a:close/>
                      <a:moveTo>
                        <a:pt x="31" y="87"/>
                      </a:moveTo>
                      <a:lnTo>
                        <a:pt x="31" y="87"/>
                      </a:lnTo>
                      <a:lnTo>
                        <a:pt x="34" y="87"/>
                      </a:lnTo>
                      <a:lnTo>
                        <a:pt x="31" y="56"/>
                      </a:lnTo>
                      <a:lnTo>
                        <a:pt x="25" y="53"/>
                      </a:lnTo>
                      <a:lnTo>
                        <a:pt x="18" y="53"/>
                      </a:lnTo>
                      <a:lnTo>
                        <a:pt x="21" y="72"/>
                      </a:lnTo>
                      <a:lnTo>
                        <a:pt x="21" y="84"/>
                      </a:lnTo>
                      <a:lnTo>
                        <a:pt x="31" y="87"/>
                      </a:lnTo>
                      <a:close/>
                      <a:moveTo>
                        <a:pt x="56" y="72"/>
                      </a:moveTo>
                      <a:lnTo>
                        <a:pt x="75" y="62"/>
                      </a:lnTo>
                      <a:lnTo>
                        <a:pt x="78" y="68"/>
                      </a:lnTo>
                      <a:lnTo>
                        <a:pt x="87" y="62"/>
                      </a:lnTo>
                      <a:lnTo>
                        <a:pt x="71" y="31"/>
                      </a:lnTo>
                      <a:lnTo>
                        <a:pt x="34" y="47"/>
                      </a:lnTo>
                      <a:lnTo>
                        <a:pt x="50" y="81"/>
                      </a:lnTo>
                      <a:lnTo>
                        <a:pt x="59" y="75"/>
                      </a:lnTo>
                      <a:lnTo>
                        <a:pt x="56" y="72"/>
                      </a:lnTo>
                      <a:close/>
                      <a:moveTo>
                        <a:pt x="65" y="43"/>
                      </a:moveTo>
                      <a:lnTo>
                        <a:pt x="71" y="56"/>
                      </a:lnTo>
                      <a:lnTo>
                        <a:pt x="53" y="62"/>
                      </a:lnTo>
                      <a:lnTo>
                        <a:pt x="46" y="50"/>
                      </a:lnTo>
                      <a:lnTo>
                        <a:pt x="65" y="4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5" name="Freeform 55"/>
                <p:cNvSpPr>
                  <a:spLocks noEditPoints="1"/>
                </p:cNvSpPr>
                <p:nvPr/>
              </p:nvSpPr>
              <p:spPr bwMode="auto">
                <a:xfrm>
                  <a:off x="1899" y="2388"/>
                  <a:ext cx="84" cy="94"/>
                </a:xfrm>
                <a:custGeom>
                  <a:avLst/>
                  <a:gdLst>
                    <a:gd name="T0" fmla="*/ 47 w 84"/>
                    <a:gd name="T1" fmla="*/ 25 h 94"/>
                    <a:gd name="T2" fmla="*/ 34 w 84"/>
                    <a:gd name="T3" fmla="*/ 19 h 94"/>
                    <a:gd name="T4" fmla="*/ 31 w 84"/>
                    <a:gd name="T5" fmla="*/ 16 h 94"/>
                    <a:gd name="T6" fmla="*/ 31 w 84"/>
                    <a:gd name="T7" fmla="*/ 13 h 94"/>
                    <a:gd name="T8" fmla="*/ 31 w 84"/>
                    <a:gd name="T9" fmla="*/ 13 h 94"/>
                    <a:gd name="T10" fmla="*/ 22 w 84"/>
                    <a:gd name="T11" fmla="*/ 19 h 94"/>
                    <a:gd name="T12" fmla="*/ 37 w 84"/>
                    <a:gd name="T13" fmla="*/ 47 h 94"/>
                    <a:gd name="T14" fmla="*/ 25 w 84"/>
                    <a:gd name="T15" fmla="*/ 34 h 94"/>
                    <a:gd name="T16" fmla="*/ 12 w 84"/>
                    <a:gd name="T17" fmla="*/ 25 h 94"/>
                    <a:gd name="T18" fmla="*/ 12 w 84"/>
                    <a:gd name="T19" fmla="*/ 22 h 94"/>
                    <a:gd name="T20" fmla="*/ 9 w 84"/>
                    <a:gd name="T21" fmla="*/ 19 h 94"/>
                    <a:gd name="T22" fmla="*/ 9 w 84"/>
                    <a:gd name="T23" fmla="*/ 19 h 94"/>
                    <a:gd name="T24" fmla="*/ 0 w 84"/>
                    <a:gd name="T25" fmla="*/ 25 h 94"/>
                    <a:gd name="T26" fmla="*/ 19 w 84"/>
                    <a:gd name="T27" fmla="*/ 63 h 94"/>
                    <a:gd name="T28" fmla="*/ 22 w 84"/>
                    <a:gd name="T29" fmla="*/ 78 h 94"/>
                    <a:gd name="T30" fmla="*/ 19 w 84"/>
                    <a:gd name="T31" fmla="*/ 87 h 94"/>
                    <a:gd name="T32" fmla="*/ 16 w 84"/>
                    <a:gd name="T33" fmla="*/ 94 h 94"/>
                    <a:gd name="T34" fmla="*/ 28 w 84"/>
                    <a:gd name="T35" fmla="*/ 94 h 94"/>
                    <a:gd name="T36" fmla="*/ 31 w 84"/>
                    <a:gd name="T37" fmla="*/ 75 h 94"/>
                    <a:gd name="T38" fmla="*/ 28 w 84"/>
                    <a:gd name="T39" fmla="*/ 56 h 94"/>
                    <a:gd name="T40" fmla="*/ 19 w 84"/>
                    <a:gd name="T41" fmla="*/ 41 h 94"/>
                    <a:gd name="T42" fmla="*/ 31 w 84"/>
                    <a:gd name="T43" fmla="*/ 59 h 94"/>
                    <a:gd name="T44" fmla="*/ 37 w 84"/>
                    <a:gd name="T45" fmla="*/ 56 h 94"/>
                    <a:gd name="T46" fmla="*/ 50 w 84"/>
                    <a:gd name="T47" fmla="*/ 81 h 94"/>
                    <a:gd name="T48" fmla="*/ 40 w 84"/>
                    <a:gd name="T49" fmla="*/ 31 h 94"/>
                    <a:gd name="T50" fmla="*/ 53 w 84"/>
                    <a:gd name="T51" fmla="*/ 50 h 94"/>
                    <a:gd name="T52" fmla="*/ 62 w 84"/>
                    <a:gd name="T53" fmla="*/ 47 h 94"/>
                    <a:gd name="T54" fmla="*/ 84 w 84"/>
                    <a:gd name="T55" fmla="*/ 69 h 94"/>
                    <a:gd name="T56" fmla="*/ 53 w 84"/>
                    <a:gd name="T57" fmla="*/ 6 h 94"/>
                    <a:gd name="T58" fmla="*/ 53 w 84"/>
                    <a:gd name="T59" fmla="*/ 0 h 94"/>
                    <a:gd name="T60" fmla="*/ 53 w 84"/>
                    <a:gd name="T61" fmla="*/ 0 h 94"/>
                    <a:gd name="T62" fmla="*/ 50 w 84"/>
                    <a:gd name="T63" fmla="*/ 0 h 94"/>
                    <a:gd name="T64" fmla="*/ 59 w 84"/>
                    <a:gd name="T65" fmla="*/ 38 h 94"/>
                    <a:gd name="T66" fmla="*/ 47 w 84"/>
                    <a:gd name="T67" fmla="*/ 25 h 94"/>
                    <a:gd name="T68" fmla="*/ 47 w 84"/>
                    <a:gd name="T69" fmla="*/ 25 h 94"/>
                    <a:gd name="T70" fmla="*/ 12 w 84"/>
                    <a:gd name="T71" fmla="*/ 59 h 94"/>
                    <a:gd name="T72" fmla="*/ 6 w 84"/>
                    <a:gd name="T73" fmla="*/ 44 h 94"/>
                    <a:gd name="T74" fmla="*/ 0 w 84"/>
                    <a:gd name="T75" fmla="*/ 44 h 94"/>
                    <a:gd name="T76" fmla="*/ 0 w 84"/>
                    <a:gd name="T77" fmla="*/ 50 h 94"/>
                    <a:gd name="T78" fmla="*/ 6 w 84"/>
                    <a:gd name="T79" fmla="*/ 72 h 94"/>
                    <a:gd name="T80" fmla="*/ 16 w 84"/>
                    <a:gd name="T81" fmla="*/ 69 h 94"/>
                    <a:gd name="T82" fmla="*/ 12 w 84"/>
                    <a:gd name="T83" fmla="*/ 59 h 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4" h="94">
                      <a:moveTo>
                        <a:pt x="47" y="25"/>
                      </a:moveTo>
                      <a:lnTo>
                        <a:pt x="47" y="25"/>
                      </a:lnTo>
                      <a:lnTo>
                        <a:pt x="37" y="28"/>
                      </a:lnTo>
                      <a:lnTo>
                        <a:pt x="34" y="19"/>
                      </a:lnTo>
                      <a:lnTo>
                        <a:pt x="31" y="16"/>
                      </a:lnTo>
                      <a:lnTo>
                        <a:pt x="31" y="13"/>
                      </a:lnTo>
                      <a:lnTo>
                        <a:pt x="22" y="19"/>
                      </a:lnTo>
                      <a:lnTo>
                        <a:pt x="37" y="47"/>
                      </a:lnTo>
                      <a:lnTo>
                        <a:pt x="25" y="34"/>
                      </a:lnTo>
                      <a:lnTo>
                        <a:pt x="19" y="38"/>
                      </a:lnTo>
                      <a:lnTo>
                        <a:pt x="12" y="25"/>
                      </a:lnTo>
                      <a:lnTo>
                        <a:pt x="12" y="22"/>
                      </a:lnTo>
                      <a:lnTo>
                        <a:pt x="9" y="19"/>
                      </a:lnTo>
                      <a:lnTo>
                        <a:pt x="0" y="25"/>
                      </a:lnTo>
                      <a:lnTo>
                        <a:pt x="19" y="63"/>
                      </a:lnTo>
                      <a:lnTo>
                        <a:pt x="22" y="72"/>
                      </a:lnTo>
                      <a:lnTo>
                        <a:pt x="22" y="78"/>
                      </a:lnTo>
                      <a:lnTo>
                        <a:pt x="19" y="87"/>
                      </a:lnTo>
                      <a:lnTo>
                        <a:pt x="16" y="94"/>
                      </a:lnTo>
                      <a:lnTo>
                        <a:pt x="28" y="94"/>
                      </a:lnTo>
                      <a:lnTo>
                        <a:pt x="31" y="84"/>
                      </a:lnTo>
                      <a:lnTo>
                        <a:pt x="31" y="75"/>
                      </a:lnTo>
                      <a:lnTo>
                        <a:pt x="28" y="56"/>
                      </a:lnTo>
                      <a:lnTo>
                        <a:pt x="19" y="41"/>
                      </a:lnTo>
                      <a:lnTo>
                        <a:pt x="31" y="59"/>
                      </a:lnTo>
                      <a:lnTo>
                        <a:pt x="37" y="56"/>
                      </a:lnTo>
                      <a:lnTo>
                        <a:pt x="40" y="56"/>
                      </a:lnTo>
                      <a:lnTo>
                        <a:pt x="50" y="81"/>
                      </a:lnTo>
                      <a:lnTo>
                        <a:pt x="59" y="75"/>
                      </a:lnTo>
                      <a:lnTo>
                        <a:pt x="40" y="31"/>
                      </a:lnTo>
                      <a:lnTo>
                        <a:pt x="53" y="50"/>
                      </a:lnTo>
                      <a:lnTo>
                        <a:pt x="62" y="47"/>
                      </a:lnTo>
                      <a:lnTo>
                        <a:pt x="75" y="75"/>
                      </a:lnTo>
                      <a:lnTo>
                        <a:pt x="84" y="69"/>
                      </a:lnTo>
                      <a:lnTo>
                        <a:pt x="53" y="6"/>
                      </a:lnTo>
                      <a:lnTo>
                        <a:pt x="53" y="0"/>
                      </a:lnTo>
                      <a:lnTo>
                        <a:pt x="50" y="0"/>
                      </a:lnTo>
                      <a:lnTo>
                        <a:pt x="40" y="3"/>
                      </a:lnTo>
                      <a:lnTo>
                        <a:pt x="59" y="38"/>
                      </a:lnTo>
                      <a:lnTo>
                        <a:pt x="47" y="25"/>
                      </a:lnTo>
                      <a:close/>
                      <a:moveTo>
                        <a:pt x="12" y="59"/>
                      </a:moveTo>
                      <a:lnTo>
                        <a:pt x="12" y="59"/>
                      </a:lnTo>
                      <a:lnTo>
                        <a:pt x="6" y="44"/>
                      </a:lnTo>
                      <a:lnTo>
                        <a:pt x="0" y="44"/>
                      </a:lnTo>
                      <a:lnTo>
                        <a:pt x="0" y="50"/>
                      </a:lnTo>
                      <a:lnTo>
                        <a:pt x="6" y="72"/>
                      </a:lnTo>
                      <a:lnTo>
                        <a:pt x="16" y="69"/>
                      </a:lnTo>
                      <a:lnTo>
                        <a:pt x="12" y="5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6" name="Freeform 56"/>
                <p:cNvSpPr>
                  <a:spLocks noEditPoints="1"/>
                </p:cNvSpPr>
                <p:nvPr/>
              </p:nvSpPr>
              <p:spPr bwMode="auto">
                <a:xfrm>
                  <a:off x="2461" y="2294"/>
                  <a:ext cx="72" cy="75"/>
                </a:xfrm>
                <a:custGeom>
                  <a:avLst/>
                  <a:gdLst>
                    <a:gd name="T0" fmla="*/ 9 w 72"/>
                    <a:gd name="T1" fmla="*/ 50 h 75"/>
                    <a:gd name="T2" fmla="*/ 12 w 72"/>
                    <a:gd name="T3" fmla="*/ 60 h 75"/>
                    <a:gd name="T4" fmla="*/ 22 w 72"/>
                    <a:gd name="T5" fmla="*/ 57 h 75"/>
                    <a:gd name="T6" fmla="*/ 25 w 72"/>
                    <a:gd name="T7" fmla="*/ 50 h 75"/>
                    <a:gd name="T8" fmla="*/ 28 w 72"/>
                    <a:gd name="T9" fmla="*/ 44 h 75"/>
                    <a:gd name="T10" fmla="*/ 22 w 72"/>
                    <a:gd name="T11" fmla="*/ 29 h 75"/>
                    <a:gd name="T12" fmla="*/ 28 w 72"/>
                    <a:gd name="T13" fmla="*/ 0 h 75"/>
                    <a:gd name="T14" fmla="*/ 0 w 72"/>
                    <a:gd name="T15" fmla="*/ 72 h 75"/>
                    <a:gd name="T16" fmla="*/ 9 w 72"/>
                    <a:gd name="T17" fmla="*/ 72 h 75"/>
                    <a:gd name="T18" fmla="*/ 15 w 72"/>
                    <a:gd name="T19" fmla="*/ 10 h 75"/>
                    <a:gd name="T20" fmla="*/ 9 w 72"/>
                    <a:gd name="T21" fmla="*/ 10 h 75"/>
                    <a:gd name="T22" fmla="*/ 15 w 72"/>
                    <a:gd name="T23" fmla="*/ 10 h 75"/>
                    <a:gd name="T24" fmla="*/ 43 w 72"/>
                    <a:gd name="T25" fmla="*/ 50 h 75"/>
                    <a:gd name="T26" fmla="*/ 53 w 72"/>
                    <a:gd name="T27" fmla="*/ 54 h 75"/>
                    <a:gd name="T28" fmla="*/ 28 w 72"/>
                    <a:gd name="T29" fmla="*/ 19 h 75"/>
                    <a:gd name="T30" fmla="*/ 37 w 72"/>
                    <a:gd name="T31" fmla="*/ 57 h 75"/>
                    <a:gd name="T32" fmla="*/ 37 w 72"/>
                    <a:gd name="T33" fmla="*/ 50 h 75"/>
                    <a:gd name="T34" fmla="*/ 37 w 72"/>
                    <a:gd name="T35" fmla="*/ 41 h 75"/>
                    <a:gd name="T36" fmla="*/ 43 w 72"/>
                    <a:gd name="T37" fmla="*/ 25 h 75"/>
                    <a:gd name="T38" fmla="*/ 43 w 72"/>
                    <a:gd name="T39" fmla="*/ 41 h 75"/>
                    <a:gd name="T40" fmla="*/ 9 w 72"/>
                    <a:gd name="T41" fmla="*/ 29 h 75"/>
                    <a:gd name="T42" fmla="*/ 15 w 72"/>
                    <a:gd name="T43" fmla="*/ 38 h 75"/>
                    <a:gd name="T44" fmla="*/ 15 w 72"/>
                    <a:gd name="T45" fmla="*/ 47 h 75"/>
                    <a:gd name="T46" fmla="*/ 9 w 72"/>
                    <a:gd name="T47" fmla="*/ 47 h 75"/>
                    <a:gd name="T48" fmla="*/ 28 w 72"/>
                    <a:gd name="T49" fmla="*/ 10 h 75"/>
                    <a:gd name="T50" fmla="*/ 56 w 72"/>
                    <a:gd name="T51" fmla="*/ 57 h 75"/>
                    <a:gd name="T52" fmla="*/ 56 w 72"/>
                    <a:gd name="T53" fmla="*/ 63 h 75"/>
                    <a:gd name="T54" fmla="*/ 47 w 72"/>
                    <a:gd name="T55" fmla="*/ 63 h 75"/>
                    <a:gd name="T56" fmla="*/ 50 w 72"/>
                    <a:gd name="T57" fmla="*/ 75 h 75"/>
                    <a:gd name="T58" fmla="*/ 65 w 72"/>
                    <a:gd name="T59" fmla="*/ 72 h 75"/>
                    <a:gd name="T60" fmla="*/ 68 w 72"/>
                    <a:gd name="T61" fmla="*/ 66 h 75"/>
                    <a:gd name="T62" fmla="*/ 72 w 72"/>
                    <a:gd name="T63" fmla="*/ 10 h 75"/>
                    <a:gd name="T64" fmla="*/ 28 w 72"/>
                    <a:gd name="T65" fmla="*/ 0 h 75"/>
                    <a:gd name="T66" fmla="*/ 28 w 72"/>
                    <a:gd name="T67" fmla="*/ 10 h 7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2" h="75">
                      <a:moveTo>
                        <a:pt x="9" y="72"/>
                      </a:moveTo>
                      <a:lnTo>
                        <a:pt x="9" y="50"/>
                      </a:lnTo>
                      <a:lnTo>
                        <a:pt x="12" y="60"/>
                      </a:lnTo>
                      <a:lnTo>
                        <a:pt x="22" y="57"/>
                      </a:lnTo>
                      <a:lnTo>
                        <a:pt x="25" y="50"/>
                      </a:lnTo>
                      <a:lnTo>
                        <a:pt x="28" y="44"/>
                      </a:lnTo>
                      <a:lnTo>
                        <a:pt x="25" y="35"/>
                      </a:lnTo>
                      <a:lnTo>
                        <a:pt x="22" y="29"/>
                      </a:lnTo>
                      <a:lnTo>
                        <a:pt x="28" y="0"/>
                      </a:lnTo>
                      <a:lnTo>
                        <a:pt x="0" y="0"/>
                      </a:lnTo>
                      <a:lnTo>
                        <a:pt x="0" y="72"/>
                      </a:lnTo>
                      <a:lnTo>
                        <a:pt x="9" y="72"/>
                      </a:lnTo>
                      <a:close/>
                      <a:moveTo>
                        <a:pt x="15" y="10"/>
                      </a:moveTo>
                      <a:lnTo>
                        <a:pt x="15" y="10"/>
                      </a:lnTo>
                      <a:lnTo>
                        <a:pt x="9" y="29"/>
                      </a:lnTo>
                      <a:lnTo>
                        <a:pt x="9" y="10"/>
                      </a:lnTo>
                      <a:lnTo>
                        <a:pt x="15" y="10"/>
                      </a:lnTo>
                      <a:close/>
                      <a:moveTo>
                        <a:pt x="37" y="50"/>
                      </a:moveTo>
                      <a:lnTo>
                        <a:pt x="43" y="50"/>
                      </a:lnTo>
                      <a:lnTo>
                        <a:pt x="43" y="54"/>
                      </a:lnTo>
                      <a:lnTo>
                        <a:pt x="53" y="54"/>
                      </a:lnTo>
                      <a:lnTo>
                        <a:pt x="53" y="19"/>
                      </a:lnTo>
                      <a:lnTo>
                        <a:pt x="28" y="19"/>
                      </a:lnTo>
                      <a:lnTo>
                        <a:pt x="28" y="57"/>
                      </a:lnTo>
                      <a:lnTo>
                        <a:pt x="37" y="57"/>
                      </a:lnTo>
                      <a:lnTo>
                        <a:pt x="37" y="50"/>
                      </a:lnTo>
                      <a:close/>
                      <a:moveTo>
                        <a:pt x="43" y="41"/>
                      </a:moveTo>
                      <a:lnTo>
                        <a:pt x="37" y="41"/>
                      </a:lnTo>
                      <a:lnTo>
                        <a:pt x="37" y="25"/>
                      </a:lnTo>
                      <a:lnTo>
                        <a:pt x="43" y="25"/>
                      </a:lnTo>
                      <a:lnTo>
                        <a:pt x="43" y="41"/>
                      </a:lnTo>
                      <a:close/>
                      <a:moveTo>
                        <a:pt x="9" y="47"/>
                      </a:moveTo>
                      <a:lnTo>
                        <a:pt x="9" y="29"/>
                      </a:lnTo>
                      <a:lnTo>
                        <a:pt x="15" y="38"/>
                      </a:lnTo>
                      <a:lnTo>
                        <a:pt x="15" y="41"/>
                      </a:lnTo>
                      <a:lnTo>
                        <a:pt x="15" y="47"/>
                      </a:lnTo>
                      <a:lnTo>
                        <a:pt x="9" y="47"/>
                      </a:lnTo>
                      <a:close/>
                      <a:moveTo>
                        <a:pt x="28" y="10"/>
                      </a:moveTo>
                      <a:lnTo>
                        <a:pt x="56" y="10"/>
                      </a:lnTo>
                      <a:lnTo>
                        <a:pt x="56" y="57"/>
                      </a:lnTo>
                      <a:lnTo>
                        <a:pt x="56" y="63"/>
                      </a:lnTo>
                      <a:lnTo>
                        <a:pt x="47" y="63"/>
                      </a:lnTo>
                      <a:lnTo>
                        <a:pt x="50" y="75"/>
                      </a:lnTo>
                      <a:lnTo>
                        <a:pt x="65" y="72"/>
                      </a:lnTo>
                      <a:lnTo>
                        <a:pt x="68" y="69"/>
                      </a:lnTo>
                      <a:lnTo>
                        <a:pt x="68" y="66"/>
                      </a:lnTo>
                      <a:lnTo>
                        <a:pt x="68" y="10"/>
                      </a:lnTo>
                      <a:lnTo>
                        <a:pt x="72" y="10"/>
                      </a:lnTo>
                      <a:lnTo>
                        <a:pt x="72" y="0"/>
                      </a:lnTo>
                      <a:lnTo>
                        <a:pt x="28" y="0"/>
                      </a:lnTo>
                      <a:lnTo>
                        <a:pt x="28" y="1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7" name="Freeform 57"/>
                <p:cNvSpPr>
                  <a:spLocks noEditPoints="1"/>
                </p:cNvSpPr>
                <p:nvPr/>
              </p:nvSpPr>
              <p:spPr bwMode="auto">
                <a:xfrm>
                  <a:off x="2595" y="2288"/>
                  <a:ext cx="78" cy="81"/>
                </a:xfrm>
                <a:custGeom>
                  <a:avLst/>
                  <a:gdLst>
                    <a:gd name="T0" fmla="*/ 31 w 78"/>
                    <a:gd name="T1" fmla="*/ 19 h 81"/>
                    <a:gd name="T2" fmla="*/ 31 w 78"/>
                    <a:gd name="T3" fmla="*/ 28 h 81"/>
                    <a:gd name="T4" fmla="*/ 9 w 78"/>
                    <a:gd name="T5" fmla="*/ 28 h 81"/>
                    <a:gd name="T6" fmla="*/ 9 w 78"/>
                    <a:gd name="T7" fmla="*/ 53 h 81"/>
                    <a:gd name="T8" fmla="*/ 22 w 78"/>
                    <a:gd name="T9" fmla="*/ 53 h 81"/>
                    <a:gd name="T10" fmla="*/ 22 w 78"/>
                    <a:gd name="T11" fmla="*/ 53 h 81"/>
                    <a:gd name="T12" fmla="*/ 19 w 78"/>
                    <a:gd name="T13" fmla="*/ 60 h 81"/>
                    <a:gd name="T14" fmla="*/ 16 w 78"/>
                    <a:gd name="T15" fmla="*/ 66 h 81"/>
                    <a:gd name="T16" fmla="*/ 9 w 78"/>
                    <a:gd name="T17" fmla="*/ 72 h 81"/>
                    <a:gd name="T18" fmla="*/ 0 w 78"/>
                    <a:gd name="T19" fmla="*/ 75 h 81"/>
                    <a:gd name="T20" fmla="*/ 0 w 78"/>
                    <a:gd name="T21" fmla="*/ 75 h 81"/>
                    <a:gd name="T22" fmla="*/ 6 w 78"/>
                    <a:gd name="T23" fmla="*/ 81 h 81"/>
                    <a:gd name="T24" fmla="*/ 6 w 78"/>
                    <a:gd name="T25" fmla="*/ 81 h 81"/>
                    <a:gd name="T26" fmla="*/ 16 w 78"/>
                    <a:gd name="T27" fmla="*/ 78 h 81"/>
                    <a:gd name="T28" fmla="*/ 25 w 78"/>
                    <a:gd name="T29" fmla="*/ 72 h 81"/>
                    <a:gd name="T30" fmla="*/ 31 w 78"/>
                    <a:gd name="T31" fmla="*/ 63 h 81"/>
                    <a:gd name="T32" fmla="*/ 31 w 78"/>
                    <a:gd name="T33" fmla="*/ 53 h 81"/>
                    <a:gd name="T34" fmla="*/ 37 w 78"/>
                    <a:gd name="T35" fmla="*/ 53 h 81"/>
                    <a:gd name="T36" fmla="*/ 37 w 78"/>
                    <a:gd name="T37" fmla="*/ 72 h 81"/>
                    <a:gd name="T38" fmla="*/ 37 w 78"/>
                    <a:gd name="T39" fmla="*/ 72 h 81"/>
                    <a:gd name="T40" fmla="*/ 41 w 78"/>
                    <a:gd name="T41" fmla="*/ 78 h 81"/>
                    <a:gd name="T42" fmla="*/ 47 w 78"/>
                    <a:gd name="T43" fmla="*/ 78 h 81"/>
                    <a:gd name="T44" fmla="*/ 66 w 78"/>
                    <a:gd name="T45" fmla="*/ 78 h 81"/>
                    <a:gd name="T46" fmla="*/ 66 w 78"/>
                    <a:gd name="T47" fmla="*/ 78 h 81"/>
                    <a:gd name="T48" fmla="*/ 69 w 78"/>
                    <a:gd name="T49" fmla="*/ 78 h 81"/>
                    <a:gd name="T50" fmla="*/ 72 w 78"/>
                    <a:gd name="T51" fmla="*/ 75 h 81"/>
                    <a:gd name="T52" fmla="*/ 78 w 78"/>
                    <a:gd name="T53" fmla="*/ 63 h 81"/>
                    <a:gd name="T54" fmla="*/ 78 w 78"/>
                    <a:gd name="T55" fmla="*/ 63 h 81"/>
                    <a:gd name="T56" fmla="*/ 66 w 78"/>
                    <a:gd name="T57" fmla="*/ 60 h 81"/>
                    <a:gd name="T58" fmla="*/ 66 w 78"/>
                    <a:gd name="T59" fmla="*/ 60 h 81"/>
                    <a:gd name="T60" fmla="*/ 62 w 78"/>
                    <a:gd name="T61" fmla="*/ 69 h 81"/>
                    <a:gd name="T62" fmla="*/ 59 w 78"/>
                    <a:gd name="T63" fmla="*/ 69 h 81"/>
                    <a:gd name="T64" fmla="*/ 53 w 78"/>
                    <a:gd name="T65" fmla="*/ 69 h 81"/>
                    <a:gd name="T66" fmla="*/ 53 w 78"/>
                    <a:gd name="T67" fmla="*/ 69 h 81"/>
                    <a:gd name="T68" fmla="*/ 50 w 78"/>
                    <a:gd name="T69" fmla="*/ 69 h 81"/>
                    <a:gd name="T70" fmla="*/ 50 w 78"/>
                    <a:gd name="T71" fmla="*/ 66 h 81"/>
                    <a:gd name="T72" fmla="*/ 50 w 78"/>
                    <a:gd name="T73" fmla="*/ 53 h 81"/>
                    <a:gd name="T74" fmla="*/ 62 w 78"/>
                    <a:gd name="T75" fmla="*/ 53 h 81"/>
                    <a:gd name="T76" fmla="*/ 62 w 78"/>
                    <a:gd name="T77" fmla="*/ 28 h 81"/>
                    <a:gd name="T78" fmla="*/ 44 w 78"/>
                    <a:gd name="T79" fmla="*/ 28 h 81"/>
                    <a:gd name="T80" fmla="*/ 44 w 78"/>
                    <a:gd name="T81" fmla="*/ 19 h 81"/>
                    <a:gd name="T82" fmla="*/ 75 w 78"/>
                    <a:gd name="T83" fmla="*/ 19 h 81"/>
                    <a:gd name="T84" fmla="*/ 75 w 78"/>
                    <a:gd name="T85" fmla="*/ 10 h 81"/>
                    <a:gd name="T86" fmla="*/ 44 w 78"/>
                    <a:gd name="T87" fmla="*/ 10 h 81"/>
                    <a:gd name="T88" fmla="*/ 44 w 78"/>
                    <a:gd name="T89" fmla="*/ 6 h 81"/>
                    <a:gd name="T90" fmla="*/ 44 w 78"/>
                    <a:gd name="T91" fmla="*/ 6 h 81"/>
                    <a:gd name="T92" fmla="*/ 44 w 78"/>
                    <a:gd name="T93" fmla="*/ 3 h 81"/>
                    <a:gd name="T94" fmla="*/ 44 w 78"/>
                    <a:gd name="T95" fmla="*/ 3 h 81"/>
                    <a:gd name="T96" fmla="*/ 44 w 78"/>
                    <a:gd name="T97" fmla="*/ 0 h 81"/>
                    <a:gd name="T98" fmla="*/ 44 w 78"/>
                    <a:gd name="T99" fmla="*/ 0 h 81"/>
                    <a:gd name="T100" fmla="*/ 37 w 78"/>
                    <a:gd name="T101" fmla="*/ 0 h 81"/>
                    <a:gd name="T102" fmla="*/ 31 w 78"/>
                    <a:gd name="T103" fmla="*/ 0 h 81"/>
                    <a:gd name="T104" fmla="*/ 31 w 78"/>
                    <a:gd name="T105" fmla="*/ 10 h 81"/>
                    <a:gd name="T106" fmla="*/ 0 w 78"/>
                    <a:gd name="T107" fmla="*/ 10 h 81"/>
                    <a:gd name="T108" fmla="*/ 0 w 78"/>
                    <a:gd name="T109" fmla="*/ 19 h 81"/>
                    <a:gd name="T110" fmla="*/ 31 w 78"/>
                    <a:gd name="T111" fmla="*/ 19 h 81"/>
                    <a:gd name="T112" fmla="*/ 31 w 78"/>
                    <a:gd name="T113" fmla="*/ 19 h 81"/>
                    <a:gd name="T114" fmla="*/ 22 w 78"/>
                    <a:gd name="T115" fmla="*/ 44 h 81"/>
                    <a:gd name="T116" fmla="*/ 22 w 78"/>
                    <a:gd name="T117" fmla="*/ 35 h 81"/>
                    <a:gd name="T118" fmla="*/ 53 w 78"/>
                    <a:gd name="T119" fmla="*/ 35 h 81"/>
                    <a:gd name="T120" fmla="*/ 53 w 78"/>
                    <a:gd name="T121" fmla="*/ 44 h 81"/>
                    <a:gd name="T122" fmla="*/ 22 w 78"/>
                    <a:gd name="T123" fmla="*/ 44 h 81"/>
                    <a:gd name="T124" fmla="*/ 22 w 78"/>
                    <a:gd name="T125" fmla="*/ 44 h 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8" h="81">
                      <a:moveTo>
                        <a:pt x="31" y="19"/>
                      </a:moveTo>
                      <a:lnTo>
                        <a:pt x="31" y="28"/>
                      </a:lnTo>
                      <a:lnTo>
                        <a:pt x="9" y="28"/>
                      </a:lnTo>
                      <a:lnTo>
                        <a:pt x="9" y="53"/>
                      </a:lnTo>
                      <a:lnTo>
                        <a:pt x="22" y="53"/>
                      </a:lnTo>
                      <a:lnTo>
                        <a:pt x="19" y="60"/>
                      </a:lnTo>
                      <a:lnTo>
                        <a:pt x="16" y="66"/>
                      </a:lnTo>
                      <a:lnTo>
                        <a:pt x="9" y="72"/>
                      </a:lnTo>
                      <a:lnTo>
                        <a:pt x="0" y="75"/>
                      </a:lnTo>
                      <a:lnTo>
                        <a:pt x="6" y="81"/>
                      </a:lnTo>
                      <a:lnTo>
                        <a:pt x="16" y="78"/>
                      </a:lnTo>
                      <a:lnTo>
                        <a:pt x="25" y="72"/>
                      </a:lnTo>
                      <a:lnTo>
                        <a:pt x="31" y="63"/>
                      </a:lnTo>
                      <a:lnTo>
                        <a:pt x="31" y="53"/>
                      </a:lnTo>
                      <a:lnTo>
                        <a:pt x="37" y="53"/>
                      </a:lnTo>
                      <a:lnTo>
                        <a:pt x="37" y="72"/>
                      </a:lnTo>
                      <a:lnTo>
                        <a:pt x="41" y="78"/>
                      </a:lnTo>
                      <a:lnTo>
                        <a:pt x="47" y="78"/>
                      </a:lnTo>
                      <a:lnTo>
                        <a:pt x="66" y="78"/>
                      </a:lnTo>
                      <a:lnTo>
                        <a:pt x="69" y="78"/>
                      </a:lnTo>
                      <a:lnTo>
                        <a:pt x="72" y="75"/>
                      </a:lnTo>
                      <a:lnTo>
                        <a:pt x="78" y="63"/>
                      </a:lnTo>
                      <a:lnTo>
                        <a:pt x="66" y="60"/>
                      </a:lnTo>
                      <a:lnTo>
                        <a:pt x="62" y="69"/>
                      </a:lnTo>
                      <a:lnTo>
                        <a:pt x="59" y="69"/>
                      </a:lnTo>
                      <a:lnTo>
                        <a:pt x="53" y="69"/>
                      </a:lnTo>
                      <a:lnTo>
                        <a:pt x="50" y="69"/>
                      </a:lnTo>
                      <a:lnTo>
                        <a:pt x="50" y="66"/>
                      </a:lnTo>
                      <a:lnTo>
                        <a:pt x="50" y="53"/>
                      </a:lnTo>
                      <a:lnTo>
                        <a:pt x="62" y="53"/>
                      </a:lnTo>
                      <a:lnTo>
                        <a:pt x="62" y="28"/>
                      </a:lnTo>
                      <a:lnTo>
                        <a:pt x="44" y="28"/>
                      </a:lnTo>
                      <a:lnTo>
                        <a:pt x="44" y="19"/>
                      </a:lnTo>
                      <a:lnTo>
                        <a:pt x="75" y="19"/>
                      </a:lnTo>
                      <a:lnTo>
                        <a:pt x="75" y="10"/>
                      </a:lnTo>
                      <a:lnTo>
                        <a:pt x="44" y="10"/>
                      </a:lnTo>
                      <a:lnTo>
                        <a:pt x="44" y="6"/>
                      </a:lnTo>
                      <a:lnTo>
                        <a:pt x="44" y="3"/>
                      </a:lnTo>
                      <a:lnTo>
                        <a:pt x="44" y="0"/>
                      </a:lnTo>
                      <a:lnTo>
                        <a:pt x="37" y="0"/>
                      </a:lnTo>
                      <a:lnTo>
                        <a:pt x="31" y="0"/>
                      </a:lnTo>
                      <a:lnTo>
                        <a:pt x="31" y="10"/>
                      </a:lnTo>
                      <a:lnTo>
                        <a:pt x="0" y="10"/>
                      </a:lnTo>
                      <a:lnTo>
                        <a:pt x="0" y="19"/>
                      </a:lnTo>
                      <a:lnTo>
                        <a:pt x="31" y="19"/>
                      </a:lnTo>
                      <a:close/>
                      <a:moveTo>
                        <a:pt x="22" y="44"/>
                      </a:moveTo>
                      <a:lnTo>
                        <a:pt x="22" y="35"/>
                      </a:lnTo>
                      <a:lnTo>
                        <a:pt x="53" y="35"/>
                      </a:lnTo>
                      <a:lnTo>
                        <a:pt x="53" y="44"/>
                      </a:lnTo>
                      <a:lnTo>
                        <a:pt x="22" y="44"/>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8" name="Freeform 58"/>
                <p:cNvSpPr>
                  <a:spLocks noEditPoints="1"/>
                </p:cNvSpPr>
                <p:nvPr/>
              </p:nvSpPr>
              <p:spPr bwMode="auto">
                <a:xfrm>
                  <a:off x="2729" y="2291"/>
                  <a:ext cx="81" cy="78"/>
                </a:xfrm>
                <a:custGeom>
                  <a:avLst/>
                  <a:gdLst>
                    <a:gd name="T0" fmla="*/ 19 w 81"/>
                    <a:gd name="T1" fmla="*/ 25 h 78"/>
                    <a:gd name="T2" fmla="*/ 28 w 81"/>
                    <a:gd name="T3" fmla="*/ 16 h 78"/>
                    <a:gd name="T4" fmla="*/ 47 w 81"/>
                    <a:gd name="T5" fmla="*/ 25 h 78"/>
                    <a:gd name="T6" fmla="*/ 56 w 81"/>
                    <a:gd name="T7" fmla="*/ 16 h 78"/>
                    <a:gd name="T8" fmla="*/ 75 w 81"/>
                    <a:gd name="T9" fmla="*/ 10 h 78"/>
                    <a:gd name="T10" fmla="*/ 56 w 81"/>
                    <a:gd name="T11" fmla="*/ 7 h 78"/>
                    <a:gd name="T12" fmla="*/ 56 w 81"/>
                    <a:gd name="T13" fmla="*/ 3 h 78"/>
                    <a:gd name="T14" fmla="*/ 59 w 81"/>
                    <a:gd name="T15" fmla="*/ 0 h 78"/>
                    <a:gd name="T16" fmla="*/ 50 w 81"/>
                    <a:gd name="T17" fmla="*/ 0 h 78"/>
                    <a:gd name="T18" fmla="*/ 47 w 81"/>
                    <a:gd name="T19" fmla="*/ 10 h 78"/>
                    <a:gd name="T20" fmla="*/ 28 w 81"/>
                    <a:gd name="T21" fmla="*/ 7 h 78"/>
                    <a:gd name="T22" fmla="*/ 28 w 81"/>
                    <a:gd name="T23" fmla="*/ 3 h 78"/>
                    <a:gd name="T24" fmla="*/ 31 w 81"/>
                    <a:gd name="T25" fmla="*/ 0 h 78"/>
                    <a:gd name="T26" fmla="*/ 22 w 81"/>
                    <a:gd name="T27" fmla="*/ 0 h 78"/>
                    <a:gd name="T28" fmla="*/ 19 w 81"/>
                    <a:gd name="T29" fmla="*/ 10 h 78"/>
                    <a:gd name="T30" fmla="*/ 0 w 81"/>
                    <a:gd name="T31" fmla="*/ 16 h 78"/>
                    <a:gd name="T32" fmla="*/ 19 w 81"/>
                    <a:gd name="T33" fmla="*/ 16 h 78"/>
                    <a:gd name="T34" fmla="*/ 31 w 81"/>
                    <a:gd name="T35" fmla="*/ 41 h 78"/>
                    <a:gd name="T36" fmla="*/ 22 w 81"/>
                    <a:gd name="T37" fmla="*/ 60 h 78"/>
                    <a:gd name="T38" fmla="*/ 6 w 81"/>
                    <a:gd name="T39" fmla="*/ 72 h 78"/>
                    <a:gd name="T40" fmla="*/ 16 w 81"/>
                    <a:gd name="T41" fmla="*/ 78 h 78"/>
                    <a:gd name="T42" fmla="*/ 25 w 81"/>
                    <a:gd name="T43" fmla="*/ 72 h 78"/>
                    <a:gd name="T44" fmla="*/ 38 w 81"/>
                    <a:gd name="T45" fmla="*/ 53 h 78"/>
                    <a:gd name="T46" fmla="*/ 50 w 81"/>
                    <a:gd name="T47" fmla="*/ 41 h 78"/>
                    <a:gd name="T48" fmla="*/ 50 w 81"/>
                    <a:gd name="T49" fmla="*/ 53 h 78"/>
                    <a:gd name="T50" fmla="*/ 50 w 81"/>
                    <a:gd name="T51" fmla="*/ 63 h 78"/>
                    <a:gd name="T52" fmla="*/ 50 w 81"/>
                    <a:gd name="T53" fmla="*/ 66 h 78"/>
                    <a:gd name="T54" fmla="*/ 38 w 81"/>
                    <a:gd name="T55" fmla="*/ 66 h 78"/>
                    <a:gd name="T56" fmla="*/ 41 w 81"/>
                    <a:gd name="T57" fmla="*/ 75 h 78"/>
                    <a:gd name="T58" fmla="*/ 53 w 81"/>
                    <a:gd name="T59" fmla="*/ 75 h 78"/>
                    <a:gd name="T60" fmla="*/ 59 w 81"/>
                    <a:gd name="T61" fmla="*/ 72 h 78"/>
                    <a:gd name="T62" fmla="*/ 59 w 81"/>
                    <a:gd name="T63" fmla="*/ 66 h 78"/>
                    <a:gd name="T64" fmla="*/ 59 w 81"/>
                    <a:gd name="T65" fmla="*/ 53 h 78"/>
                    <a:gd name="T66" fmla="*/ 59 w 81"/>
                    <a:gd name="T67" fmla="*/ 50 h 78"/>
                    <a:gd name="T68" fmla="*/ 69 w 81"/>
                    <a:gd name="T69" fmla="*/ 63 h 78"/>
                    <a:gd name="T70" fmla="*/ 69 w 81"/>
                    <a:gd name="T71" fmla="*/ 63 h 78"/>
                    <a:gd name="T72" fmla="*/ 81 w 81"/>
                    <a:gd name="T73" fmla="*/ 57 h 78"/>
                    <a:gd name="T74" fmla="*/ 59 w 81"/>
                    <a:gd name="T75" fmla="*/ 44 h 78"/>
                    <a:gd name="T76" fmla="*/ 44 w 81"/>
                    <a:gd name="T77" fmla="*/ 32 h 78"/>
                    <a:gd name="T78" fmla="*/ 44 w 81"/>
                    <a:gd name="T79" fmla="*/ 25 h 78"/>
                    <a:gd name="T80" fmla="*/ 44 w 81"/>
                    <a:gd name="T81" fmla="*/ 22 h 78"/>
                    <a:gd name="T82" fmla="*/ 38 w 81"/>
                    <a:gd name="T83" fmla="*/ 22 h 78"/>
                    <a:gd name="T84" fmla="*/ 31 w 81"/>
                    <a:gd name="T85" fmla="*/ 22 h 78"/>
                    <a:gd name="T86" fmla="*/ 10 w 81"/>
                    <a:gd name="T87" fmla="*/ 32 h 78"/>
                    <a:gd name="T88" fmla="*/ 31 w 81"/>
                    <a:gd name="T89" fmla="*/ 41 h 78"/>
                    <a:gd name="T90" fmla="*/ 6 w 81"/>
                    <a:gd name="T91" fmla="*/ 66 h 78"/>
                    <a:gd name="T92" fmla="*/ 22 w 81"/>
                    <a:gd name="T93" fmla="*/ 47 h 78"/>
                    <a:gd name="T94" fmla="*/ 13 w 81"/>
                    <a:gd name="T95" fmla="*/ 44 h 78"/>
                    <a:gd name="T96" fmla="*/ 6 w 81"/>
                    <a:gd name="T97" fmla="*/ 53 h 78"/>
                    <a:gd name="T98" fmla="*/ 0 w 81"/>
                    <a:gd name="T99" fmla="*/ 60 h 78"/>
                    <a:gd name="T100" fmla="*/ 6 w 81"/>
                    <a:gd name="T101" fmla="*/ 6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19" y="16"/>
                      </a:moveTo>
                      <a:lnTo>
                        <a:pt x="19" y="25"/>
                      </a:lnTo>
                      <a:lnTo>
                        <a:pt x="28" y="25"/>
                      </a:lnTo>
                      <a:lnTo>
                        <a:pt x="28" y="16"/>
                      </a:lnTo>
                      <a:lnTo>
                        <a:pt x="47" y="16"/>
                      </a:lnTo>
                      <a:lnTo>
                        <a:pt x="47" y="25"/>
                      </a:lnTo>
                      <a:lnTo>
                        <a:pt x="56" y="25"/>
                      </a:lnTo>
                      <a:lnTo>
                        <a:pt x="56" y="16"/>
                      </a:lnTo>
                      <a:lnTo>
                        <a:pt x="75" y="16"/>
                      </a:lnTo>
                      <a:lnTo>
                        <a:pt x="75" y="10"/>
                      </a:lnTo>
                      <a:lnTo>
                        <a:pt x="56" y="10"/>
                      </a:lnTo>
                      <a:lnTo>
                        <a:pt x="56" y="7"/>
                      </a:lnTo>
                      <a:lnTo>
                        <a:pt x="56" y="3"/>
                      </a:lnTo>
                      <a:lnTo>
                        <a:pt x="59" y="0"/>
                      </a:lnTo>
                      <a:lnTo>
                        <a:pt x="50" y="0"/>
                      </a:lnTo>
                      <a:lnTo>
                        <a:pt x="47" y="0"/>
                      </a:lnTo>
                      <a:lnTo>
                        <a:pt x="47" y="10"/>
                      </a:lnTo>
                      <a:lnTo>
                        <a:pt x="28" y="10"/>
                      </a:lnTo>
                      <a:lnTo>
                        <a:pt x="28" y="7"/>
                      </a:lnTo>
                      <a:lnTo>
                        <a:pt x="28" y="3"/>
                      </a:lnTo>
                      <a:lnTo>
                        <a:pt x="31" y="0"/>
                      </a:lnTo>
                      <a:lnTo>
                        <a:pt x="22" y="0"/>
                      </a:lnTo>
                      <a:lnTo>
                        <a:pt x="19" y="0"/>
                      </a:lnTo>
                      <a:lnTo>
                        <a:pt x="19" y="10"/>
                      </a:lnTo>
                      <a:lnTo>
                        <a:pt x="0" y="10"/>
                      </a:lnTo>
                      <a:lnTo>
                        <a:pt x="0" y="16"/>
                      </a:lnTo>
                      <a:lnTo>
                        <a:pt x="19" y="16"/>
                      </a:lnTo>
                      <a:close/>
                      <a:moveTo>
                        <a:pt x="31" y="41"/>
                      </a:moveTo>
                      <a:lnTo>
                        <a:pt x="31" y="41"/>
                      </a:lnTo>
                      <a:lnTo>
                        <a:pt x="28" y="50"/>
                      </a:lnTo>
                      <a:lnTo>
                        <a:pt x="22" y="60"/>
                      </a:lnTo>
                      <a:lnTo>
                        <a:pt x="16" y="66"/>
                      </a:lnTo>
                      <a:lnTo>
                        <a:pt x="6" y="72"/>
                      </a:lnTo>
                      <a:lnTo>
                        <a:pt x="16" y="78"/>
                      </a:lnTo>
                      <a:lnTo>
                        <a:pt x="25" y="72"/>
                      </a:lnTo>
                      <a:lnTo>
                        <a:pt x="35" y="63"/>
                      </a:lnTo>
                      <a:lnTo>
                        <a:pt x="38" y="53"/>
                      </a:lnTo>
                      <a:lnTo>
                        <a:pt x="41" y="41"/>
                      </a:lnTo>
                      <a:lnTo>
                        <a:pt x="50" y="41"/>
                      </a:lnTo>
                      <a:lnTo>
                        <a:pt x="50" y="53"/>
                      </a:lnTo>
                      <a:lnTo>
                        <a:pt x="50" y="63"/>
                      </a:lnTo>
                      <a:lnTo>
                        <a:pt x="50" y="66"/>
                      </a:lnTo>
                      <a:lnTo>
                        <a:pt x="47" y="66"/>
                      </a:lnTo>
                      <a:lnTo>
                        <a:pt x="38" y="66"/>
                      </a:lnTo>
                      <a:lnTo>
                        <a:pt x="41" y="75"/>
                      </a:lnTo>
                      <a:lnTo>
                        <a:pt x="53" y="75"/>
                      </a:lnTo>
                      <a:lnTo>
                        <a:pt x="59" y="72"/>
                      </a:lnTo>
                      <a:lnTo>
                        <a:pt x="59" y="66"/>
                      </a:lnTo>
                      <a:lnTo>
                        <a:pt x="59" y="53"/>
                      </a:lnTo>
                      <a:lnTo>
                        <a:pt x="59" y="50"/>
                      </a:lnTo>
                      <a:lnTo>
                        <a:pt x="69" y="63"/>
                      </a:lnTo>
                      <a:lnTo>
                        <a:pt x="81" y="57"/>
                      </a:lnTo>
                      <a:lnTo>
                        <a:pt x="66" y="41"/>
                      </a:lnTo>
                      <a:lnTo>
                        <a:pt x="59" y="44"/>
                      </a:lnTo>
                      <a:lnTo>
                        <a:pt x="59" y="32"/>
                      </a:lnTo>
                      <a:lnTo>
                        <a:pt x="44" y="32"/>
                      </a:lnTo>
                      <a:lnTo>
                        <a:pt x="44" y="25"/>
                      </a:lnTo>
                      <a:lnTo>
                        <a:pt x="44" y="22"/>
                      </a:lnTo>
                      <a:lnTo>
                        <a:pt x="38" y="22"/>
                      </a:lnTo>
                      <a:lnTo>
                        <a:pt x="31" y="22"/>
                      </a:lnTo>
                      <a:lnTo>
                        <a:pt x="31" y="32"/>
                      </a:lnTo>
                      <a:lnTo>
                        <a:pt x="10" y="32"/>
                      </a:lnTo>
                      <a:lnTo>
                        <a:pt x="10" y="41"/>
                      </a:lnTo>
                      <a:lnTo>
                        <a:pt x="31" y="41"/>
                      </a:lnTo>
                      <a:close/>
                      <a:moveTo>
                        <a:pt x="6" y="66"/>
                      </a:moveTo>
                      <a:lnTo>
                        <a:pt x="6" y="66"/>
                      </a:lnTo>
                      <a:lnTo>
                        <a:pt x="22" y="47"/>
                      </a:lnTo>
                      <a:lnTo>
                        <a:pt x="13" y="44"/>
                      </a:lnTo>
                      <a:lnTo>
                        <a:pt x="6" y="53"/>
                      </a:lnTo>
                      <a:lnTo>
                        <a:pt x="0" y="60"/>
                      </a:lnTo>
                      <a:lnTo>
                        <a:pt x="6" y="6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9" name="Freeform 59"/>
                <p:cNvSpPr/>
                <p:nvPr/>
              </p:nvSpPr>
              <p:spPr bwMode="auto">
                <a:xfrm>
                  <a:off x="2863" y="2291"/>
                  <a:ext cx="82" cy="78"/>
                </a:xfrm>
                <a:custGeom>
                  <a:avLst/>
                  <a:gdLst>
                    <a:gd name="T0" fmla="*/ 44 w 82"/>
                    <a:gd name="T1" fmla="*/ 16 h 78"/>
                    <a:gd name="T2" fmla="*/ 44 w 82"/>
                    <a:gd name="T3" fmla="*/ 13 h 78"/>
                    <a:gd name="T4" fmla="*/ 44 w 82"/>
                    <a:gd name="T5" fmla="*/ 10 h 78"/>
                    <a:gd name="T6" fmla="*/ 32 w 82"/>
                    <a:gd name="T7" fmla="*/ 10 h 78"/>
                    <a:gd name="T8" fmla="*/ 32 w 82"/>
                    <a:gd name="T9" fmla="*/ 28 h 78"/>
                    <a:gd name="T10" fmla="*/ 22 w 82"/>
                    <a:gd name="T11" fmla="*/ 19 h 78"/>
                    <a:gd name="T12" fmla="*/ 22 w 82"/>
                    <a:gd name="T13" fmla="*/ 7 h 78"/>
                    <a:gd name="T14" fmla="*/ 22 w 82"/>
                    <a:gd name="T15" fmla="*/ 3 h 78"/>
                    <a:gd name="T16" fmla="*/ 22 w 82"/>
                    <a:gd name="T17" fmla="*/ 0 h 78"/>
                    <a:gd name="T18" fmla="*/ 13 w 82"/>
                    <a:gd name="T19" fmla="*/ 0 h 78"/>
                    <a:gd name="T20" fmla="*/ 0 w 82"/>
                    <a:gd name="T21" fmla="*/ 19 h 78"/>
                    <a:gd name="T22" fmla="*/ 13 w 82"/>
                    <a:gd name="T23" fmla="*/ 28 h 78"/>
                    <a:gd name="T24" fmla="*/ 13 w 82"/>
                    <a:gd name="T25" fmla="*/ 53 h 78"/>
                    <a:gd name="T26" fmla="*/ 0 w 82"/>
                    <a:gd name="T27" fmla="*/ 57 h 78"/>
                    <a:gd name="T28" fmla="*/ 4 w 82"/>
                    <a:gd name="T29" fmla="*/ 69 h 78"/>
                    <a:gd name="T30" fmla="*/ 7 w 82"/>
                    <a:gd name="T31" fmla="*/ 66 h 78"/>
                    <a:gd name="T32" fmla="*/ 32 w 82"/>
                    <a:gd name="T33" fmla="*/ 57 h 78"/>
                    <a:gd name="T34" fmla="*/ 32 w 82"/>
                    <a:gd name="T35" fmla="*/ 53 h 78"/>
                    <a:gd name="T36" fmla="*/ 28 w 82"/>
                    <a:gd name="T37" fmla="*/ 47 h 78"/>
                    <a:gd name="T38" fmla="*/ 22 w 82"/>
                    <a:gd name="T39" fmla="*/ 28 h 78"/>
                    <a:gd name="T40" fmla="*/ 28 w 82"/>
                    <a:gd name="T41" fmla="*/ 41 h 78"/>
                    <a:gd name="T42" fmla="*/ 32 w 82"/>
                    <a:gd name="T43" fmla="*/ 66 h 78"/>
                    <a:gd name="T44" fmla="*/ 35 w 82"/>
                    <a:gd name="T45" fmla="*/ 72 h 78"/>
                    <a:gd name="T46" fmla="*/ 44 w 82"/>
                    <a:gd name="T47" fmla="*/ 78 h 78"/>
                    <a:gd name="T48" fmla="*/ 60 w 82"/>
                    <a:gd name="T49" fmla="*/ 78 h 78"/>
                    <a:gd name="T50" fmla="*/ 72 w 82"/>
                    <a:gd name="T51" fmla="*/ 75 h 78"/>
                    <a:gd name="T52" fmla="*/ 78 w 82"/>
                    <a:gd name="T53" fmla="*/ 75 h 78"/>
                    <a:gd name="T54" fmla="*/ 82 w 82"/>
                    <a:gd name="T55" fmla="*/ 60 h 78"/>
                    <a:gd name="T56" fmla="*/ 69 w 82"/>
                    <a:gd name="T57" fmla="*/ 57 h 78"/>
                    <a:gd name="T58" fmla="*/ 69 w 82"/>
                    <a:gd name="T59" fmla="*/ 63 h 78"/>
                    <a:gd name="T60" fmla="*/ 66 w 82"/>
                    <a:gd name="T61" fmla="*/ 69 h 78"/>
                    <a:gd name="T62" fmla="*/ 53 w 82"/>
                    <a:gd name="T63" fmla="*/ 69 h 78"/>
                    <a:gd name="T64" fmla="*/ 44 w 82"/>
                    <a:gd name="T65" fmla="*/ 66 h 78"/>
                    <a:gd name="T66" fmla="*/ 44 w 82"/>
                    <a:gd name="T67" fmla="*/ 60 h 78"/>
                    <a:gd name="T68" fmla="*/ 47 w 82"/>
                    <a:gd name="T69" fmla="*/ 32 h 78"/>
                    <a:gd name="T70" fmla="*/ 60 w 82"/>
                    <a:gd name="T71" fmla="*/ 60 h 78"/>
                    <a:gd name="T72" fmla="*/ 66 w 82"/>
                    <a:gd name="T73" fmla="*/ 28 h 78"/>
                    <a:gd name="T74" fmla="*/ 66 w 82"/>
                    <a:gd name="T75" fmla="*/ 44 h 78"/>
                    <a:gd name="T76" fmla="*/ 60 w 82"/>
                    <a:gd name="T77" fmla="*/ 47 h 78"/>
                    <a:gd name="T78" fmla="*/ 63 w 82"/>
                    <a:gd name="T79" fmla="*/ 60 h 78"/>
                    <a:gd name="T80" fmla="*/ 69 w 82"/>
                    <a:gd name="T81" fmla="*/ 57 h 78"/>
                    <a:gd name="T82" fmla="*/ 75 w 82"/>
                    <a:gd name="T83" fmla="*/ 50 h 78"/>
                    <a:gd name="T84" fmla="*/ 75 w 82"/>
                    <a:gd name="T85" fmla="*/ 13 h 78"/>
                    <a:gd name="T86" fmla="*/ 60 w 82"/>
                    <a:gd name="T87" fmla="*/ 7 h 78"/>
                    <a:gd name="T88" fmla="*/ 60 w 82"/>
                    <a:gd name="T89" fmla="*/ 3 h 78"/>
                    <a:gd name="T90" fmla="*/ 60 w 82"/>
                    <a:gd name="T91" fmla="*/ 0 h 78"/>
                    <a:gd name="T92" fmla="*/ 57 w 82"/>
                    <a:gd name="T93" fmla="*/ 0 h 78"/>
                    <a:gd name="T94" fmla="*/ 53 w 82"/>
                    <a:gd name="T95" fmla="*/ 0 h 78"/>
                    <a:gd name="T96" fmla="*/ 47 w 82"/>
                    <a:gd name="T97" fmla="*/ 22 h 78"/>
                    <a:gd name="T98" fmla="*/ 44 w 82"/>
                    <a:gd name="T99" fmla="*/ 25 h 78"/>
                    <a:gd name="T100" fmla="*/ 44 w 82"/>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 h="78">
                      <a:moveTo>
                        <a:pt x="44" y="16"/>
                      </a:moveTo>
                      <a:lnTo>
                        <a:pt x="44" y="16"/>
                      </a:lnTo>
                      <a:lnTo>
                        <a:pt x="44" y="13"/>
                      </a:lnTo>
                      <a:lnTo>
                        <a:pt x="44" y="10"/>
                      </a:lnTo>
                      <a:lnTo>
                        <a:pt x="38" y="10"/>
                      </a:lnTo>
                      <a:lnTo>
                        <a:pt x="32" y="10"/>
                      </a:lnTo>
                      <a:lnTo>
                        <a:pt x="32" y="28"/>
                      </a:lnTo>
                      <a:lnTo>
                        <a:pt x="32" y="19"/>
                      </a:lnTo>
                      <a:lnTo>
                        <a:pt x="22" y="19"/>
                      </a:lnTo>
                      <a:lnTo>
                        <a:pt x="22" y="7"/>
                      </a:lnTo>
                      <a:lnTo>
                        <a:pt x="22" y="3"/>
                      </a:lnTo>
                      <a:lnTo>
                        <a:pt x="22" y="0"/>
                      </a:lnTo>
                      <a:lnTo>
                        <a:pt x="16" y="0"/>
                      </a:lnTo>
                      <a:lnTo>
                        <a:pt x="13" y="0"/>
                      </a:lnTo>
                      <a:lnTo>
                        <a:pt x="13" y="19"/>
                      </a:lnTo>
                      <a:lnTo>
                        <a:pt x="0" y="19"/>
                      </a:lnTo>
                      <a:lnTo>
                        <a:pt x="0" y="28"/>
                      </a:lnTo>
                      <a:lnTo>
                        <a:pt x="13" y="28"/>
                      </a:lnTo>
                      <a:lnTo>
                        <a:pt x="13" y="53"/>
                      </a:lnTo>
                      <a:lnTo>
                        <a:pt x="4" y="57"/>
                      </a:lnTo>
                      <a:lnTo>
                        <a:pt x="0" y="57"/>
                      </a:lnTo>
                      <a:lnTo>
                        <a:pt x="4" y="69"/>
                      </a:lnTo>
                      <a:lnTo>
                        <a:pt x="7" y="66"/>
                      </a:lnTo>
                      <a:lnTo>
                        <a:pt x="32" y="57"/>
                      </a:lnTo>
                      <a:lnTo>
                        <a:pt x="32" y="53"/>
                      </a:lnTo>
                      <a:lnTo>
                        <a:pt x="28" y="47"/>
                      </a:lnTo>
                      <a:lnTo>
                        <a:pt x="22" y="50"/>
                      </a:lnTo>
                      <a:lnTo>
                        <a:pt x="22" y="28"/>
                      </a:lnTo>
                      <a:lnTo>
                        <a:pt x="25" y="28"/>
                      </a:lnTo>
                      <a:lnTo>
                        <a:pt x="28" y="41"/>
                      </a:lnTo>
                      <a:lnTo>
                        <a:pt x="32" y="38"/>
                      </a:lnTo>
                      <a:lnTo>
                        <a:pt x="32" y="66"/>
                      </a:lnTo>
                      <a:lnTo>
                        <a:pt x="35" y="72"/>
                      </a:lnTo>
                      <a:lnTo>
                        <a:pt x="38" y="75"/>
                      </a:lnTo>
                      <a:lnTo>
                        <a:pt x="44" y="78"/>
                      </a:lnTo>
                      <a:lnTo>
                        <a:pt x="53" y="78"/>
                      </a:lnTo>
                      <a:lnTo>
                        <a:pt x="60" y="78"/>
                      </a:lnTo>
                      <a:lnTo>
                        <a:pt x="72" y="75"/>
                      </a:lnTo>
                      <a:lnTo>
                        <a:pt x="78" y="75"/>
                      </a:lnTo>
                      <a:lnTo>
                        <a:pt x="82" y="69"/>
                      </a:lnTo>
                      <a:lnTo>
                        <a:pt x="82" y="60"/>
                      </a:lnTo>
                      <a:lnTo>
                        <a:pt x="69" y="57"/>
                      </a:lnTo>
                      <a:lnTo>
                        <a:pt x="69" y="63"/>
                      </a:lnTo>
                      <a:lnTo>
                        <a:pt x="69" y="66"/>
                      </a:lnTo>
                      <a:lnTo>
                        <a:pt x="66" y="69"/>
                      </a:lnTo>
                      <a:lnTo>
                        <a:pt x="60" y="69"/>
                      </a:lnTo>
                      <a:lnTo>
                        <a:pt x="53" y="69"/>
                      </a:lnTo>
                      <a:lnTo>
                        <a:pt x="44" y="66"/>
                      </a:lnTo>
                      <a:lnTo>
                        <a:pt x="44" y="63"/>
                      </a:lnTo>
                      <a:lnTo>
                        <a:pt x="44" y="60"/>
                      </a:lnTo>
                      <a:lnTo>
                        <a:pt x="44" y="35"/>
                      </a:lnTo>
                      <a:lnTo>
                        <a:pt x="47" y="32"/>
                      </a:lnTo>
                      <a:lnTo>
                        <a:pt x="47" y="60"/>
                      </a:lnTo>
                      <a:lnTo>
                        <a:pt x="60" y="60"/>
                      </a:lnTo>
                      <a:lnTo>
                        <a:pt x="60" y="28"/>
                      </a:lnTo>
                      <a:lnTo>
                        <a:pt x="66" y="28"/>
                      </a:lnTo>
                      <a:lnTo>
                        <a:pt x="66" y="44"/>
                      </a:lnTo>
                      <a:lnTo>
                        <a:pt x="63" y="47"/>
                      </a:lnTo>
                      <a:lnTo>
                        <a:pt x="60" y="47"/>
                      </a:lnTo>
                      <a:lnTo>
                        <a:pt x="63" y="60"/>
                      </a:lnTo>
                      <a:lnTo>
                        <a:pt x="69" y="57"/>
                      </a:lnTo>
                      <a:lnTo>
                        <a:pt x="75" y="57"/>
                      </a:lnTo>
                      <a:lnTo>
                        <a:pt x="75" y="50"/>
                      </a:lnTo>
                      <a:lnTo>
                        <a:pt x="75" y="47"/>
                      </a:lnTo>
                      <a:lnTo>
                        <a:pt x="75" y="13"/>
                      </a:lnTo>
                      <a:lnTo>
                        <a:pt x="60" y="19"/>
                      </a:lnTo>
                      <a:lnTo>
                        <a:pt x="60" y="7"/>
                      </a:lnTo>
                      <a:lnTo>
                        <a:pt x="60" y="3"/>
                      </a:lnTo>
                      <a:lnTo>
                        <a:pt x="60" y="0"/>
                      </a:lnTo>
                      <a:lnTo>
                        <a:pt x="57" y="0"/>
                      </a:lnTo>
                      <a:lnTo>
                        <a:pt x="53" y="0"/>
                      </a:lnTo>
                      <a:lnTo>
                        <a:pt x="47" y="0"/>
                      </a:lnTo>
                      <a:lnTo>
                        <a:pt x="47" y="22"/>
                      </a:lnTo>
                      <a:lnTo>
                        <a:pt x="44" y="25"/>
                      </a:lnTo>
                      <a:lnTo>
                        <a:pt x="44"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0" name="Freeform 60"/>
                <p:cNvSpPr>
                  <a:spLocks noEditPoints="1"/>
                </p:cNvSpPr>
                <p:nvPr/>
              </p:nvSpPr>
              <p:spPr bwMode="auto">
                <a:xfrm>
                  <a:off x="3007" y="2294"/>
                  <a:ext cx="69" cy="72"/>
                </a:xfrm>
                <a:custGeom>
                  <a:avLst/>
                  <a:gdLst>
                    <a:gd name="T0" fmla="*/ 69 w 69"/>
                    <a:gd name="T1" fmla="*/ 72 h 72"/>
                    <a:gd name="T2" fmla="*/ 69 w 69"/>
                    <a:gd name="T3" fmla="*/ 63 h 72"/>
                    <a:gd name="T4" fmla="*/ 12 w 69"/>
                    <a:gd name="T5" fmla="*/ 63 h 72"/>
                    <a:gd name="T6" fmla="*/ 12 w 69"/>
                    <a:gd name="T7" fmla="*/ 10 h 72"/>
                    <a:gd name="T8" fmla="*/ 66 w 69"/>
                    <a:gd name="T9" fmla="*/ 10 h 72"/>
                    <a:gd name="T10" fmla="*/ 66 w 69"/>
                    <a:gd name="T11" fmla="*/ 0 h 72"/>
                    <a:gd name="T12" fmla="*/ 0 w 69"/>
                    <a:gd name="T13" fmla="*/ 0 h 72"/>
                    <a:gd name="T14" fmla="*/ 0 w 69"/>
                    <a:gd name="T15" fmla="*/ 72 h 72"/>
                    <a:gd name="T16" fmla="*/ 69 w 69"/>
                    <a:gd name="T17" fmla="*/ 72 h 72"/>
                    <a:gd name="T18" fmla="*/ 69 w 69"/>
                    <a:gd name="T19" fmla="*/ 72 h 72"/>
                    <a:gd name="T20" fmla="*/ 59 w 69"/>
                    <a:gd name="T21" fmla="*/ 57 h 72"/>
                    <a:gd name="T22" fmla="*/ 59 w 69"/>
                    <a:gd name="T23" fmla="*/ 57 h 72"/>
                    <a:gd name="T24" fmla="*/ 62 w 69"/>
                    <a:gd name="T25" fmla="*/ 54 h 72"/>
                    <a:gd name="T26" fmla="*/ 62 w 69"/>
                    <a:gd name="T27" fmla="*/ 54 h 72"/>
                    <a:gd name="T28" fmla="*/ 47 w 69"/>
                    <a:gd name="T29" fmla="*/ 35 h 72"/>
                    <a:gd name="T30" fmla="*/ 47 w 69"/>
                    <a:gd name="T31" fmla="*/ 35 h 72"/>
                    <a:gd name="T32" fmla="*/ 56 w 69"/>
                    <a:gd name="T33" fmla="*/ 22 h 72"/>
                    <a:gd name="T34" fmla="*/ 56 w 69"/>
                    <a:gd name="T35" fmla="*/ 22 h 72"/>
                    <a:gd name="T36" fmla="*/ 59 w 69"/>
                    <a:gd name="T37" fmla="*/ 19 h 72"/>
                    <a:gd name="T38" fmla="*/ 59 w 69"/>
                    <a:gd name="T39" fmla="*/ 19 h 72"/>
                    <a:gd name="T40" fmla="*/ 47 w 69"/>
                    <a:gd name="T41" fmla="*/ 13 h 72"/>
                    <a:gd name="T42" fmla="*/ 47 w 69"/>
                    <a:gd name="T43" fmla="*/ 13 h 72"/>
                    <a:gd name="T44" fmla="*/ 37 w 69"/>
                    <a:gd name="T45" fmla="*/ 29 h 72"/>
                    <a:gd name="T46" fmla="*/ 37 w 69"/>
                    <a:gd name="T47" fmla="*/ 29 h 72"/>
                    <a:gd name="T48" fmla="*/ 25 w 69"/>
                    <a:gd name="T49" fmla="*/ 16 h 72"/>
                    <a:gd name="T50" fmla="*/ 25 w 69"/>
                    <a:gd name="T51" fmla="*/ 16 h 72"/>
                    <a:gd name="T52" fmla="*/ 22 w 69"/>
                    <a:gd name="T53" fmla="*/ 13 h 72"/>
                    <a:gd name="T54" fmla="*/ 22 w 69"/>
                    <a:gd name="T55" fmla="*/ 13 h 72"/>
                    <a:gd name="T56" fmla="*/ 19 w 69"/>
                    <a:gd name="T57" fmla="*/ 16 h 72"/>
                    <a:gd name="T58" fmla="*/ 19 w 69"/>
                    <a:gd name="T59" fmla="*/ 16 h 72"/>
                    <a:gd name="T60" fmla="*/ 16 w 69"/>
                    <a:gd name="T61" fmla="*/ 22 h 72"/>
                    <a:gd name="T62" fmla="*/ 16 w 69"/>
                    <a:gd name="T63" fmla="*/ 22 h 72"/>
                    <a:gd name="T64" fmla="*/ 31 w 69"/>
                    <a:gd name="T65" fmla="*/ 38 h 72"/>
                    <a:gd name="T66" fmla="*/ 31 w 69"/>
                    <a:gd name="T67" fmla="*/ 38 h 72"/>
                    <a:gd name="T68" fmla="*/ 12 w 69"/>
                    <a:gd name="T69" fmla="*/ 54 h 72"/>
                    <a:gd name="T70" fmla="*/ 12 w 69"/>
                    <a:gd name="T71" fmla="*/ 54 h 72"/>
                    <a:gd name="T72" fmla="*/ 22 w 69"/>
                    <a:gd name="T73" fmla="*/ 60 h 72"/>
                    <a:gd name="T74" fmla="*/ 22 w 69"/>
                    <a:gd name="T75" fmla="*/ 60 h 72"/>
                    <a:gd name="T76" fmla="*/ 41 w 69"/>
                    <a:gd name="T77" fmla="*/ 44 h 72"/>
                    <a:gd name="T78" fmla="*/ 41 w 69"/>
                    <a:gd name="T79" fmla="*/ 44 h 72"/>
                    <a:gd name="T80" fmla="*/ 53 w 69"/>
                    <a:gd name="T81" fmla="*/ 60 h 72"/>
                    <a:gd name="T82" fmla="*/ 53 w 69"/>
                    <a:gd name="T83" fmla="*/ 60 h 72"/>
                    <a:gd name="T84" fmla="*/ 59 w 69"/>
                    <a:gd name="T85" fmla="*/ 57 h 72"/>
                    <a:gd name="T86" fmla="*/ 59 w 69"/>
                    <a:gd name="T87" fmla="*/ 57 h 72"/>
                    <a:gd name="T88" fmla="*/ 59 w 69"/>
                    <a:gd name="T89" fmla="*/ 5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2">
                      <a:moveTo>
                        <a:pt x="69" y="72"/>
                      </a:moveTo>
                      <a:lnTo>
                        <a:pt x="69" y="63"/>
                      </a:lnTo>
                      <a:lnTo>
                        <a:pt x="12" y="63"/>
                      </a:lnTo>
                      <a:lnTo>
                        <a:pt x="12" y="10"/>
                      </a:lnTo>
                      <a:lnTo>
                        <a:pt x="66" y="10"/>
                      </a:lnTo>
                      <a:lnTo>
                        <a:pt x="66" y="0"/>
                      </a:lnTo>
                      <a:lnTo>
                        <a:pt x="0" y="0"/>
                      </a:lnTo>
                      <a:lnTo>
                        <a:pt x="0" y="72"/>
                      </a:lnTo>
                      <a:lnTo>
                        <a:pt x="69" y="72"/>
                      </a:lnTo>
                      <a:close/>
                      <a:moveTo>
                        <a:pt x="59" y="57"/>
                      </a:moveTo>
                      <a:lnTo>
                        <a:pt x="59" y="57"/>
                      </a:lnTo>
                      <a:lnTo>
                        <a:pt x="62" y="54"/>
                      </a:lnTo>
                      <a:lnTo>
                        <a:pt x="47" y="35"/>
                      </a:lnTo>
                      <a:lnTo>
                        <a:pt x="56" y="22"/>
                      </a:lnTo>
                      <a:lnTo>
                        <a:pt x="59" y="19"/>
                      </a:lnTo>
                      <a:lnTo>
                        <a:pt x="47" y="13"/>
                      </a:lnTo>
                      <a:lnTo>
                        <a:pt x="37" y="29"/>
                      </a:lnTo>
                      <a:lnTo>
                        <a:pt x="25" y="16"/>
                      </a:lnTo>
                      <a:lnTo>
                        <a:pt x="22" y="13"/>
                      </a:lnTo>
                      <a:lnTo>
                        <a:pt x="19" y="16"/>
                      </a:lnTo>
                      <a:lnTo>
                        <a:pt x="16" y="22"/>
                      </a:lnTo>
                      <a:lnTo>
                        <a:pt x="31" y="38"/>
                      </a:lnTo>
                      <a:lnTo>
                        <a:pt x="12" y="54"/>
                      </a:lnTo>
                      <a:lnTo>
                        <a:pt x="22" y="60"/>
                      </a:lnTo>
                      <a:lnTo>
                        <a:pt x="41" y="44"/>
                      </a:lnTo>
                      <a:lnTo>
                        <a:pt x="53" y="60"/>
                      </a:lnTo>
                      <a:lnTo>
                        <a:pt x="59" y="5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1" name="Freeform 61"/>
                <p:cNvSpPr>
                  <a:spLocks noEditPoints="1"/>
                </p:cNvSpPr>
                <p:nvPr/>
              </p:nvSpPr>
              <p:spPr bwMode="auto">
                <a:xfrm>
                  <a:off x="4967" y="1520"/>
                  <a:ext cx="78" cy="81"/>
                </a:xfrm>
                <a:custGeom>
                  <a:avLst/>
                  <a:gdLst>
                    <a:gd name="T0" fmla="*/ 72 w 78"/>
                    <a:gd name="T1" fmla="*/ 44 h 81"/>
                    <a:gd name="T2" fmla="*/ 75 w 78"/>
                    <a:gd name="T3" fmla="*/ 38 h 81"/>
                    <a:gd name="T4" fmla="*/ 78 w 78"/>
                    <a:gd name="T5" fmla="*/ 31 h 81"/>
                    <a:gd name="T6" fmla="*/ 56 w 78"/>
                    <a:gd name="T7" fmla="*/ 7 h 81"/>
                    <a:gd name="T8" fmla="*/ 56 w 78"/>
                    <a:gd name="T9" fmla="*/ 7 h 81"/>
                    <a:gd name="T10" fmla="*/ 56 w 78"/>
                    <a:gd name="T11" fmla="*/ 3 h 81"/>
                    <a:gd name="T12" fmla="*/ 44 w 78"/>
                    <a:gd name="T13" fmla="*/ 0 h 81"/>
                    <a:gd name="T14" fmla="*/ 38 w 78"/>
                    <a:gd name="T15" fmla="*/ 19 h 81"/>
                    <a:gd name="T16" fmla="*/ 28 w 78"/>
                    <a:gd name="T17" fmla="*/ 10 h 81"/>
                    <a:gd name="T18" fmla="*/ 0 w 78"/>
                    <a:gd name="T19" fmla="*/ 69 h 81"/>
                    <a:gd name="T20" fmla="*/ 13 w 78"/>
                    <a:gd name="T21" fmla="*/ 60 h 81"/>
                    <a:gd name="T22" fmla="*/ 19 w 78"/>
                    <a:gd name="T23" fmla="*/ 66 h 81"/>
                    <a:gd name="T24" fmla="*/ 28 w 78"/>
                    <a:gd name="T25" fmla="*/ 41 h 81"/>
                    <a:gd name="T26" fmla="*/ 31 w 78"/>
                    <a:gd name="T27" fmla="*/ 44 h 81"/>
                    <a:gd name="T28" fmla="*/ 38 w 78"/>
                    <a:gd name="T29" fmla="*/ 38 h 81"/>
                    <a:gd name="T30" fmla="*/ 63 w 78"/>
                    <a:gd name="T31" fmla="*/ 41 h 81"/>
                    <a:gd name="T32" fmla="*/ 63 w 78"/>
                    <a:gd name="T33" fmla="*/ 35 h 81"/>
                    <a:gd name="T34" fmla="*/ 72 w 78"/>
                    <a:gd name="T35" fmla="*/ 44 h 81"/>
                    <a:gd name="T36" fmla="*/ 50 w 78"/>
                    <a:gd name="T37" fmla="*/ 16 h 81"/>
                    <a:gd name="T38" fmla="*/ 59 w 78"/>
                    <a:gd name="T39" fmla="*/ 31 h 81"/>
                    <a:gd name="T40" fmla="*/ 44 w 78"/>
                    <a:gd name="T41" fmla="*/ 31 h 81"/>
                    <a:gd name="T42" fmla="*/ 50 w 78"/>
                    <a:gd name="T43" fmla="*/ 16 h 81"/>
                    <a:gd name="T44" fmla="*/ 13 w 78"/>
                    <a:gd name="T45" fmla="*/ 19 h 81"/>
                    <a:gd name="T46" fmla="*/ 19 w 78"/>
                    <a:gd name="T47" fmla="*/ 53 h 81"/>
                    <a:gd name="T48" fmla="*/ 13 w 78"/>
                    <a:gd name="T49" fmla="*/ 19 h 81"/>
                    <a:gd name="T50" fmla="*/ 44 w 78"/>
                    <a:gd name="T51" fmla="*/ 75 h 81"/>
                    <a:gd name="T52" fmla="*/ 56 w 78"/>
                    <a:gd name="T53" fmla="*/ 81 h 81"/>
                    <a:gd name="T54" fmla="*/ 69 w 78"/>
                    <a:gd name="T55" fmla="*/ 47 h 81"/>
                    <a:gd name="T56" fmla="*/ 35 w 78"/>
                    <a:gd name="T57" fmla="*/ 81 h 81"/>
                    <a:gd name="T58" fmla="*/ 44 w 78"/>
                    <a:gd name="T59" fmla="*/ 75 h 81"/>
                    <a:gd name="T60" fmla="*/ 56 w 78"/>
                    <a:gd name="T61" fmla="*/ 66 h 81"/>
                    <a:gd name="T62" fmla="*/ 44 w 78"/>
                    <a:gd name="T63" fmla="*/ 56 h 81"/>
                    <a:gd name="T64" fmla="*/ 56 w 78"/>
                    <a:gd name="T65" fmla="*/ 66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81">
                      <a:moveTo>
                        <a:pt x="72" y="44"/>
                      </a:moveTo>
                      <a:lnTo>
                        <a:pt x="72" y="44"/>
                      </a:lnTo>
                      <a:lnTo>
                        <a:pt x="75" y="38"/>
                      </a:lnTo>
                      <a:lnTo>
                        <a:pt x="78" y="31"/>
                      </a:lnTo>
                      <a:lnTo>
                        <a:pt x="66" y="22"/>
                      </a:lnTo>
                      <a:lnTo>
                        <a:pt x="56" y="7"/>
                      </a:lnTo>
                      <a:lnTo>
                        <a:pt x="56" y="3"/>
                      </a:lnTo>
                      <a:lnTo>
                        <a:pt x="44" y="0"/>
                      </a:lnTo>
                      <a:lnTo>
                        <a:pt x="38" y="19"/>
                      </a:lnTo>
                      <a:lnTo>
                        <a:pt x="28" y="35"/>
                      </a:lnTo>
                      <a:lnTo>
                        <a:pt x="28" y="10"/>
                      </a:lnTo>
                      <a:lnTo>
                        <a:pt x="0" y="10"/>
                      </a:lnTo>
                      <a:lnTo>
                        <a:pt x="0" y="69"/>
                      </a:lnTo>
                      <a:lnTo>
                        <a:pt x="13" y="69"/>
                      </a:lnTo>
                      <a:lnTo>
                        <a:pt x="13" y="60"/>
                      </a:lnTo>
                      <a:lnTo>
                        <a:pt x="19" y="60"/>
                      </a:lnTo>
                      <a:lnTo>
                        <a:pt x="19" y="66"/>
                      </a:lnTo>
                      <a:lnTo>
                        <a:pt x="28" y="66"/>
                      </a:lnTo>
                      <a:lnTo>
                        <a:pt x="28" y="41"/>
                      </a:lnTo>
                      <a:lnTo>
                        <a:pt x="31" y="44"/>
                      </a:lnTo>
                      <a:lnTo>
                        <a:pt x="38" y="38"/>
                      </a:lnTo>
                      <a:lnTo>
                        <a:pt x="38" y="41"/>
                      </a:lnTo>
                      <a:lnTo>
                        <a:pt x="63" y="41"/>
                      </a:lnTo>
                      <a:lnTo>
                        <a:pt x="63" y="35"/>
                      </a:lnTo>
                      <a:lnTo>
                        <a:pt x="72" y="44"/>
                      </a:lnTo>
                      <a:close/>
                      <a:moveTo>
                        <a:pt x="50" y="16"/>
                      </a:moveTo>
                      <a:lnTo>
                        <a:pt x="50" y="16"/>
                      </a:lnTo>
                      <a:lnTo>
                        <a:pt x="59" y="31"/>
                      </a:lnTo>
                      <a:lnTo>
                        <a:pt x="44" y="31"/>
                      </a:lnTo>
                      <a:lnTo>
                        <a:pt x="50" y="16"/>
                      </a:lnTo>
                      <a:close/>
                      <a:moveTo>
                        <a:pt x="13" y="19"/>
                      </a:moveTo>
                      <a:lnTo>
                        <a:pt x="19" y="19"/>
                      </a:lnTo>
                      <a:lnTo>
                        <a:pt x="19" y="53"/>
                      </a:lnTo>
                      <a:lnTo>
                        <a:pt x="13" y="53"/>
                      </a:lnTo>
                      <a:lnTo>
                        <a:pt x="13" y="19"/>
                      </a:lnTo>
                      <a:close/>
                      <a:moveTo>
                        <a:pt x="44" y="75"/>
                      </a:moveTo>
                      <a:lnTo>
                        <a:pt x="56" y="75"/>
                      </a:lnTo>
                      <a:lnTo>
                        <a:pt x="56" y="81"/>
                      </a:lnTo>
                      <a:lnTo>
                        <a:pt x="69" y="81"/>
                      </a:lnTo>
                      <a:lnTo>
                        <a:pt x="69" y="47"/>
                      </a:lnTo>
                      <a:lnTo>
                        <a:pt x="35" y="47"/>
                      </a:lnTo>
                      <a:lnTo>
                        <a:pt x="35" y="81"/>
                      </a:lnTo>
                      <a:lnTo>
                        <a:pt x="44" y="81"/>
                      </a:lnTo>
                      <a:lnTo>
                        <a:pt x="44" y="75"/>
                      </a:lnTo>
                      <a:close/>
                      <a:moveTo>
                        <a:pt x="56" y="66"/>
                      </a:moveTo>
                      <a:lnTo>
                        <a:pt x="44" y="66"/>
                      </a:lnTo>
                      <a:lnTo>
                        <a:pt x="44" y="56"/>
                      </a:lnTo>
                      <a:lnTo>
                        <a:pt x="56" y="56"/>
                      </a:lnTo>
                      <a:lnTo>
                        <a:pt x="56" y="6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2" name="Freeform 62"/>
                <p:cNvSpPr>
                  <a:spLocks noEditPoints="1"/>
                </p:cNvSpPr>
                <p:nvPr/>
              </p:nvSpPr>
              <p:spPr bwMode="auto">
                <a:xfrm>
                  <a:off x="5101" y="1520"/>
                  <a:ext cx="78" cy="81"/>
                </a:xfrm>
                <a:custGeom>
                  <a:avLst/>
                  <a:gdLst>
                    <a:gd name="T0" fmla="*/ 10 w 78"/>
                    <a:gd name="T1" fmla="*/ 28 h 81"/>
                    <a:gd name="T2" fmla="*/ 13 w 78"/>
                    <a:gd name="T3" fmla="*/ 47 h 81"/>
                    <a:gd name="T4" fmla="*/ 19 w 78"/>
                    <a:gd name="T5" fmla="*/ 31 h 81"/>
                    <a:gd name="T6" fmla="*/ 13 w 78"/>
                    <a:gd name="T7" fmla="*/ 25 h 81"/>
                    <a:gd name="T8" fmla="*/ 32 w 78"/>
                    <a:gd name="T9" fmla="*/ 22 h 81"/>
                    <a:gd name="T10" fmla="*/ 38 w 78"/>
                    <a:gd name="T11" fmla="*/ 31 h 81"/>
                    <a:gd name="T12" fmla="*/ 41 w 78"/>
                    <a:gd name="T13" fmla="*/ 16 h 81"/>
                    <a:gd name="T14" fmla="*/ 75 w 78"/>
                    <a:gd name="T15" fmla="*/ 25 h 81"/>
                    <a:gd name="T16" fmla="*/ 47 w 78"/>
                    <a:gd name="T17" fmla="*/ 10 h 81"/>
                    <a:gd name="T18" fmla="*/ 47 w 78"/>
                    <a:gd name="T19" fmla="*/ 0 h 81"/>
                    <a:gd name="T20" fmla="*/ 32 w 78"/>
                    <a:gd name="T21" fmla="*/ 3 h 81"/>
                    <a:gd name="T22" fmla="*/ 35 w 78"/>
                    <a:gd name="T23" fmla="*/ 10 h 81"/>
                    <a:gd name="T24" fmla="*/ 4 w 78"/>
                    <a:gd name="T25" fmla="*/ 28 h 81"/>
                    <a:gd name="T26" fmla="*/ 63 w 78"/>
                    <a:gd name="T27" fmla="*/ 28 h 81"/>
                    <a:gd name="T28" fmla="*/ 63 w 78"/>
                    <a:gd name="T29" fmla="*/ 25 h 81"/>
                    <a:gd name="T30" fmla="*/ 44 w 78"/>
                    <a:gd name="T31" fmla="*/ 28 h 81"/>
                    <a:gd name="T32" fmla="*/ 32 w 78"/>
                    <a:gd name="T33" fmla="*/ 31 h 81"/>
                    <a:gd name="T34" fmla="*/ 35 w 78"/>
                    <a:gd name="T35" fmla="*/ 25 h 81"/>
                    <a:gd name="T36" fmla="*/ 32 w 78"/>
                    <a:gd name="T37" fmla="*/ 25 h 81"/>
                    <a:gd name="T38" fmla="*/ 22 w 78"/>
                    <a:gd name="T39" fmla="*/ 41 h 81"/>
                    <a:gd name="T40" fmla="*/ 0 w 78"/>
                    <a:gd name="T41" fmla="*/ 50 h 81"/>
                    <a:gd name="T42" fmla="*/ 10 w 78"/>
                    <a:gd name="T43" fmla="*/ 60 h 81"/>
                    <a:gd name="T44" fmla="*/ 25 w 78"/>
                    <a:gd name="T45" fmla="*/ 53 h 81"/>
                    <a:gd name="T46" fmla="*/ 22 w 78"/>
                    <a:gd name="T47" fmla="*/ 69 h 81"/>
                    <a:gd name="T48" fmla="*/ 22 w 78"/>
                    <a:gd name="T49" fmla="*/ 60 h 81"/>
                    <a:gd name="T50" fmla="*/ 22 w 78"/>
                    <a:gd name="T51" fmla="*/ 60 h 81"/>
                    <a:gd name="T52" fmla="*/ 16 w 78"/>
                    <a:gd name="T53" fmla="*/ 60 h 81"/>
                    <a:gd name="T54" fmla="*/ 60 w 78"/>
                    <a:gd name="T55" fmla="*/ 78 h 81"/>
                    <a:gd name="T56" fmla="*/ 69 w 78"/>
                    <a:gd name="T57" fmla="*/ 63 h 81"/>
                    <a:gd name="T58" fmla="*/ 69 w 78"/>
                    <a:gd name="T59" fmla="*/ 60 h 81"/>
                    <a:gd name="T60" fmla="*/ 66 w 78"/>
                    <a:gd name="T61" fmla="*/ 56 h 81"/>
                    <a:gd name="T62" fmla="*/ 47 w 78"/>
                    <a:gd name="T63" fmla="*/ 69 h 81"/>
                    <a:gd name="T64" fmla="*/ 57 w 78"/>
                    <a:gd name="T65" fmla="*/ 53 h 81"/>
                    <a:gd name="T66" fmla="*/ 63 w 78"/>
                    <a:gd name="T67" fmla="*/ 47 h 81"/>
                    <a:gd name="T68" fmla="*/ 53 w 78"/>
                    <a:gd name="T69" fmla="*/ 38 h 81"/>
                    <a:gd name="T70" fmla="*/ 53 w 78"/>
                    <a:gd name="T71" fmla="*/ 38 h 81"/>
                    <a:gd name="T72" fmla="*/ 50 w 78"/>
                    <a:gd name="T73" fmla="*/ 44 h 81"/>
                    <a:gd name="T74" fmla="*/ 38 w 78"/>
                    <a:gd name="T75" fmla="*/ 44 h 81"/>
                    <a:gd name="T76" fmla="*/ 60 w 78"/>
                    <a:gd name="T77" fmla="*/ 28 h 81"/>
                    <a:gd name="T78" fmla="*/ 60 w 78"/>
                    <a:gd name="T79" fmla="*/ 31 h 81"/>
                    <a:gd name="T80" fmla="*/ 78 w 78"/>
                    <a:gd name="T81" fmla="*/ 44 h 81"/>
                    <a:gd name="T82" fmla="*/ 78 w 78"/>
                    <a:gd name="T83" fmla="*/ 41 h 81"/>
                    <a:gd name="T84" fmla="*/ 69 w 78"/>
                    <a:gd name="T85" fmla="*/ 28 h 81"/>
                    <a:gd name="T86" fmla="*/ 60 w 78"/>
                    <a:gd name="T87" fmla="*/ 31 h 8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8" h="81">
                      <a:moveTo>
                        <a:pt x="4" y="28"/>
                      </a:moveTo>
                      <a:lnTo>
                        <a:pt x="10" y="28"/>
                      </a:lnTo>
                      <a:lnTo>
                        <a:pt x="4" y="44"/>
                      </a:lnTo>
                      <a:lnTo>
                        <a:pt x="13" y="47"/>
                      </a:lnTo>
                      <a:lnTo>
                        <a:pt x="19" y="31"/>
                      </a:lnTo>
                      <a:lnTo>
                        <a:pt x="22" y="28"/>
                      </a:lnTo>
                      <a:lnTo>
                        <a:pt x="13" y="25"/>
                      </a:lnTo>
                      <a:lnTo>
                        <a:pt x="13" y="16"/>
                      </a:lnTo>
                      <a:lnTo>
                        <a:pt x="35" y="16"/>
                      </a:lnTo>
                      <a:lnTo>
                        <a:pt x="32" y="22"/>
                      </a:lnTo>
                      <a:lnTo>
                        <a:pt x="38" y="31"/>
                      </a:lnTo>
                      <a:lnTo>
                        <a:pt x="47" y="25"/>
                      </a:lnTo>
                      <a:lnTo>
                        <a:pt x="41" y="16"/>
                      </a:lnTo>
                      <a:lnTo>
                        <a:pt x="66" y="16"/>
                      </a:lnTo>
                      <a:lnTo>
                        <a:pt x="66" y="25"/>
                      </a:lnTo>
                      <a:lnTo>
                        <a:pt x="75" y="25"/>
                      </a:lnTo>
                      <a:lnTo>
                        <a:pt x="75" y="10"/>
                      </a:lnTo>
                      <a:lnTo>
                        <a:pt x="47" y="10"/>
                      </a:lnTo>
                      <a:lnTo>
                        <a:pt x="47" y="7"/>
                      </a:lnTo>
                      <a:lnTo>
                        <a:pt x="47" y="0"/>
                      </a:lnTo>
                      <a:lnTo>
                        <a:pt x="32" y="3"/>
                      </a:lnTo>
                      <a:lnTo>
                        <a:pt x="35" y="10"/>
                      </a:lnTo>
                      <a:lnTo>
                        <a:pt x="4" y="10"/>
                      </a:lnTo>
                      <a:lnTo>
                        <a:pt x="4" y="28"/>
                      </a:lnTo>
                      <a:close/>
                      <a:moveTo>
                        <a:pt x="60" y="28"/>
                      </a:moveTo>
                      <a:lnTo>
                        <a:pt x="60" y="28"/>
                      </a:lnTo>
                      <a:lnTo>
                        <a:pt x="63" y="28"/>
                      </a:lnTo>
                      <a:lnTo>
                        <a:pt x="63" y="25"/>
                      </a:lnTo>
                      <a:lnTo>
                        <a:pt x="57" y="19"/>
                      </a:lnTo>
                      <a:lnTo>
                        <a:pt x="44" y="28"/>
                      </a:lnTo>
                      <a:lnTo>
                        <a:pt x="32" y="38"/>
                      </a:lnTo>
                      <a:lnTo>
                        <a:pt x="32" y="31"/>
                      </a:lnTo>
                      <a:lnTo>
                        <a:pt x="35" y="28"/>
                      </a:lnTo>
                      <a:lnTo>
                        <a:pt x="35" y="25"/>
                      </a:lnTo>
                      <a:lnTo>
                        <a:pt x="32" y="25"/>
                      </a:lnTo>
                      <a:lnTo>
                        <a:pt x="28" y="25"/>
                      </a:lnTo>
                      <a:lnTo>
                        <a:pt x="22" y="25"/>
                      </a:lnTo>
                      <a:lnTo>
                        <a:pt x="22" y="41"/>
                      </a:lnTo>
                      <a:lnTo>
                        <a:pt x="0" y="50"/>
                      </a:lnTo>
                      <a:lnTo>
                        <a:pt x="7" y="60"/>
                      </a:lnTo>
                      <a:lnTo>
                        <a:pt x="10" y="60"/>
                      </a:lnTo>
                      <a:lnTo>
                        <a:pt x="25" y="53"/>
                      </a:lnTo>
                      <a:lnTo>
                        <a:pt x="35" y="53"/>
                      </a:lnTo>
                      <a:lnTo>
                        <a:pt x="35" y="69"/>
                      </a:lnTo>
                      <a:lnTo>
                        <a:pt x="22" y="69"/>
                      </a:lnTo>
                      <a:lnTo>
                        <a:pt x="22" y="63"/>
                      </a:lnTo>
                      <a:lnTo>
                        <a:pt x="22" y="60"/>
                      </a:lnTo>
                      <a:lnTo>
                        <a:pt x="16" y="60"/>
                      </a:lnTo>
                      <a:lnTo>
                        <a:pt x="10" y="60"/>
                      </a:lnTo>
                      <a:lnTo>
                        <a:pt x="10" y="78"/>
                      </a:lnTo>
                      <a:lnTo>
                        <a:pt x="60" y="78"/>
                      </a:lnTo>
                      <a:lnTo>
                        <a:pt x="60" y="81"/>
                      </a:lnTo>
                      <a:lnTo>
                        <a:pt x="69" y="81"/>
                      </a:lnTo>
                      <a:lnTo>
                        <a:pt x="69" y="63"/>
                      </a:lnTo>
                      <a:lnTo>
                        <a:pt x="69" y="60"/>
                      </a:lnTo>
                      <a:lnTo>
                        <a:pt x="72" y="56"/>
                      </a:lnTo>
                      <a:lnTo>
                        <a:pt x="66" y="56"/>
                      </a:lnTo>
                      <a:lnTo>
                        <a:pt x="60" y="56"/>
                      </a:lnTo>
                      <a:lnTo>
                        <a:pt x="60" y="69"/>
                      </a:lnTo>
                      <a:lnTo>
                        <a:pt x="47" y="69"/>
                      </a:lnTo>
                      <a:lnTo>
                        <a:pt x="47" y="53"/>
                      </a:lnTo>
                      <a:lnTo>
                        <a:pt x="57" y="53"/>
                      </a:lnTo>
                      <a:lnTo>
                        <a:pt x="60" y="50"/>
                      </a:lnTo>
                      <a:lnTo>
                        <a:pt x="63" y="47"/>
                      </a:lnTo>
                      <a:lnTo>
                        <a:pt x="63" y="41"/>
                      </a:lnTo>
                      <a:lnTo>
                        <a:pt x="53" y="38"/>
                      </a:lnTo>
                      <a:lnTo>
                        <a:pt x="50" y="44"/>
                      </a:lnTo>
                      <a:lnTo>
                        <a:pt x="44" y="44"/>
                      </a:lnTo>
                      <a:lnTo>
                        <a:pt x="38" y="44"/>
                      </a:lnTo>
                      <a:lnTo>
                        <a:pt x="50" y="38"/>
                      </a:lnTo>
                      <a:lnTo>
                        <a:pt x="60" y="28"/>
                      </a:lnTo>
                      <a:close/>
                      <a:moveTo>
                        <a:pt x="60" y="31"/>
                      </a:moveTo>
                      <a:lnTo>
                        <a:pt x="60" y="31"/>
                      </a:lnTo>
                      <a:lnTo>
                        <a:pt x="69" y="47"/>
                      </a:lnTo>
                      <a:lnTo>
                        <a:pt x="78" y="44"/>
                      </a:lnTo>
                      <a:lnTo>
                        <a:pt x="78" y="41"/>
                      </a:lnTo>
                      <a:lnTo>
                        <a:pt x="69" y="28"/>
                      </a:lnTo>
                      <a:lnTo>
                        <a:pt x="60" y="31"/>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3" name="Freeform 63"/>
                <p:cNvSpPr/>
                <p:nvPr/>
              </p:nvSpPr>
              <p:spPr bwMode="auto">
                <a:xfrm>
                  <a:off x="5236" y="1523"/>
                  <a:ext cx="81" cy="78"/>
                </a:xfrm>
                <a:custGeom>
                  <a:avLst/>
                  <a:gdLst>
                    <a:gd name="T0" fmla="*/ 43 w 81"/>
                    <a:gd name="T1" fmla="*/ 16 h 78"/>
                    <a:gd name="T2" fmla="*/ 43 w 81"/>
                    <a:gd name="T3" fmla="*/ 13 h 78"/>
                    <a:gd name="T4" fmla="*/ 43 w 81"/>
                    <a:gd name="T5" fmla="*/ 10 h 78"/>
                    <a:gd name="T6" fmla="*/ 34 w 81"/>
                    <a:gd name="T7" fmla="*/ 10 h 78"/>
                    <a:gd name="T8" fmla="*/ 31 w 81"/>
                    <a:gd name="T9" fmla="*/ 28 h 78"/>
                    <a:gd name="T10" fmla="*/ 21 w 81"/>
                    <a:gd name="T11" fmla="*/ 19 h 78"/>
                    <a:gd name="T12" fmla="*/ 21 w 81"/>
                    <a:gd name="T13" fmla="*/ 7 h 78"/>
                    <a:gd name="T14" fmla="*/ 21 w 81"/>
                    <a:gd name="T15" fmla="*/ 4 h 78"/>
                    <a:gd name="T16" fmla="*/ 21 w 81"/>
                    <a:gd name="T17" fmla="*/ 0 h 78"/>
                    <a:gd name="T18" fmla="*/ 12 w 81"/>
                    <a:gd name="T19" fmla="*/ 0 h 78"/>
                    <a:gd name="T20" fmla="*/ 3 w 81"/>
                    <a:gd name="T21" fmla="*/ 19 h 78"/>
                    <a:gd name="T22" fmla="*/ 12 w 81"/>
                    <a:gd name="T23" fmla="*/ 28 h 78"/>
                    <a:gd name="T24" fmla="*/ 12 w 81"/>
                    <a:gd name="T25" fmla="*/ 53 h 78"/>
                    <a:gd name="T26" fmla="*/ 0 w 81"/>
                    <a:gd name="T27" fmla="*/ 57 h 78"/>
                    <a:gd name="T28" fmla="*/ 6 w 81"/>
                    <a:gd name="T29" fmla="*/ 69 h 78"/>
                    <a:gd name="T30" fmla="*/ 9 w 81"/>
                    <a:gd name="T31" fmla="*/ 66 h 78"/>
                    <a:gd name="T32" fmla="*/ 31 w 81"/>
                    <a:gd name="T33" fmla="*/ 57 h 78"/>
                    <a:gd name="T34" fmla="*/ 31 w 81"/>
                    <a:gd name="T35" fmla="*/ 53 h 78"/>
                    <a:gd name="T36" fmla="*/ 31 w 81"/>
                    <a:gd name="T37" fmla="*/ 47 h 78"/>
                    <a:gd name="T38" fmla="*/ 21 w 81"/>
                    <a:gd name="T39" fmla="*/ 28 h 78"/>
                    <a:gd name="T40" fmla="*/ 28 w 81"/>
                    <a:gd name="T41" fmla="*/ 41 h 78"/>
                    <a:gd name="T42" fmla="*/ 34 w 81"/>
                    <a:gd name="T43" fmla="*/ 66 h 78"/>
                    <a:gd name="T44" fmla="*/ 34 w 81"/>
                    <a:gd name="T45" fmla="*/ 72 h 78"/>
                    <a:gd name="T46" fmla="*/ 43 w 81"/>
                    <a:gd name="T47" fmla="*/ 78 h 78"/>
                    <a:gd name="T48" fmla="*/ 62 w 81"/>
                    <a:gd name="T49" fmla="*/ 78 h 78"/>
                    <a:gd name="T50" fmla="*/ 71 w 81"/>
                    <a:gd name="T51" fmla="*/ 78 h 78"/>
                    <a:gd name="T52" fmla="*/ 78 w 81"/>
                    <a:gd name="T53" fmla="*/ 75 h 78"/>
                    <a:gd name="T54" fmla="*/ 81 w 81"/>
                    <a:gd name="T55" fmla="*/ 60 h 78"/>
                    <a:gd name="T56" fmla="*/ 71 w 81"/>
                    <a:gd name="T57" fmla="*/ 57 h 78"/>
                    <a:gd name="T58" fmla="*/ 71 w 81"/>
                    <a:gd name="T59" fmla="*/ 63 h 78"/>
                    <a:gd name="T60" fmla="*/ 65 w 81"/>
                    <a:gd name="T61" fmla="*/ 69 h 78"/>
                    <a:gd name="T62" fmla="*/ 53 w 81"/>
                    <a:gd name="T63" fmla="*/ 69 h 78"/>
                    <a:gd name="T64" fmla="*/ 46 w 81"/>
                    <a:gd name="T65" fmla="*/ 66 h 78"/>
                    <a:gd name="T66" fmla="*/ 43 w 81"/>
                    <a:gd name="T67" fmla="*/ 60 h 78"/>
                    <a:gd name="T68" fmla="*/ 50 w 81"/>
                    <a:gd name="T69" fmla="*/ 32 h 78"/>
                    <a:gd name="T70" fmla="*/ 59 w 81"/>
                    <a:gd name="T71" fmla="*/ 60 h 78"/>
                    <a:gd name="T72" fmla="*/ 65 w 81"/>
                    <a:gd name="T73" fmla="*/ 28 h 78"/>
                    <a:gd name="T74" fmla="*/ 65 w 81"/>
                    <a:gd name="T75" fmla="*/ 44 h 78"/>
                    <a:gd name="T76" fmla="*/ 59 w 81"/>
                    <a:gd name="T77" fmla="*/ 47 h 78"/>
                    <a:gd name="T78" fmla="*/ 62 w 81"/>
                    <a:gd name="T79" fmla="*/ 60 h 78"/>
                    <a:gd name="T80" fmla="*/ 68 w 81"/>
                    <a:gd name="T81" fmla="*/ 57 h 78"/>
                    <a:gd name="T82" fmla="*/ 75 w 81"/>
                    <a:gd name="T83" fmla="*/ 50 h 78"/>
                    <a:gd name="T84" fmla="*/ 75 w 81"/>
                    <a:gd name="T85" fmla="*/ 13 h 78"/>
                    <a:gd name="T86" fmla="*/ 59 w 81"/>
                    <a:gd name="T87" fmla="*/ 7 h 78"/>
                    <a:gd name="T88" fmla="*/ 59 w 81"/>
                    <a:gd name="T89" fmla="*/ 4 h 78"/>
                    <a:gd name="T90" fmla="*/ 59 w 81"/>
                    <a:gd name="T91" fmla="*/ 0 h 78"/>
                    <a:gd name="T92" fmla="*/ 56 w 81"/>
                    <a:gd name="T93" fmla="*/ 0 h 78"/>
                    <a:gd name="T94" fmla="*/ 53 w 81"/>
                    <a:gd name="T95" fmla="*/ 0 h 78"/>
                    <a:gd name="T96" fmla="*/ 50 w 81"/>
                    <a:gd name="T97" fmla="*/ 22 h 78"/>
                    <a:gd name="T98" fmla="*/ 43 w 81"/>
                    <a:gd name="T99" fmla="*/ 25 h 78"/>
                    <a:gd name="T100" fmla="*/ 43 w 81"/>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3" y="16"/>
                      </a:moveTo>
                      <a:lnTo>
                        <a:pt x="43" y="16"/>
                      </a:lnTo>
                      <a:lnTo>
                        <a:pt x="43" y="13"/>
                      </a:lnTo>
                      <a:lnTo>
                        <a:pt x="43" y="10"/>
                      </a:lnTo>
                      <a:lnTo>
                        <a:pt x="37" y="10"/>
                      </a:lnTo>
                      <a:lnTo>
                        <a:pt x="34" y="10"/>
                      </a:lnTo>
                      <a:lnTo>
                        <a:pt x="34" y="28"/>
                      </a:lnTo>
                      <a:lnTo>
                        <a:pt x="31" y="28"/>
                      </a:lnTo>
                      <a:lnTo>
                        <a:pt x="31" y="19"/>
                      </a:lnTo>
                      <a:lnTo>
                        <a:pt x="21" y="19"/>
                      </a:lnTo>
                      <a:lnTo>
                        <a:pt x="21" y="7"/>
                      </a:lnTo>
                      <a:lnTo>
                        <a:pt x="21" y="4"/>
                      </a:lnTo>
                      <a:lnTo>
                        <a:pt x="21" y="0"/>
                      </a:lnTo>
                      <a:lnTo>
                        <a:pt x="15" y="0"/>
                      </a:lnTo>
                      <a:lnTo>
                        <a:pt x="12" y="0"/>
                      </a:lnTo>
                      <a:lnTo>
                        <a:pt x="12" y="19"/>
                      </a:lnTo>
                      <a:lnTo>
                        <a:pt x="3" y="19"/>
                      </a:lnTo>
                      <a:lnTo>
                        <a:pt x="3" y="28"/>
                      </a:lnTo>
                      <a:lnTo>
                        <a:pt x="12" y="28"/>
                      </a:lnTo>
                      <a:lnTo>
                        <a:pt x="12" y="53"/>
                      </a:lnTo>
                      <a:lnTo>
                        <a:pt x="3" y="57"/>
                      </a:lnTo>
                      <a:lnTo>
                        <a:pt x="0" y="57"/>
                      </a:lnTo>
                      <a:lnTo>
                        <a:pt x="6" y="69"/>
                      </a:lnTo>
                      <a:lnTo>
                        <a:pt x="9" y="66"/>
                      </a:lnTo>
                      <a:lnTo>
                        <a:pt x="31" y="57"/>
                      </a:lnTo>
                      <a:lnTo>
                        <a:pt x="31" y="53"/>
                      </a:lnTo>
                      <a:lnTo>
                        <a:pt x="31" y="47"/>
                      </a:lnTo>
                      <a:lnTo>
                        <a:pt x="21" y="50"/>
                      </a:lnTo>
                      <a:lnTo>
                        <a:pt x="21" y="28"/>
                      </a:lnTo>
                      <a:lnTo>
                        <a:pt x="25" y="28"/>
                      </a:lnTo>
                      <a:lnTo>
                        <a:pt x="28" y="41"/>
                      </a:lnTo>
                      <a:lnTo>
                        <a:pt x="34" y="38"/>
                      </a:lnTo>
                      <a:lnTo>
                        <a:pt x="34" y="66"/>
                      </a:lnTo>
                      <a:lnTo>
                        <a:pt x="34" y="72"/>
                      </a:lnTo>
                      <a:lnTo>
                        <a:pt x="37" y="75"/>
                      </a:lnTo>
                      <a:lnTo>
                        <a:pt x="43" y="78"/>
                      </a:lnTo>
                      <a:lnTo>
                        <a:pt x="53" y="78"/>
                      </a:lnTo>
                      <a:lnTo>
                        <a:pt x="62" y="78"/>
                      </a:lnTo>
                      <a:lnTo>
                        <a:pt x="71" y="78"/>
                      </a:lnTo>
                      <a:lnTo>
                        <a:pt x="78" y="75"/>
                      </a:lnTo>
                      <a:lnTo>
                        <a:pt x="81" y="69"/>
                      </a:lnTo>
                      <a:lnTo>
                        <a:pt x="81" y="60"/>
                      </a:lnTo>
                      <a:lnTo>
                        <a:pt x="71" y="57"/>
                      </a:lnTo>
                      <a:lnTo>
                        <a:pt x="71" y="63"/>
                      </a:lnTo>
                      <a:lnTo>
                        <a:pt x="68" y="66"/>
                      </a:lnTo>
                      <a:lnTo>
                        <a:pt x="65" y="69"/>
                      </a:lnTo>
                      <a:lnTo>
                        <a:pt x="59" y="69"/>
                      </a:lnTo>
                      <a:lnTo>
                        <a:pt x="53" y="69"/>
                      </a:lnTo>
                      <a:lnTo>
                        <a:pt x="46" y="66"/>
                      </a:lnTo>
                      <a:lnTo>
                        <a:pt x="43" y="63"/>
                      </a:lnTo>
                      <a:lnTo>
                        <a:pt x="43" y="60"/>
                      </a:lnTo>
                      <a:lnTo>
                        <a:pt x="43" y="35"/>
                      </a:lnTo>
                      <a:lnTo>
                        <a:pt x="50" y="32"/>
                      </a:lnTo>
                      <a:lnTo>
                        <a:pt x="50" y="60"/>
                      </a:lnTo>
                      <a:lnTo>
                        <a:pt x="59" y="60"/>
                      </a:lnTo>
                      <a:lnTo>
                        <a:pt x="59" y="28"/>
                      </a:lnTo>
                      <a:lnTo>
                        <a:pt x="65" y="28"/>
                      </a:lnTo>
                      <a:lnTo>
                        <a:pt x="65" y="44"/>
                      </a:lnTo>
                      <a:lnTo>
                        <a:pt x="62" y="47"/>
                      </a:lnTo>
                      <a:lnTo>
                        <a:pt x="59" y="47"/>
                      </a:lnTo>
                      <a:lnTo>
                        <a:pt x="62" y="60"/>
                      </a:lnTo>
                      <a:lnTo>
                        <a:pt x="68" y="57"/>
                      </a:lnTo>
                      <a:lnTo>
                        <a:pt x="75" y="57"/>
                      </a:lnTo>
                      <a:lnTo>
                        <a:pt x="75" y="50"/>
                      </a:lnTo>
                      <a:lnTo>
                        <a:pt x="75" y="47"/>
                      </a:lnTo>
                      <a:lnTo>
                        <a:pt x="75" y="13"/>
                      </a:lnTo>
                      <a:lnTo>
                        <a:pt x="59" y="19"/>
                      </a:lnTo>
                      <a:lnTo>
                        <a:pt x="59" y="7"/>
                      </a:lnTo>
                      <a:lnTo>
                        <a:pt x="59" y="4"/>
                      </a:lnTo>
                      <a:lnTo>
                        <a:pt x="59" y="0"/>
                      </a:lnTo>
                      <a:lnTo>
                        <a:pt x="56" y="0"/>
                      </a:lnTo>
                      <a:lnTo>
                        <a:pt x="53" y="0"/>
                      </a:lnTo>
                      <a:lnTo>
                        <a:pt x="50" y="0"/>
                      </a:lnTo>
                      <a:lnTo>
                        <a:pt x="50" y="22"/>
                      </a:lnTo>
                      <a:lnTo>
                        <a:pt x="43" y="25"/>
                      </a:lnTo>
                      <a:lnTo>
                        <a:pt x="43"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4" name="Freeform 64"/>
                <p:cNvSpPr>
                  <a:spLocks noEditPoints="1"/>
                </p:cNvSpPr>
                <p:nvPr/>
              </p:nvSpPr>
              <p:spPr bwMode="auto">
                <a:xfrm>
                  <a:off x="5379" y="1527"/>
                  <a:ext cx="69" cy="71"/>
                </a:xfrm>
                <a:custGeom>
                  <a:avLst/>
                  <a:gdLst>
                    <a:gd name="T0" fmla="*/ 69 w 69"/>
                    <a:gd name="T1" fmla="*/ 71 h 71"/>
                    <a:gd name="T2" fmla="*/ 69 w 69"/>
                    <a:gd name="T3" fmla="*/ 62 h 71"/>
                    <a:gd name="T4" fmla="*/ 13 w 69"/>
                    <a:gd name="T5" fmla="*/ 62 h 71"/>
                    <a:gd name="T6" fmla="*/ 13 w 69"/>
                    <a:gd name="T7" fmla="*/ 9 h 71"/>
                    <a:gd name="T8" fmla="*/ 66 w 69"/>
                    <a:gd name="T9" fmla="*/ 9 h 71"/>
                    <a:gd name="T10" fmla="*/ 66 w 69"/>
                    <a:gd name="T11" fmla="*/ 0 h 71"/>
                    <a:gd name="T12" fmla="*/ 0 w 69"/>
                    <a:gd name="T13" fmla="*/ 0 h 71"/>
                    <a:gd name="T14" fmla="*/ 0 w 69"/>
                    <a:gd name="T15" fmla="*/ 71 h 71"/>
                    <a:gd name="T16" fmla="*/ 69 w 69"/>
                    <a:gd name="T17" fmla="*/ 71 h 71"/>
                    <a:gd name="T18" fmla="*/ 69 w 69"/>
                    <a:gd name="T19" fmla="*/ 71 h 71"/>
                    <a:gd name="T20" fmla="*/ 60 w 69"/>
                    <a:gd name="T21" fmla="*/ 56 h 71"/>
                    <a:gd name="T22" fmla="*/ 60 w 69"/>
                    <a:gd name="T23" fmla="*/ 56 h 71"/>
                    <a:gd name="T24" fmla="*/ 63 w 69"/>
                    <a:gd name="T25" fmla="*/ 53 h 71"/>
                    <a:gd name="T26" fmla="*/ 63 w 69"/>
                    <a:gd name="T27" fmla="*/ 53 h 71"/>
                    <a:gd name="T28" fmla="*/ 47 w 69"/>
                    <a:gd name="T29" fmla="*/ 34 h 71"/>
                    <a:gd name="T30" fmla="*/ 47 w 69"/>
                    <a:gd name="T31" fmla="*/ 34 h 71"/>
                    <a:gd name="T32" fmla="*/ 56 w 69"/>
                    <a:gd name="T33" fmla="*/ 21 h 71"/>
                    <a:gd name="T34" fmla="*/ 56 w 69"/>
                    <a:gd name="T35" fmla="*/ 21 h 71"/>
                    <a:gd name="T36" fmla="*/ 60 w 69"/>
                    <a:gd name="T37" fmla="*/ 18 h 71"/>
                    <a:gd name="T38" fmla="*/ 60 w 69"/>
                    <a:gd name="T39" fmla="*/ 18 h 71"/>
                    <a:gd name="T40" fmla="*/ 50 w 69"/>
                    <a:gd name="T41" fmla="*/ 12 h 71"/>
                    <a:gd name="T42" fmla="*/ 50 w 69"/>
                    <a:gd name="T43" fmla="*/ 12 h 71"/>
                    <a:gd name="T44" fmla="*/ 41 w 69"/>
                    <a:gd name="T45" fmla="*/ 28 h 71"/>
                    <a:gd name="T46" fmla="*/ 41 w 69"/>
                    <a:gd name="T47" fmla="*/ 28 h 71"/>
                    <a:gd name="T48" fmla="*/ 25 w 69"/>
                    <a:gd name="T49" fmla="*/ 15 h 71"/>
                    <a:gd name="T50" fmla="*/ 25 w 69"/>
                    <a:gd name="T51" fmla="*/ 15 h 71"/>
                    <a:gd name="T52" fmla="*/ 22 w 69"/>
                    <a:gd name="T53" fmla="*/ 12 h 71"/>
                    <a:gd name="T54" fmla="*/ 22 w 69"/>
                    <a:gd name="T55" fmla="*/ 12 h 71"/>
                    <a:gd name="T56" fmla="*/ 19 w 69"/>
                    <a:gd name="T57" fmla="*/ 15 h 71"/>
                    <a:gd name="T58" fmla="*/ 19 w 69"/>
                    <a:gd name="T59" fmla="*/ 15 h 71"/>
                    <a:gd name="T60" fmla="*/ 16 w 69"/>
                    <a:gd name="T61" fmla="*/ 21 h 71"/>
                    <a:gd name="T62" fmla="*/ 16 w 69"/>
                    <a:gd name="T63" fmla="*/ 21 h 71"/>
                    <a:gd name="T64" fmla="*/ 31 w 69"/>
                    <a:gd name="T65" fmla="*/ 37 h 71"/>
                    <a:gd name="T66" fmla="*/ 31 w 69"/>
                    <a:gd name="T67" fmla="*/ 37 h 71"/>
                    <a:gd name="T68" fmla="*/ 13 w 69"/>
                    <a:gd name="T69" fmla="*/ 53 h 71"/>
                    <a:gd name="T70" fmla="*/ 13 w 69"/>
                    <a:gd name="T71" fmla="*/ 53 h 71"/>
                    <a:gd name="T72" fmla="*/ 22 w 69"/>
                    <a:gd name="T73" fmla="*/ 59 h 71"/>
                    <a:gd name="T74" fmla="*/ 22 w 69"/>
                    <a:gd name="T75" fmla="*/ 59 h 71"/>
                    <a:gd name="T76" fmla="*/ 41 w 69"/>
                    <a:gd name="T77" fmla="*/ 43 h 71"/>
                    <a:gd name="T78" fmla="*/ 41 w 69"/>
                    <a:gd name="T79" fmla="*/ 43 h 71"/>
                    <a:gd name="T80" fmla="*/ 53 w 69"/>
                    <a:gd name="T81" fmla="*/ 59 h 71"/>
                    <a:gd name="T82" fmla="*/ 53 w 69"/>
                    <a:gd name="T83" fmla="*/ 59 h 71"/>
                    <a:gd name="T84" fmla="*/ 60 w 69"/>
                    <a:gd name="T85" fmla="*/ 56 h 71"/>
                    <a:gd name="T86" fmla="*/ 60 w 69"/>
                    <a:gd name="T87" fmla="*/ 56 h 71"/>
                    <a:gd name="T88" fmla="*/ 60 w 69"/>
                    <a:gd name="T89" fmla="*/ 56 h 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1">
                      <a:moveTo>
                        <a:pt x="69" y="71"/>
                      </a:moveTo>
                      <a:lnTo>
                        <a:pt x="69" y="62"/>
                      </a:lnTo>
                      <a:lnTo>
                        <a:pt x="13" y="62"/>
                      </a:lnTo>
                      <a:lnTo>
                        <a:pt x="13" y="9"/>
                      </a:lnTo>
                      <a:lnTo>
                        <a:pt x="66" y="9"/>
                      </a:lnTo>
                      <a:lnTo>
                        <a:pt x="66" y="0"/>
                      </a:lnTo>
                      <a:lnTo>
                        <a:pt x="0" y="0"/>
                      </a:lnTo>
                      <a:lnTo>
                        <a:pt x="0" y="71"/>
                      </a:lnTo>
                      <a:lnTo>
                        <a:pt x="69" y="71"/>
                      </a:lnTo>
                      <a:close/>
                      <a:moveTo>
                        <a:pt x="60" y="56"/>
                      </a:moveTo>
                      <a:lnTo>
                        <a:pt x="60" y="56"/>
                      </a:lnTo>
                      <a:lnTo>
                        <a:pt x="63" y="53"/>
                      </a:lnTo>
                      <a:lnTo>
                        <a:pt x="47" y="34"/>
                      </a:lnTo>
                      <a:lnTo>
                        <a:pt x="56" y="21"/>
                      </a:lnTo>
                      <a:lnTo>
                        <a:pt x="60" y="18"/>
                      </a:lnTo>
                      <a:lnTo>
                        <a:pt x="50" y="12"/>
                      </a:lnTo>
                      <a:lnTo>
                        <a:pt x="41" y="28"/>
                      </a:lnTo>
                      <a:lnTo>
                        <a:pt x="25" y="15"/>
                      </a:lnTo>
                      <a:lnTo>
                        <a:pt x="22" y="12"/>
                      </a:lnTo>
                      <a:lnTo>
                        <a:pt x="19" y="15"/>
                      </a:lnTo>
                      <a:lnTo>
                        <a:pt x="16" y="21"/>
                      </a:lnTo>
                      <a:lnTo>
                        <a:pt x="31" y="37"/>
                      </a:lnTo>
                      <a:lnTo>
                        <a:pt x="13" y="53"/>
                      </a:lnTo>
                      <a:lnTo>
                        <a:pt x="22" y="59"/>
                      </a:lnTo>
                      <a:lnTo>
                        <a:pt x="41" y="43"/>
                      </a:lnTo>
                      <a:lnTo>
                        <a:pt x="53" y="59"/>
                      </a:lnTo>
                      <a:lnTo>
                        <a:pt x="60"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5" name="Freeform 65"/>
                <p:cNvSpPr>
                  <a:spLocks noEditPoints="1"/>
                </p:cNvSpPr>
                <p:nvPr/>
              </p:nvSpPr>
              <p:spPr bwMode="auto">
                <a:xfrm>
                  <a:off x="4149" y="1904"/>
                  <a:ext cx="75" cy="72"/>
                </a:xfrm>
                <a:custGeom>
                  <a:avLst/>
                  <a:gdLst>
                    <a:gd name="T0" fmla="*/ 32 w 75"/>
                    <a:gd name="T1" fmla="*/ 31 h 72"/>
                    <a:gd name="T2" fmla="*/ 47 w 75"/>
                    <a:gd name="T3" fmla="*/ 31 h 72"/>
                    <a:gd name="T4" fmla="*/ 47 w 75"/>
                    <a:gd name="T5" fmla="*/ 63 h 72"/>
                    <a:gd name="T6" fmla="*/ 25 w 75"/>
                    <a:gd name="T7" fmla="*/ 63 h 72"/>
                    <a:gd name="T8" fmla="*/ 25 w 75"/>
                    <a:gd name="T9" fmla="*/ 72 h 72"/>
                    <a:gd name="T10" fmla="*/ 75 w 75"/>
                    <a:gd name="T11" fmla="*/ 72 h 72"/>
                    <a:gd name="T12" fmla="*/ 75 w 75"/>
                    <a:gd name="T13" fmla="*/ 63 h 72"/>
                    <a:gd name="T14" fmla="*/ 57 w 75"/>
                    <a:gd name="T15" fmla="*/ 63 h 72"/>
                    <a:gd name="T16" fmla="*/ 57 w 75"/>
                    <a:gd name="T17" fmla="*/ 31 h 72"/>
                    <a:gd name="T18" fmla="*/ 72 w 75"/>
                    <a:gd name="T19" fmla="*/ 31 h 72"/>
                    <a:gd name="T20" fmla="*/ 72 w 75"/>
                    <a:gd name="T21" fmla="*/ 22 h 72"/>
                    <a:gd name="T22" fmla="*/ 57 w 75"/>
                    <a:gd name="T23" fmla="*/ 22 h 72"/>
                    <a:gd name="T24" fmla="*/ 57 w 75"/>
                    <a:gd name="T25" fmla="*/ 6 h 72"/>
                    <a:gd name="T26" fmla="*/ 57 w 75"/>
                    <a:gd name="T27" fmla="*/ 6 h 72"/>
                    <a:gd name="T28" fmla="*/ 57 w 75"/>
                    <a:gd name="T29" fmla="*/ 3 h 72"/>
                    <a:gd name="T30" fmla="*/ 57 w 75"/>
                    <a:gd name="T31" fmla="*/ 3 h 72"/>
                    <a:gd name="T32" fmla="*/ 60 w 75"/>
                    <a:gd name="T33" fmla="*/ 0 h 72"/>
                    <a:gd name="T34" fmla="*/ 60 w 75"/>
                    <a:gd name="T35" fmla="*/ 0 h 72"/>
                    <a:gd name="T36" fmla="*/ 53 w 75"/>
                    <a:gd name="T37" fmla="*/ 0 h 72"/>
                    <a:gd name="T38" fmla="*/ 53 w 75"/>
                    <a:gd name="T39" fmla="*/ 0 h 72"/>
                    <a:gd name="T40" fmla="*/ 50 w 75"/>
                    <a:gd name="T41" fmla="*/ 0 h 72"/>
                    <a:gd name="T42" fmla="*/ 47 w 75"/>
                    <a:gd name="T43" fmla="*/ 0 h 72"/>
                    <a:gd name="T44" fmla="*/ 47 w 75"/>
                    <a:gd name="T45" fmla="*/ 22 h 72"/>
                    <a:gd name="T46" fmla="*/ 32 w 75"/>
                    <a:gd name="T47" fmla="*/ 22 h 72"/>
                    <a:gd name="T48" fmla="*/ 32 w 75"/>
                    <a:gd name="T49" fmla="*/ 31 h 72"/>
                    <a:gd name="T50" fmla="*/ 32 w 75"/>
                    <a:gd name="T51" fmla="*/ 31 h 72"/>
                    <a:gd name="T52" fmla="*/ 13 w 75"/>
                    <a:gd name="T53" fmla="*/ 19 h 72"/>
                    <a:gd name="T54" fmla="*/ 19 w 75"/>
                    <a:gd name="T55" fmla="*/ 19 h 72"/>
                    <a:gd name="T56" fmla="*/ 19 w 75"/>
                    <a:gd name="T57" fmla="*/ 50 h 72"/>
                    <a:gd name="T58" fmla="*/ 13 w 75"/>
                    <a:gd name="T59" fmla="*/ 50 h 72"/>
                    <a:gd name="T60" fmla="*/ 13 w 75"/>
                    <a:gd name="T61" fmla="*/ 19 h 72"/>
                    <a:gd name="T62" fmla="*/ 13 w 75"/>
                    <a:gd name="T63" fmla="*/ 19 h 72"/>
                    <a:gd name="T64" fmla="*/ 32 w 75"/>
                    <a:gd name="T65" fmla="*/ 63 h 72"/>
                    <a:gd name="T66" fmla="*/ 32 w 75"/>
                    <a:gd name="T67" fmla="*/ 10 h 72"/>
                    <a:gd name="T68" fmla="*/ 0 w 75"/>
                    <a:gd name="T69" fmla="*/ 10 h 72"/>
                    <a:gd name="T70" fmla="*/ 0 w 75"/>
                    <a:gd name="T71" fmla="*/ 66 h 72"/>
                    <a:gd name="T72" fmla="*/ 13 w 75"/>
                    <a:gd name="T73" fmla="*/ 66 h 72"/>
                    <a:gd name="T74" fmla="*/ 13 w 75"/>
                    <a:gd name="T75" fmla="*/ 60 h 72"/>
                    <a:gd name="T76" fmla="*/ 19 w 75"/>
                    <a:gd name="T77" fmla="*/ 60 h 72"/>
                    <a:gd name="T78" fmla="*/ 19 w 75"/>
                    <a:gd name="T79" fmla="*/ 63 h 72"/>
                    <a:gd name="T80" fmla="*/ 32 w 75"/>
                    <a:gd name="T81" fmla="*/ 63 h 72"/>
                    <a:gd name="T82" fmla="*/ 32 w 75"/>
                    <a:gd name="T83" fmla="*/ 63 h 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5" h="72">
                      <a:moveTo>
                        <a:pt x="32" y="31"/>
                      </a:moveTo>
                      <a:lnTo>
                        <a:pt x="47" y="31"/>
                      </a:lnTo>
                      <a:lnTo>
                        <a:pt x="47" y="63"/>
                      </a:lnTo>
                      <a:lnTo>
                        <a:pt x="25" y="63"/>
                      </a:lnTo>
                      <a:lnTo>
                        <a:pt x="25" y="72"/>
                      </a:lnTo>
                      <a:lnTo>
                        <a:pt x="75" y="72"/>
                      </a:lnTo>
                      <a:lnTo>
                        <a:pt x="75" y="63"/>
                      </a:lnTo>
                      <a:lnTo>
                        <a:pt x="57" y="63"/>
                      </a:lnTo>
                      <a:lnTo>
                        <a:pt x="57" y="31"/>
                      </a:lnTo>
                      <a:lnTo>
                        <a:pt x="72" y="31"/>
                      </a:lnTo>
                      <a:lnTo>
                        <a:pt x="72" y="22"/>
                      </a:lnTo>
                      <a:lnTo>
                        <a:pt x="57" y="22"/>
                      </a:lnTo>
                      <a:lnTo>
                        <a:pt x="57" y="6"/>
                      </a:lnTo>
                      <a:lnTo>
                        <a:pt x="57" y="3"/>
                      </a:lnTo>
                      <a:lnTo>
                        <a:pt x="60" y="0"/>
                      </a:lnTo>
                      <a:lnTo>
                        <a:pt x="53" y="0"/>
                      </a:lnTo>
                      <a:lnTo>
                        <a:pt x="50" y="0"/>
                      </a:lnTo>
                      <a:lnTo>
                        <a:pt x="47" y="0"/>
                      </a:lnTo>
                      <a:lnTo>
                        <a:pt x="47" y="22"/>
                      </a:lnTo>
                      <a:lnTo>
                        <a:pt x="32" y="22"/>
                      </a:lnTo>
                      <a:lnTo>
                        <a:pt x="32" y="31"/>
                      </a:lnTo>
                      <a:close/>
                      <a:moveTo>
                        <a:pt x="13" y="19"/>
                      </a:moveTo>
                      <a:lnTo>
                        <a:pt x="19" y="19"/>
                      </a:lnTo>
                      <a:lnTo>
                        <a:pt x="19" y="50"/>
                      </a:lnTo>
                      <a:lnTo>
                        <a:pt x="13" y="50"/>
                      </a:lnTo>
                      <a:lnTo>
                        <a:pt x="13" y="19"/>
                      </a:lnTo>
                      <a:close/>
                      <a:moveTo>
                        <a:pt x="32" y="63"/>
                      </a:moveTo>
                      <a:lnTo>
                        <a:pt x="32" y="10"/>
                      </a:lnTo>
                      <a:lnTo>
                        <a:pt x="0" y="10"/>
                      </a:lnTo>
                      <a:lnTo>
                        <a:pt x="0" y="66"/>
                      </a:lnTo>
                      <a:lnTo>
                        <a:pt x="13" y="66"/>
                      </a:lnTo>
                      <a:lnTo>
                        <a:pt x="13" y="60"/>
                      </a:lnTo>
                      <a:lnTo>
                        <a:pt x="19" y="60"/>
                      </a:lnTo>
                      <a:lnTo>
                        <a:pt x="19" y="63"/>
                      </a:lnTo>
                      <a:lnTo>
                        <a:pt x="32" y="6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6" name="Freeform 66"/>
                <p:cNvSpPr>
                  <a:spLocks noEditPoints="1"/>
                </p:cNvSpPr>
                <p:nvPr/>
              </p:nvSpPr>
              <p:spPr bwMode="auto">
                <a:xfrm>
                  <a:off x="4280" y="1901"/>
                  <a:ext cx="82" cy="81"/>
                </a:xfrm>
                <a:custGeom>
                  <a:avLst/>
                  <a:gdLst>
                    <a:gd name="T0" fmla="*/ 35 w 82"/>
                    <a:gd name="T1" fmla="*/ 3 h 81"/>
                    <a:gd name="T2" fmla="*/ 35 w 82"/>
                    <a:gd name="T3" fmla="*/ 0 h 81"/>
                    <a:gd name="T4" fmla="*/ 25 w 82"/>
                    <a:gd name="T5" fmla="*/ 0 h 81"/>
                    <a:gd name="T6" fmla="*/ 22 w 82"/>
                    <a:gd name="T7" fmla="*/ 3 h 81"/>
                    <a:gd name="T8" fmla="*/ 0 w 82"/>
                    <a:gd name="T9" fmla="*/ 19 h 81"/>
                    <a:gd name="T10" fmla="*/ 13 w 82"/>
                    <a:gd name="T11" fmla="*/ 25 h 81"/>
                    <a:gd name="T12" fmla="*/ 72 w 82"/>
                    <a:gd name="T13" fmla="*/ 41 h 81"/>
                    <a:gd name="T14" fmla="*/ 57 w 82"/>
                    <a:gd name="T15" fmla="*/ 13 h 81"/>
                    <a:gd name="T16" fmla="*/ 63 w 82"/>
                    <a:gd name="T17" fmla="*/ 6 h 81"/>
                    <a:gd name="T18" fmla="*/ 32 w 82"/>
                    <a:gd name="T19" fmla="*/ 6 h 81"/>
                    <a:gd name="T20" fmla="*/ 35 w 82"/>
                    <a:gd name="T21" fmla="*/ 3 h 81"/>
                    <a:gd name="T22" fmla="*/ 47 w 82"/>
                    <a:gd name="T23" fmla="*/ 13 h 81"/>
                    <a:gd name="T24" fmla="*/ 22 w 82"/>
                    <a:gd name="T25" fmla="*/ 13 h 81"/>
                    <a:gd name="T26" fmla="*/ 47 w 82"/>
                    <a:gd name="T27" fmla="*/ 13 h 81"/>
                    <a:gd name="T28" fmla="*/ 38 w 82"/>
                    <a:gd name="T29" fmla="*/ 25 h 81"/>
                    <a:gd name="T30" fmla="*/ 22 w 82"/>
                    <a:gd name="T31" fmla="*/ 22 h 81"/>
                    <a:gd name="T32" fmla="*/ 38 w 82"/>
                    <a:gd name="T33" fmla="*/ 25 h 81"/>
                    <a:gd name="T34" fmla="*/ 47 w 82"/>
                    <a:gd name="T35" fmla="*/ 22 h 81"/>
                    <a:gd name="T36" fmla="*/ 63 w 82"/>
                    <a:gd name="T37" fmla="*/ 25 h 81"/>
                    <a:gd name="T38" fmla="*/ 47 w 82"/>
                    <a:gd name="T39" fmla="*/ 22 h 81"/>
                    <a:gd name="T40" fmla="*/ 22 w 82"/>
                    <a:gd name="T41" fmla="*/ 31 h 81"/>
                    <a:gd name="T42" fmla="*/ 38 w 82"/>
                    <a:gd name="T43" fmla="*/ 31 h 81"/>
                    <a:gd name="T44" fmla="*/ 22 w 82"/>
                    <a:gd name="T45" fmla="*/ 31 h 81"/>
                    <a:gd name="T46" fmla="*/ 47 w 82"/>
                    <a:gd name="T47" fmla="*/ 31 h 81"/>
                    <a:gd name="T48" fmla="*/ 63 w 82"/>
                    <a:gd name="T49" fmla="*/ 31 h 81"/>
                    <a:gd name="T50" fmla="*/ 47 w 82"/>
                    <a:gd name="T51" fmla="*/ 31 h 81"/>
                    <a:gd name="T52" fmla="*/ 4 w 82"/>
                    <a:gd name="T53" fmla="*/ 41 h 81"/>
                    <a:gd name="T54" fmla="*/ 82 w 82"/>
                    <a:gd name="T55" fmla="*/ 50 h 81"/>
                    <a:gd name="T56" fmla="*/ 4 w 82"/>
                    <a:gd name="T57" fmla="*/ 41 h 81"/>
                    <a:gd name="T58" fmla="*/ 69 w 82"/>
                    <a:gd name="T59" fmla="*/ 81 h 81"/>
                    <a:gd name="T60" fmla="*/ 16 w 82"/>
                    <a:gd name="T61" fmla="*/ 53 h 81"/>
                    <a:gd name="T62" fmla="*/ 25 w 82"/>
                    <a:gd name="T63" fmla="*/ 81 h 81"/>
                    <a:gd name="T64" fmla="*/ 60 w 82"/>
                    <a:gd name="T65" fmla="*/ 78 h 81"/>
                    <a:gd name="T66" fmla="*/ 69 w 82"/>
                    <a:gd name="T67" fmla="*/ 81 h 81"/>
                    <a:gd name="T68" fmla="*/ 60 w 82"/>
                    <a:gd name="T69" fmla="*/ 59 h 81"/>
                    <a:gd name="T70" fmla="*/ 25 w 82"/>
                    <a:gd name="T71" fmla="*/ 63 h 81"/>
                    <a:gd name="T72" fmla="*/ 60 w 82"/>
                    <a:gd name="T73" fmla="*/ 59 h 81"/>
                    <a:gd name="T74" fmla="*/ 60 w 82"/>
                    <a:gd name="T75" fmla="*/ 69 h 81"/>
                    <a:gd name="T76" fmla="*/ 25 w 82"/>
                    <a:gd name="T77" fmla="*/ 72 h 81"/>
                    <a:gd name="T78" fmla="*/ 60 w 82"/>
                    <a:gd name="T79" fmla="*/ 69 h 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82" h="81">
                      <a:moveTo>
                        <a:pt x="35" y="3"/>
                      </a:moveTo>
                      <a:lnTo>
                        <a:pt x="35" y="3"/>
                      </a:lnTo>
                      <a:lnTo>
                        <a:pt x="35" y="0"/>
                      </a:lnTo>
                      <a:lnTo>
                        <a:pt x="25" y="0"/>
                      </a:lnTo>
                      <a:lnTo>
                        <a:pt x="22" y="3"/>
                      </a:lnTo>
                      <a:lnTo>
                        <a:pt x="0" y="19"/>
                      </a:lnTo>
                      <a:lnTo>
                        <a:pt x="10" y="25"/>
                      </a:lnTo>
                      <a:lnTo>
                        <a:pt x="13" y="25"/>
                      </a:lnTo>
                      <a:lnTo>
                        <a:pt x="13" y="41"/>
                      </a:lnTo>
                      <a:lnTo>
                        <a:pt x="72" y="41"/>
                      </a:lnTo>
                      <a:lnTo>
                        <a:pt x="72" y="13"/>
                      </a:lnTo>
                      <a:lnTo>
                        <a:pt x="57" y="13"/>
                      </a:lnTo>
                      <a:lnTo>
                        <a:pt x="63" y="6"/>
                      </a:lnTo>
                      <a:lnTo>
                        <a:pt x="32" y="6"/>
                      </a:lnTo>
                      <a:lnTo>
                        <a:pt x="35" y="3"/>
                      </a:lnTo>
                      <a:close/>
                      <a:moveTo>
                        <a:pt x="47" y="13"/>
                      </a:moveTo>
                      <a:lnTo>
                        <a:pt x="44" y="13"/>
                      </a:lnTo>
                      <a:lnTo>
                        <a:pt x="22" y="13"/>
                      </a:lnTo>
                      <a:lnTo>
                        <a:pt x="25" y="13"/>
                      </a:lnTo>
                      <a:lnTo>
                        <a:pt x="47" y="13"/>
                      </a:lnTo>
                      <a:close/>
                      <a:moveTo>
                        <a:pt x="38" y="25"/>
                      </a:moveTo>
                      <a:lnTo>
                        <a:pt x="22" y="25"/>
                      </a:lnTo>
                      <a:lnTo>
                        <a:pt x="22" y="22"/>
                      </a:lnTo>
                      <a:lnTo>
                        <a:pt x="38" y="22"/>
                      </a:lnTo>
                      <a:lnTo>
                        <a:pt x="38" y="25"/>
                      </a:lnTo>
                      <a:close/>
                      <a:moveTo>
                        <a:pt x="47" y="22"/>
                      </a:moveTo>
                      <a:lnTo>
                        <a:pt x="63" y="22"/>
                      </a:lnTo>
                      <a:lnTo>
                        <a:pt x="63" y="25"/>
                      </a:lnTo>
                      <a:lnTo>
                        <a:pt x="47" y="25"/>
                      </a:lnTo>
                      <a:lnTo>
                        <a:pt x="47" y="22"/>
                      </a:lnTo>
                      <a:close/>
                      <a:moveTo>
                        <a:pt x="22" y="31"/>
                      </a:moveTo>
                      <a:lnTo>
                        <a:pt x="22" y="31"/>
                      </a:lnTo>
                      <a:lnTo>
                        <a:pt x="38" y="31"/>
                      </a:lnTo>
                      <a:lnTo>
                        <a:pt x="22" y="31"/>
                      </a:lnTo>
                      <a:close/>
                      <a:moveTo>
                        <a:pt x="47" y="31"/>
                      </a:moveTo>
                      <a:lnTo>
                        <a:pt x="47" y="31"/>
                      </a:lnTo>
                      <a:lnTo>
                        <a:pt x="63" y="31"/>
                      </a:lnTo>
                      <a:lnTo>
                        <a:pt x="47" y="31"/>
                      </a:lnTo>
                      <a:close/>
                      <a:moveTo>
                        <a:pt x="4" y="41"/>
                      </a:moveTo>
                      <a:lnTo>
                        <a:pt x="4" y="50"/>
                      </a:lnTo>
                      <a:lnTo>
                        <a:pt x="82" y="50"/>
                      </a:lnTo>
                      <a:lnTo>
                        <a:pt x="82" y="41"/>
                      </a:lnTo>
                      <a:lnTo>
                        <a:pt x="4" y="41"/>
                      </a:lnTo>
                      <a:close/>
                      <a:moveTo>
                        <a:pt x="69" y="81"/>
                      </a:moveTo>
                      <a:lnTo>
                        <a:pt x="69" y="53"/>
                      </a:lnTo>
                      <a:lnTo>
                        <a:pt x="16" y="53"/>
                      </a:lnTo>
                      <a:lnTo>
                        <a:pt x="16" y="81"/>
                      </a:lnTo>
                      <a:lnTo>
                        <a:pt x="25" y="81"/>
                      </a:lnTo>
                      <a:lnTo>
                        <a:pt x="25" y="78"/>
                      </a:lnTo>
                      <a:lnTo>
                        <a:pt x="60" y="78"/>
                      </a:lnTo>
                      <a:lnTo>
                        <a:pt x="60" y="81"/>
                      </a:lnTo>
                      <a:lnTo>
                        <a:pt x="69" y="81"/>
                      </a:lnTo>
                      <a:close/>
                      <a:moveTo>
                        <a:pt x="60" y="59"/>
                      </a:moveTo>
                      <a:lnTo>
                        <a:pt x="60" y="63"/>
                      </a:lnTo>
                      <a:lnTo>
                        <a:pt x="25" y="63"/>
                      </a:lnTo>
                      <a:lnTo>
                        <a:pt x="25" y="59"/>
                      </a:lnTo>
                      <a:lnTo>
                        <a:pt x="60" y="59"/>
                      </a:lnTo>
                      <a:close/>
                      <a:moveTo>
                        <a:pt x="60" y="69"/>
                      </a:moveTo>
                      <a:lnTo>
                        <a:pt x="60" y="72"/>
                      </a:lnTo>
                      <a:lnTo>
                        <a:pt x="25" y="72"/>
                      </a:lnTo>
                      <a:lnTo>
                        <a:pt x="25" y="69"/>
                      </a:lnTo>
                      <a:lnTo>
                        <a:pt x="60" y="6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7" name="Freeform 67"/>
                <p:cNvSpPr>
                  <a:spLocks noEditPoints="1"/>
                </p:cNvSpPr>
                <p:nvPr/>
              </p:nvSpPr>
              <p:spPr bwMode="auto">
                <a:xfrm>
                  <a:off x="4418" y="1901"/>
                  <a:ext cx="81" cy="81"/>
                </a:xfrm>
                <a:custGeom>
                  <a:avLst/>
                  <a:gdLst>
                    <a:gd name="T0" fmla="*/ 65 w 81"/>
                    <a:gd name="T1" fmla="*/ 16 h 81"/>
                    <a:gd name="T2" fmla="*/ 56 w 81"/>
                    <a:gd name="T3" fmla="*/ 13 h 81"/>
                    <a:gd name="T4" fmla="*/ 56 w 81"/>
                    <a:gd name="T5" fmla="*/ 13 h 81"/>
                    <a:gd name="T6" fmla="*/ 59 w 81"/>
                    <a:gd name="T7" fmla="*/ 13 h 81"/>
                    <a:gd name="T8" fmla="*/ 72 w 81"/>
                    <a:gd name="T9" fmla="*/ 9 h 81"/>
                    <a:gd name="T10" fmla="*/ 62 w 81"/>
                    <a:gd name="T11" fmla="*/ 0 h 81"/>
                    <a:gd name="T12" fmla="*/ 53 w 81"/>
                    <a:gd name="T13" fmla="*/ 3 h 81"/>
                    <a:gd name="T14" fmla="*/ 37 w 81"/>
                    <a:gd name="T15" fmla="*/ 3 h 81"/>
                    <a:gd name="T16" fmla="*/ 6 w 81"/>
                    <a:gd name="T17" fmla="*/ 3 h 81"/>
                    <a:gd name="T18" fmla="*/ 9 w 81"/>
                    <a:gd name="T19" fmla="*/ 13 h 81"/>
                    <a:gd name="T20" fmla="*/ 22 w 81"/>
                    <a:gd name="T21" fmla="*/ 13 h 81"/>
                    <a:gd name="T22" fmla="*/ 34 w 81"/>
                    <a:gd name="T23" fmla="*/ 22 h 81"/>
                    <a:gd name="T24" fmla="*/ 28 w 81"/>
                    <a:gd name="T25" fmla="*/ 22 h 81"/>
                    <a:gd name="T26" fmla="*/ 28 w 81"/>
                    <a:gd name="T27" fmla="*/ 13 h 81"/>
                    <a:gd name="T28" fmla="*/ 19 w 81"/>
                    <a:gd name="T29" fmla="*/ 16 h 81"/>
                    <a:gd name="T30" fmla="*/ 15 w 81"/>
                    <a:gd name="T31" fmla="*/ 16 h 81"/>
                    <a:gd name="T32" fmla="*/ 15 w 81"/>
                    <a:gd name="T33" fmla="*/ 16 h 81"/>
                    <a:gd name="T34" fmla="*/ 3 w 81"/>
                    <a:gd name="T35" fmla="*/ 22 h 81"/>
                    <a:gd name="T36" fmla="*/ 22 w 81"/>
                    <a:gd name="T37" fmla="*/ 28 h 81"/>
                    <a:gd name="T38" fmla="*/ 12 w 81"/>
                    <a:gd name="T39" fmla="*/ 38 h 81"/>
                    <a:gd name="T40" fmla="*/ 0 w 81"/>
                    <a:gd name="T41" fmla="*/ 44 h 81"/>
                    <a:gd name="T42" fmla="*/ 6 w 81"/>
                    <a:gd name="T43" fmla="*/ 50 h 81"/>
                    <a:gd name="T44" fmla="*/ 12 w 81"/>
                    <a:gd name="T45" fmla="*/ 81 h 81"/>
                    <a:gd name="T46" fmla="*/ 22 w 81"/>
                    <a:gd name="T47" fmla="*/ 78 h 81"/>
                    <a:gd name="T48" fmla="*/ 56 w 81"/>
                    <a:gd name="T49" fmla="*/ 78 h 81"/>
                    <a:gd name="T50" fmla="*/ 68 w 81"/>
                    <a:gd name="T51" fmla="*/ 50 h 81"/>
                    <a:gd name="T52" fmla="*/ 72 w 81"/>
                    <a:gd name="T53" fmla="*/ 50 h 81"/>
                    <a:gd name="T54" fmla="*/ 81 w 81"/>
                    <a:gd name="T55" fmla="*/ 41 h 81"/>
                    <a:gd name="T56" fmla="*/ 65 w 81"/>
                    <a:gd name="T57" fmla="*/ 38 h 81"/>
                    <a:gd name="T58" fmla="*/ 78 w 81"/>
                    <a:gd name="T59" fmla="*/ 28 h 81"/>
                    <a:gd name="T60" fmla="*/ 59 w 81"/>
                    <a:gd name="T61" fmla="*/ 22 h 81"/>
                    <a:gd name="T62" fmla="*/ 65 w 81"/>
                    <a:gd name="T63" fmla="*/ 16 h 81"/>
                    <a:gd name="T64" fmla="*/ 65 w 81"/>
                    <a:gd name="T65" fmla="*/ 16 h 81"/>
                    <a:gd name="T66" fmla="*/ 53 w 81"/>
                    <a:gd name="T67" fmla="*/ 13 h 81"/>
                    <a:gd name="T68" fmla="*/ 44 w 81"/>
                    <a:gd name="T69" fmla="*/ 22 h 81"/>
                    <a:gd name="T70" fmla="*/ 44 w 81"/>
                    <a:gd name="T71" fmla="*/ 13 h 81"/>
                    <a:gd name="T72" fmla="*/ 53 w 81"/>
                    <a:gd name="T73" fmla="*/ 13 h 81"/>
                    <a:gd name="T74" fmla="*/ 34 w 81"/>
                    <a:gd name="T75" fmla="*/ 31 h 81"/>
                    <a:gd name="T76" fmla="*/ 44 w 81"/>
                    <a:gd name="T77" fmla="*/ 41 h 81"/>
                    <a:gd name="T78" fmla="*/ 44 w 81"/>
                    <a:gd name="T79" fmla="*/ 31 h 81"/>
                    <a:gd name="T80" fmla="*/ 22 w 81"/>
                    <a:gd name="T81" fmla="*/ 44 h 81"/>
                    <a:gd name="T82" fmla="*/ 34 w 81"/>
                    <a:gd name="T83" fmla="*/ 31 h 81"/>
                    <a:gd name="T84" fmla="*/ 34 w 81"/>
                    <a:gd name="T85" fmla="*/ 31 h 81"/>
                    <a:gd name="T86" fmla="*/ 34 w 81"/>
                    <a:gd name="T87" fmla="*/ 56 h 81"/>
                    <a:gd name="T88" fmla="*/ 22 w 81"/>
                    <a:gd name="T89" fmla="*/ 53 h 81"/>
                    <a:gd name="T90" fmla="*/ 34 w 81"/>
                    <a:gd name="T91" fmla="*/ 53 h 81"/>
                    <a:gd name="T92" fmla="*/ 56 w 81"/>
                    <a:gd name="T93" fmla="*/ 53 h 81"/>
                    <a:gd name="T94" fmla="*/ 44 w 81"/>
                    <a:gd name="T95" fmla="*/ 56 h 81"/>
                    <a:gd name="T96" fmla="*/ 44 w 81"/>
                    <a:gd name="T97" fmla="*/ 53 h 81"/>
                    <a:gd name="T98" fmla="*/ 34 w 81"/>
                    <a:gd name="T99" fmla="*/ 69 h 81"/>
                    <a:gd name="T100" fmla="*/ 22 w 81"/>
                    <a:gd name="T101" fmla="*/ 66 h 81"/>
                    <a:gd name="T102" fmla="*/ 34 w 81"/>
                    <a:gd name="T103" fmla="*/ 66 h 81"/>
                    <a:gd name="T104" fmla="*/ 56 w 81"/>
                    <a:gd name="T105" fmla="*/ 69 h 81"/>
                    <a:gd name="T106" fmla="*/ 44 w 81"/>
                    <a:gd name="T107" fmla="*/ 66 h 81"/>
                    <a:gd name="T108" fmla="*/ 56 w 81"/>
                    <a:gd name="T109" fmla="*/ 66 h 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1" h="81">
                      <a:moveTo>
                        <a:pt x="65" y="16"/>
                      </a:moveTo>
                      <a:lnTo>
                        <a:pt x="65" y="16"/>
                      </a:lnTo>
                      <a:lnTo>
                        <a:pt x="56" y="13"/>
                      </a:lnTo>
                      <a:lnTo>
                        <a:pt x="59" y="13"/>
                      </a:lnTo>
                      <a:lnTo>
                        <a:pt x="72" y="9"/>
                      </a:lnTo>
                      <a:lnTo>
                        <a:pt x="62" y="0"/>
                      </a:lnTo>
                      <a:lnTo>
                        <a:pt x="53" y="3"/>
                      </a:lnTo>
                      <a:lnTo>
                        <a:pt x="37" y="3"/>
                      </a:lnTo>
                      <a:lnTo>
                        <a:pt x="6" y="3"/>
                      </a:lnTo>
                      <a:lnTo>
                        <a:pt x="9" y="13"/>
                      </a:lnTo>
                      <a:lnTo>
                        <a:pt x="22" y="13"/>
                      </a:lnTo>
                      <a:lnTo>
                        <a:pt x="34" y="13"/>
                      </a:lnTo>
                      <a:lnTo>
                        <a:pt x="34" y="22"/>
                      </a:lnTo>
                      <a:lnTo>
                        <a:pt x="28" y="22"/>
                      </a:lnTo>
                      <a:lnTo>
                        <a:pt x="28" y="13"/>
                      </a:lnTo>
                      <a:lnTo>
                        <a:pt x="19" y="16"/>
                      </a:lnTo>
                      <a:lnTo>
                        <a:pt x="15" y="16"/>
                      </a:lnTo>
                      <a:lnTo>
                        <a:pt x="19" y="22"/>
                      </a:lnTo>
                      <a:lnTo>
                        <a:pt x="3" y="22"/>
                      </a:lnTo>
                      <a:lnTo>
                        <a:pt x="3" y="28"/>
                      </a:lnTo>
                      <a:lnTo>
                        <a:pt x="22" y="28"/>
                      </a:lnTo>
                      <a:lnTo>
                        <a:pt x="12" y="38"/>
                      </a:lnTo>
                      <a:lnTo>
                        <a:pt x="0" y="44"/>
                      </a:lnTo>
                      <a:lnTo>
                        <a:pt x="6" y="50"/>
                      </a:lnTo>
                      <a:lnTo>
                        <a:pt x="12" y="47"/>
                      </a:lnTo>
                      <a:lnTo>
                        <a:pt x="12" y="81"/>
                      </a:lnTo>
                      <a:lnTo>
                        <a:pt x="22" y="81"/>
                      </a:lnTo>
                      <a:lnTo>
                        <a:pt x="22" y="78"/>
                      </a:lnTo>
                      <a:lnTo>
                        <a:pt x="56" y="78"/>
                      </a:lnTo>
                      <a:lnTo>
                        <a:pt x="68" y="78"/>
                      </a:lnTo>
                      <a:lnTo>
                        <a:pt x="68" y="50"/>
                      </a:lnTo>
                      <a:lnTo>
                        <a:pt x="72" y="50"/>
                      </a:lnTo>
                      <a:lnTo>
                        <a:pt x="81" y="41"/>
                      </a:lnTo>
                      <a:lnTo>
                        <a:pt x="65" y="38"/>
                      </a:lnTo>
                      <a:lnTo>
                        <a:pt x="56" y="28"/>
                      </a:lnTo>
                      <a:lnTo>
                        <a:pt x="78" y="28"/>
                      </a:lnTo>
                      <a:lnTo>
                        <a:pt x="78" y="22"/>
                      </a:lnTo>
                      <a:lnTo>
                        <a:pt x="59" y="22"/>
                      </a:lnTo>
                      <a:lnTo>
                        <a:pt x="65" y="16"/>
                      </a:lnTo>
                      <a:close/>
                      <a:moveTo>
                        <a:pt x="53" y="13"/>
                      </a:moveTo>
                      <a:lnTo>
                        <a:pt x="53" y="13"/>
                      </a:lnTo>
                      <a:lnTo>
                        <a:pt x="47" y="22"/>
                      </a:lnTo>
                      <a:lnTo>
                        <a:pt x="44" y="22"/>
                      </a:lnTo>
                      <a:lnTo>
                        <a:pt x="44" y="13"/>
                      </a:lnTo>
                      <a:lnTo>
                        <a:pt x="53" y="13"/>
                      </a:lnTo>
                      <a:close/>
                      <a:moveTo>
                        <a:pt x="34" y="31"/>
                      </a:moveTo>
                      <a:lnTo>
                        <a:pt x="34" y="41"/>
                      </a:lnTo>
                      <a:lnTo>
                        <a:pt x="44" y="41"/>
                      </a:lnTo>
                      <a:lnTo>
                        <a:pt x="44" y="31"/>
                      </a:lnTo>
                      <a:lnTo>
                        <a:pt x="59" y="44"/>
                      </a:lnTo>
                      <a:lnTo>
                        <a:pt x="22" y="44"/>
                      </a:lnTo>
                      <a:lnTo>
                        <a:pt x="34" y="31"/>
                      </a:lnTo>
                      <a:close/>
                      <a:moveTo>
                        <a:pt x="34" y="53"/>
                      </a:moveTo>
                      <a:lnTo>
                        <a:pt x="34" y="56"/>
                      </a:lnTo>
                      <a:lnTo>
                        <a:pt x="22" y="56"/>
                      </a:lnTo>
                      <a:lnTo>
                        <a:pt x="22" y="53"/>
                      </a:lnTo>
                      <a:lnTo>
                        <a:pt x="34" y="53"/>
                      </a:lnTo>
                      <a:close/>
                      <a:moveTo>
                        <a:pt x="44" y="53"/>
                      </a:moveTo>
                      <a:lnTo>
                        <a:pt x="56" y="53"/>
                      </a:lnTo>
                      <a:lnTo>
                        <a:pt x="56" y="56"/>
                      </a:lnTo>
                      <a:lnTo>
                        <a:pt x="44" y="56"/>
                      </a:lnTo>
                      <a:lnTo>
                        <a:pt x="44" y="53"/>
                      </a:lnTo>
                      <a:close/>
                      <a:moveTo>
                        <a:pt x="34" y="66"/>
                      </a:moveTo>
                      <a:lnTo>
                        <a:pt x="34" y="69"/>
                      </a:lnTo>
                      <a:lnTo>
                        <a:pt x="22" y="69"/>
                      </a:lnTo>
                      <a:lnTo>
                        <a:pt x="22" y="66"/>
                      </a:lnTo>
                      <a:lnTo>
                        <a:pt x="34" y="66"/>
                      </a:lnTo>
                      <a:close/>
                      <a:moveTo>
                        <a:pt x="56" y="66"/>
                      </a:moveTo>
                      <a:lnTo>
                        <a:pt x="56" y="69"/>
                      </a:lnTo>
                      <a:lnTo>
                        <a:pt x="44" y="69"/>
                      </a:lnTo>
                      <a:lnTo>
                        <a:pt x="44" y="66"/>
                      </a:lnTo>
                      <a:lnTo>
                        <a:pt x="56" y="6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8" name="Freeform 68"/>
                <p:cNvSpPr/>
                <p:nvPr/>
              </p:nvSpPr>
              <p:spPr bwMode="auto">
                <a:xfrm>
                  <a:off x="4552" y="1901"/>
                  <a:ext cx="81" cy="78"/>
                </a:xfrm>
                <a:custGeom>
                  <a:avLst/>
                  <a:gdLst>
                    <a:gd name="T0" fmla="*/ 44 w 81"/>
                    <a:gd name="T1" fmla="*/ 16 h 78"/>
                    <a:gd name="T2" fmla="*/ 44 w 81"/>
                    <a:gd name="T3" fmla="*/ 13 h 78"/>
                    <a:gd name="T4" fmla="*/ 44 w 81"/>
                    <a:gd name="T5" fmla="*/ 13 h 78"/>
                    <a:gd name="T6" fmla="*/ 34 w 81"/>
                    <a:gd name="T7" fmla="*/ 9 h 78"/>
                    <a:gd name="T8" fmla="*/ 31 w 81"/>
                    <a:gd name="T9" fmla="*/ 31 h 78"/>
                    <a:gd name="T10" fmla="*/ 22 w 81"/>
                    <a:gd name="T11" fmla="*/ 22 h 78"/>
                    <a:gd name="T12" fmla="*/ 22 w 81"/>
                    <a:gd name="T13" fmla="*/ 9 h 78"/>
                    <a:gd name="T14" fmla="*/ 22 w 81"/>
                    <a:gd name="T15" fmla="*/ 3 h 78"/>
                    <a:gd name="T16" fmla="*/ 22 w 81"/>
                    <a:gd name="T17" fmla="*/ 3 h 78"/>
                    <a:gd name="T18" fmla="*/ 13 w 81"/>
                    <a:gd name="T19" fmla="*/ 3 h 78"/>
                    <a:gd name="T20" fmla="*/ 3 w 81"/>
                    <a:gd name="T21" fmla="*/ 22 h 78"/>
                    <a:gd name="T22" fmla="*/ 13 w 81"/>
                    <a:gd name="T23" fmla="*/ 31 h 78"/>
                    <a:gd name="T24" fmla="*/ 13 w 81"/>
                    <a:gd name="T25" fmla="*/ 56 h 78"/>
                    <a:gd name="T26" fmla="*/ 0 w 81"/>
                    <a:gd name="T27" fmla="*/ 56 h 78"/>
                    <a:gd name="T28" fmla="*/ 6 w 81"/>
                    <a:gd name="T29" fmla="*/ 69 h 78"/>
                    <a:gd name="T30" fmla="*/ 9 w 81"/>
                    <a:gd name="T31" fmla="*/ 69 h 78"/>
                    <a:gd name="T32" fmla="*/ 31 w 81"/>
                    <a:gd name="T33" fmla="*/ 59 h 78"/>
                    <a:gd name="T34" fmla="*/ 31 w 81"/>
                    <a:gd name="T35" fmla="*/ 56 h 78"/>
                    <a:gd name="T36" fmla="*/ 31 w 81"/>
                    <a:gd name="T37" fmla="*/ 50 h 78"/>
                    <a:gd name="T38" fmla="*/ 22 w 81"/>
                    <a:gd name="T39" fmla="*/ 31 h 78"/>
                    <a:gd name="T40" fmla="*/ 28 w 81"/>
                    <a:gd name="T41" fmla="*/ 41 h 78"/>
                    <a:gd name="T42" fmla="*/ 34 w 81"/>
                    <a:gd name="T43" fmla="*/ 69 h 78"/>
                    <a:gd name="T44" fmla="*/ 34 w 81"/>
                    <a:gd name="T45" fmla="*/ 72 h 78"/>
                    <a:gd name="T46" fmla="*/ 44 w 81"/>
                    <a:gd name="T47" fmla="*/ 78 h 78"/>
                    <a:gd name="T48" fmla="*/ 62 w 81"/>
                    <a:gd name="T49" fmla="*/ 78 h 78"/>
                    <a:gd name="T50" fmla="*/ 72 w 81"/>
                    <a:gd name="T51" fmla="*/ 78 h 78"/>
                    <a:gd name="T52" fmla="*/ 78 w 81"/>
                    <a:gd name="T53" fmla="*/ 78 h 78"/>
                    <a:gd name="T54" fmla="*/ 81 w 81"/>
                    <a:gd name="T55" fmla="*/ 63 h 78"/>
                    <a:gd name="T56" fmla="*/ 72 w 81"/>
                    <a:gd name="T57" fmla="*/ 59 h 78"/>
                    <a:gd name="T58" fmla="*/ 72 w 81"/>
                    <a:gd name="T59" fmla="*/ 66 h 78"/>
                    <a:gd name="T60" fmla="*/ 66 w 81"/>
                    <a:gd name="T61" fmla="*/ 69 h 78"/>
                    <a:gd name="T62" fmla="*/ 53 w 81"/>
                    <a:gd name="T63" fmla="*/ 69 h 78"/>
                    <a:gd name="T64" fmla="*/ 47 w 81"/>
                    <a:gd name="T65" fmla="*/ 69 h 78"/>
                    <a:gd name="T66" fmla="*/ 44 w 81"/>
                    <a:gd name="T67" fmla="*/ 59 h 78"/>
                    <a:gd name="T68" fmla="*/ 50 w 81"/>
                    <a:gd name="T69" fmla="*/ 34 h 78"/>
                    <a:gd name="T70" fmla="*/ 59 w 81"/>
                    <a:gd name="T71" fmla="*/ 63 h 78"/>
                    <a:gd name="T72" fmla="*/ 66 w 81"/>
                    <a:gd name="T73" fmla="*/ 28 h 78"/>
                    <a:gd name="T74" fmla="*/ 66 w 81"/>
                    <a:gd name="T75" fmla="*/ 44 h 78"/>
                    <a:gd name="T76" fmla="*/ 59 w 81"/>
                    <a:gd name="T77" fmla="*/ 50 h 78"/>
                    <a:gd name="T78" fmla="*/ 66 w 81"/>
                    <a:gd name="T79" fmla="*/ 59 h 78"/>
                    <a:gd name="T80" fmla="*/ 72 w 81"/>
                    <a:gd name="T81" fmla="*/ 59 h 78"/>
                    <a:gd name="T82" fmla="*/ 75 w 81"/>
                    <a:gd name="T83" fmla="*/ 53 h 78"/>
                    <a:gd name="T84" fmla="*/ 75 w 81"/>
                    <a:gd name="T85" fmla="*/ 16 h 78"/>
                    <a:gd name="T86" fmla="*/ 59 w 81"/>
                    <a:gd name="T87" fmla="*/ 6 h 78"/>
                    <a:gd name="T88" fmla="*/ 59 w 81"/>
                    <a:gd name="T89" fmla="*/ 3 h 78"/>
                    <a:gd name="T90" fmla="*/ 59 w 81"/>
                    <a:gd name="T91" fmla="*/ 3 h 78"/>
                    <a:gd name="T92" fmla="*/ 56 w 81"/>
                    <a:gd name="T93" fmla="*/ 3 h 78"/>
                    <a:gd name="T94" fmla="*/ 53 w 81"/>
                    <a:gd name="T95" fmla="*/ 0 h 78"/>
                    <a:gd name="T96" fmla="*/ 50 w 81"/>
                    <a:gd name="T97" fmla="*/ 25 h 78"/>
                    <a:gd name="T98" fmla="*/ 44 w 81"/>
                    <a:gd name="T99" fmla="*/ 25 h 78"/>
                    <a:gd name="T100" fmla="*/ 44 w 81"/>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4" y="16"/>
                      </a:moveTo>
                      <a:lnTo>
                        <a:pt x="44" y="16"/>
                      </a:lnTo>
                      <a:lnTo>
                        <a:pt x="44" y="13"/>
                      </a:lnTo>
                      <a:lnTo>
                        <a:pt x="38" y="9"/>
                      </a:lnTo>
                      <a:lnTo>
                        <a:pt x="34" y="9"/>
                      </a:lnTo>
                      <a:lnTo>
                        <a:pt x="34" y="28"/>
                      </a:lnTo>
                      <a:lnTo>
                        <a:pt x="31" y="31"/>
                      </a:lnTo>
                      <a:lnTo>
                        <a:pt x="31" y="22"/>
                      </a:lnTo>
                      <a:lnTo>
                        <a:pt x="22" y="22"/>
                      </a:lnTo>
                      <a:lnTo>
                        <a:pt x="22" y="9"/>
                      </a:lnTo>
                      <a:lnTo>
                        <a:pt x="22" y="3"/>
                      </a:lnTo>
                      <a:lnTo>
                        <a:pt x="16" y="3"/>
                      </a:lnTo>
                      <a:lnTo>
                        <a:pt x="13" y="3"/>
                      </a:lnTo>
                      <a:lnTo>
                        <a:pt x="13" y="22"/>
                      </a:lnTo>
                      <a:lnTo>
                        <a:pt x="3" y="22"/>
                      </a:lnTo>
                      <a:lnTo>
                        <a:pt x="3" y="31"/>
                      </a:lnTo>
                      <a:lnTo>
                        <a:pt x="13" y="31"/>
                      </a:lnTo>
                      <a:lnTo>
                        <a:pt x="13" y="56"/>
                      </a:lnTo>
                      <a:lnTo>
                        <a:pt x="3" y="56"/>
                      </a:lnTo>
                      <a:lnTo>
                        <a:pt x="0" y="56"/>
                      </a:lnTo>
                      <a:lnTo>
                        <a:pt x="6" y="69"/>
                      </a:lnTo>
                      <a:lnTo>
                        <a:pt x="9" y="69"/>
                      </a:lnTo>
                      <a:lnTo>
                        <a:pt x="31" y="59"/>
                      </a:lnTo>
                      <a:lnTo>
                        <a:pt x="31" y="56"/>
                      </a:lnTo>
                      <a:lnTo>
                        <a:pt x="31" y="50"/>
                      </a:lnTo>
                      <a:lnTo>
                        <a:pt x="22" y="53"/>
                      </a:lnTo>
                      <a:lnTo>
                        <a:pt x="22" y="31"/>
                      </a:lnTo>
                      <a:lnTo>
                        <a:pt x="25" y="31"/>
                      </a:lnTo>
                      <a:lnTo>
                        <a:pt x="28" y="41"/>
                      </a:lnTo>
                      <a:lnTo>
                        <a:pt x="34" y="41"/>
                      </a:lnTo>
                      <a:lnTo>
                        <a:pt x="34" y="69"/>
                      </a:lnTo>
                      <a:lnTo>
                        <a:pt x="34" y="72"/>
                      </a:lnTo>
                      <a:lnTo>
                        <a:pt x="38" y="78"/>
                      </a:lnTo>
                      <a:lnTo>
                        <a:pt x="44" y="78"/>
                      </a:lnTo>
                      <a:lnTo>
                        <a:pt x="53" y="78"/>
                      </a:lnTo>
                      <a:lnTo>
                        <a:pt x="62" y="78"/>
                      </a:lnTo>
                      <a:lnTo>
                        <a:pt x="72" y="78"/>
                      </a:lnTo>
                      <a:lnTo>
                        <a:pt x="78" y="78"/>
                      </a:lnTo>
                      <a:lnTo>
                        <a:pt x="81" y="72"/>
                      </a:lnTo>
                      <a:lnTo>
                        <a:pt x="81" y="63"/>
                      </a:lnTo>
                      <a:lnTo>
                        <a:pt x="72" y="59"/>
                      </a:lnTo>
                      <a:lnTo>
                        <a:pt x="72" y="66"/>
                      </a:lnTo>
                      <a:lnTo>
                        <a:pt x="69" y="69"/>
                      </a:lnTo>
                      <a:lnTo>
                        <a:pt x="66" y="69"/>
                      </a:lnTo>
                      <a:lnTo>
                        <a:pt x="59" y="69"/>
                      </a:lnTo>
                      <a:lnTo>
                        <a:pt x="53" y="69"/>
                      </a:lnTo>
                      <a:lnTo>
                        <a:pt x="47" y="69"/>
                      </a:lnTo>
                      <a:lnTo>
                        <a:pt x="44" y="66"/>
                      </a:lnTo>
                      <a:lnTo>
                        <a:pt x="44" y="59"/>
                      </a:lnTo>
                      <a:lnTo>
                        <a:pt x="44" y="38"/>
                      </a:lnTo>
                      <a:lnTo>
                        <a:pt x="50" y="34"/>
                      </a:lnTo>
                      <a:lnTo>
                        <a:pt x="50" y="63"/>
                      </a:lnTo>
                      <a:lnTo>
                        <a:pt x="59" y="63"/>
                      </a:lnTo>
                      <a:lnTo>
                        <a:pt x="59" y="31"/>
                      </a:lnTo>
                      <a:lnTo>
                        <a:pt x="66" y="28"/>
                      </a:lnTo>
                      <a:lnTo>
                        <a:pt x="66" y="44"/>
                      </a:lnTo>
                      <a:lnTo>
                        <a:pt x="66" y="50"/>
                      </a:lnTo>
                      <a:lnTo>
                        <a:pt x="59" y="50"/>
                      </a:lnTo>
                      <a:lnTo>
                        <a:pt x="66" y="59"/>
                      </a:lnTo>
                      <a:lnTo>
                        <a:pt x="72" y="59"/>
                      </a:lnTo>
                      <a:lnTo>
                        <a:pt x="75" y="56"/>
                      </a:lnTo>
                      <a:lnTo>
                        <a:pt x="75" y="53"/>
                      </a:lnTo>
                      <a:lnTo>
                        <a:pt x="75" y="50"/>
                      </a:lnTo>
                      <a:lnTo>
                        <a:pt x="75" y="16"/>
                      </a:lnTo>
                      <a:lnTo>
                        <a:pt x="59" y="22"/>
                      </a:lnTo>
                      <a:lnTo>
                        <a:pt x="59" y="6"/>
                      </a:lnTo>
                      <a:lnTo>
                        <a:pt x="59" y="3"/>
                      </a:lnTo>
                      <a:lnTo>
                        <a:pt x="56" y="3"/>
                      </a:lnTo>
                      <a:lnTo>
                        <a:pt x="53" y="0"/>
                      </a:lnTo>
                      <a:lnTo>
                        <a:pt x="50" y="0"/>
                      </a:lnTo>
                      <a:lnTo>
                        <a:pt x="50" y="25"/>
                      </a:lnTo>
                      <a:lnTo>
                        <a:pt x="44" y="25"/>
                      </a:lnTo>
                      <a:lnTo>
                        <a:pt x="44"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9" name="Freeform 69"/>
                <p:cNvSpPr>
                  <a:spLocks noEditPoints="1"/>
                </p:cNvSpPr>
                <p:nvPr/>
              </p:nvSpPr>
              <p:spPr bwMode="auto">
                <a:xfrm>
                  <a:off x="4696" y="1904"/>
                  <a:ext cx="71" cy="75"/>
                </a:xfrm>
                <a:custGeom>
                  <a:avLst/>
                  <a:gdLst>
                    <a:gd name="T0" fmla="*/ 71 w 71"/>
                    <a:gd name="T1" fmla="*/ 75 h 75"/>
                    <a:gd name="T2" fmla="*/ 71 w 71"/>
                    <a:gd name="T3" fmla="*/ 66 h 75"/>
                    <a:gd name="T4" fmla="*/ 12 w 71"/>
                    <a:gd name="T5" fmla="*/ 66 h 75"/>
                    <a:gd name="T6" fmla="*/ 12 w 71"/>
                    <a:gd name="T7" fmla="*/ 10 h 75"/>
                    <a:gd name="T8" fmla="*/ 65 w 71"/>
                    <a:gd name="T9" fmla="*/ 10 h 75"/>
                    <a:gd name="T10" fmla="*/ 65 w 71"/>
                    <a:gd name="T11" fmla="*/ 0 h 75"/>
                    <a:gd name="T12" fmla="*/ 0 w 71"/>
                    <a:gd name="T13" fmla="*/ 0 h 75"/>
                    <a:gd name="T14" fmla="*/ 0 w 71"/>
                    <a:gd name="T15" fmla="*/ 75 h 75"/>
                    <a:gd name="T16" fmla="*/ 71 w 71"/>
                    <a:gd name="T17" fmla="*/ 75 h 75"/>
                    <a:gd name="T18" fmla="*/ 71 w 71"/>
                    <a:gd name="T19" fmla="*/ 75 h 75"/>
                    <a:gd name="T20" fmla="*/ 59 w 71"/>
                    <a:gd name="T21" fmla="*/ 60 h 75"/>
                    <a:gd name="T22" fmla="*/ 59 w 71"/>
                    <a:gd name="T23" fmla="*/ 60 h 75"/>
                    <a:gd name="T24" fmla="*/ 62 w 71"/>
                    <a:gd name="T25" fmla="*/ 56 h 75"/>
                    <a:gd name="T26" fmla="*/ 62 w 71"/>
                    <a:gd name="T27" fmla="*/ 56 h 75"/>
                    <a:gd name="T28" fmla="*/ 46 w 71"/>
                    <a:gd name="T29" fmla="*/ 38 h 75"/>
                    <a:gd name="T30" fmla="*/ 46 w 71"/>
                    <a:gd name="T31" fmla="*/ 38 h 75"/>
                    <a:gd name="T32" fmla="*/ 56 w 71"/>
                    <a:gd name="T33" fmla="*/ 25 h 75"/>
                    <a:gd name="T34" fmla="*/ 56 w 71"/>
                    <a:gd name="T35" fmla="*/ 25 h 75"/>
                    <a:gd name="T36" fmla="*/ 59 w 71"/>
                    <a:gd name="T37" fmla="*/ 19 h 75"/>
                    <a:gd name="T38" fmla="*/ 59 w 71"/>
                    <a:gd name="T39" fmla="*/ 19 h 75"/>
                    <a:gd name="T40" fmla="*/ 50 w 71"/>
                    <a:gd name="T41" fmla="*/ 13 h 75"/>
                    <a:gd name="T42" fmla="*/ 50 w 71"/>
                    <a:gd name="T43" fmla="*/ 13 h 75"/>
                    <a:gd name="T44" fmla="*/ 40 w 71"/>
                    <a:gd name="T45" fmla="*/ 31 h 75"/>
                    <a:gd name="T46" fmla="*/ 40 w 71"/>
                    <a:gd name="T47" fmla="*/ 31 h 75"/>
                    <a:gd name="T48" fmla="*/ 28 w 71"/>
                    <a:gd name="T49" fmla="*/ 19 h 75"/>
                    <a:gd name="T50" fmla="*/ 28 w 71"/>
                    <a:gd name="T51" fmla="*/ 19 h 75"/>
                    <a:gd name="T52" fmla="*/ 21 w 71"/>
                    <a:gd name="T53" fmla="*/ 16 h 75"/>
                    <a:gd name="T54" fmla="*/ 21 w 71"/>
                    <a:gd name="T55" fmla="*/ 16 h 75"/>
                    <a:gd name="T56" fmla="*/ 18 w 71"/>
                    <a:gd name="T57" fmla="*/ 19 h 75"/>
                    <a:gd name="T58" fmla="*/ 18 w 71"/>
                    <a:gd name="T59" fmla="*/ 19 h 75"/>
                    <a:gd name="T60" fmla="*/ 15 w 71"/>
                    <a:gd name="T61" fmla="*/ 25 h 75"/>
                    <a:gd name="T62" fmla="*/ 15 w 71"/>
                    <a:gd name="T63" fmla="*/ 25 h 75"/>
                    <a:gd name="T64" fmla="*/ 31 w 71"/>
                    <a:gd name="T65" fmla="*/ 38 h 75"/>
                    <a:gd name="T66" fmla="*/ 31 w 71"/>
                    <a:gd name="T67" fmla="*/ 38 h 75"/>
                    <a:gd name="T68" fmla="*/ 12 w 71"/>
                    <a:gd name="T69" fmla="*/ 56 h 75"/>
                    <a:gd name="T70" fmla="*/ 12 w 71"/>
                    <a:gd name="T71" fmla="*/ 56 h 75"/>
                    <a:gd name="T72" fmla="*/ 21 w 71"/>
                    <a:gd name="T73" fmla="*/ 63 h 75"/>
                    <a:gd name="T74" fmla="*/ 21 w 71"/>
                    <a:gd name="T75" fmla="*/ 63 h 75"/>
                    <a:gd name="T76" fmla="*/ 40 w 71"/>
                    <a:gd name="T77" fmla="*/ 47 h 75"/>
                    <a:gd name="T78" fmla="*/ 40 w 71"/>
                    <a:gd name="T79" fmla="*/ 47 h 75"/>
                    <a:gd name="T80" fmla="*/ 53 w 71"/>
                    <a:gd name="T81" fmla="*/ 63 h 75"/>
                    <a:gd name="T82" fmla="*/ 53 w 71"/>
                    <a:gd name="T83" fmla="*/ 63 h 75"/>
                    <a:gd name="T84" fmla="*/ 59 w 71"/>
                    <a:gd name="T85" fmla="*/ 60 h 75"/>
                    <a:gd name="T86" fmla="*/ 59 w 71"/>
                    <a:gd name="T87" fmla="*/ 60 h 75"/>
                    <a:gd name="T88" fmla="*/ 59 w 71"/>
                    <a:gd name="T89" fmla="*/ 60 h 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1" h="75">
                      <a:moveTo>
                        <a:pt x="71" y="75"/>
                      </a:moveTo>
                      <a:lnTo>
                        <a:pt x="71" y="66"/>
                      </a:lnTo>
                      <a:lnTo>
                        <a:pt x="12" y="66"/>
                      </a:lnTo>
                      <a:lnTo>
                        <a:pt x="12" y="10"/>
                      </a:lnTo>
                      <a:lnTo>
                        <a:pt x="65" y="10"/>
                      </a:lnTo>
                      <a:lnTo>
                        <a:pt x="65" y="0"/>
                      </a:lnTo>
                      <a:lnTo>
                        <a:pt x="0" y="0"/>
                      </a:lnTo>
                      <a:lnTo>
                        <a:pt x="0" y="75"/>
                      </a:lnTo>
                      <a:lnTo>
                        <a:pt x="71" y="75"/>
                      </a:lnTo>
                      <a:close/>
                      <a:moveTo>
                        <a:pt x="59" y="60"/>
                      </a:moveTo>
                      <a:lnTo>
                        <a:pt x="59" y="60"/>
                      </a:lnTo>
                      <a:lnTo>
                        <a:pt x="62" y="56"/>
                      </a:lnTo>
                      <a:lnTo>
                        <a:pt x="46" y="38"/>
                      </a:lnTo>
                      <a:lnTo>
                        <a:pt x="56" y="25"/>
                      </a:lnTo>
                      <a:lnTo>
                        <a:pt x="59" y="19"/>
                      </a:lnTo>
                      <a:lnTo>
                        <a:pt x="50" y="13"/>
                      </a:lnTo>
                      <a:lnTo>
                        <a:pt x="40" y="31"/>
                      </a:lnTo>
                      <a:lnTo>
                        <a:pt x="28" y="19"/>
                      </a:lnTo>
                      <a:lnTo>
                        <a:pt x="21" y="16"/>
                      </a:lnTo>
                      <a:lnTo>
                        <a:pt x="18" y="19"/>
                      </a:lnTo>
                      <a:lnTo>
                        <a:pt x="15" y="25"/>
                      </a:lnTo>
                      <a:lnTo>
                        <a:pt x="31" y="38"/>
                      </a:lnTo>
                      <a:lnTo>
                        <a:pt x="12" y="56"/>
                      </a:lnTo>
                      <a:lnTo>
                        <a:pt x="21" y="63"/>
                      </a:lnTo>
                      <a:lnTo>
                        <a:pt x="40" y="47"/>
                      </a:lnTo>
                      <a:lnTo>
                        <a:pt x="53" y="63"/>
                      </a:lnTo>
                      <a:lnTo>
                        <a:pt x="59" y="6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0" name="Freeform 70"/>
                <p:cNvSpPr>
                  <a:spLocks noEditPoints="1"/>
                </p:cNvSpPr>
                <p:nvPr/>
              </p:nvSpPr>
              <p:spPr bwMode="auto">
                <a:xfrm>
                  <a:off x="3772" y="1570"/>
                  <a:ext cx="72" cy="81"/>
                </a:xfrm>
                <a:custGeom>
                  <a:avLst/>
                  <a:gdLst>
                    <a:gd name="T0" fmla="*/ 59 w 72"/>
                    <a:gd name="T1" fmla="*/ 50 h 81"/>
                    <a:gd name="T2" fmla="*/ 59 w 72"/>
                    <a:gd name="T3" fmla="*/ 50 h 81"/>
                    <a:gd name="T4" fmla="*/ 59 w 72"/>
                    <a:gd name="T5" fmla="*/ 66 h 81"/>
                    <a:gd name="T6" fmla="*/ 59 w 72"/>
                    <a:gd name="T7" fmla="*/ 66 h 81"/>
                    <a:gd name="T8" fmla="*/ 59 w 72"/>
                    <a:gd name="T9" fmla="*/ 66 h 81"/>
                    <a:gd name="T10" fmla="*/ 56 w 72"/>
                    <a:gd name="T11" fmla="*/ 69 h 81"/>
                    <a:gd name="T12" fmla="*/ 43 w 72"/>
                    <a:gd name="T13" fmla="*/ 69 h 81"/>
                    <a:gd name="T14" fmla="*/ 43 w 72"/>
                    <a:gd name="T15" fmla="*/ 69 h 81"/>
                    <a:gd name="T16" fmla="*/ 47 w 72"/>
                    <a:gd name="T17" fmla="*/ 81 h 81"/>
                    <a:gd name="T18" fmla="*/ 47 w 72"/>
                    <a:gd name="T19" fmla="*/ 81 h 81"/>
                    <a:gd name="T20" fmla="*/ 65 w 72"/>
                    <a:gd name="T21" fmla="*/ 78 h 81"/>
                    <a:gd name="T22" fmla="*/ 65 w 72"/>
                    <a:gd name="T23" fmla="*/ 78 h 81"/>
                    <a:gd name="T24" fmla="*/ 68 w 72"/>
                    <a:gd name="T25" fmla="*/ 75 h 81"/>
                    <a:gd name="T26" fmla="*/ 72 w 72"/>
                    <a:gd name="T27" fmla="*/ 69 h 81"/>
                    <a:gd name="T28" fmla="*/ 72 w 72"/>
                    <a:gd name="T29" fmla="*/ 69 h 81"/>
                    <a:gd name="T30" fmla="*/ 72 w 72"/>
                    <a:gd name="T31" fmla="*/ 53 h 81"/>
                    <a:gd name="T32" fmla="*/ 72 w 72"/>
                    <a:gd name="T33" fmla="*/ 53 h 81"/>
                    <a:gd name="T34" fmla="*/ 72 w 72"/>
                    <a:gd name="T35" fmla="*/ 41 h 81"/>
                    <a:gd name="T36" fmla="*/ 22 w 72"/>
                    <a:gd name="T37" fmla="*/ 41 h 81"/>
                    <a:gd name="T38" fmla="*/ 22 w 72"/>
                    <a:gd name="T39" fmla="*/ 19 h 81"/>
                    <a:gd name="T40" fmla="*/ 47 w 72"/>
                    <a:gd name="T41" fmla="*/ 19 h 81"/>
                    <a:gd name="T42" fmla="*/ 47 w 72"/>
                    <a:gd name="T43" fmla="*/ 22 h 81"/>
                    <a:gd name="T44" fmla="*/ 47 w 72"/>
                    <a:gd name="T45" fmla="*/ 22 h 81"/>
                    <a:gd name="T46" fmla="*/ 47 w 72"/>
                    <a:gd name="T47" fmla="*/ 25 h 81"/>
                    <a:gd name="T48" fmla="*/ 43 w 72"/>
                    <a:gd name="T49" fmla="*/ 25 h 81"/>
                    <a:gd name="T50" fmla="*/ 31 w 72"/>
                    <a:gd name="T51" fmla="*/ 28 h 81"/>
                    <a:gd name="T52" fmla="*/ 31 w 72"/>
                    <a:gd name="T53" fmla="*/ 28 h 81"/>
                    <a:gd name="T54" fmla="*/ 34 w 72"/>
                    <a:gd name="T55" fmla="*/ 28 h 81"/>
                    <a:gd name="T56" fmla="*/ 34 w 72"/>
                    <a:gd name="T57" fmla="*/ 28 h 81"/>
                    <a:gd name="T58" fmla="*/ 37 w 72"/>
                    <a:gd name="T59" fmla="*/ 38 h 81"/>
                    <a:gd name="T60" fmla="*/ 37 w 72"/>
                    <a:gd name="T61" fmla="*/ 38 h 81"/>
                    <a:gd name="T62" fmla="*/ 50 w 72"/>
                    <a:gd name="T63" fmla="*/ 38 h 81"/>
                    <a:gd name="T64" fmla="*/ 56 w 72"/>
                    <a:gd name="T65" fmla="*/ 35 h 81"/>
                    <a:gd name="T66" fmla="*/ 56 w 72"/>
                    <a:gd name="T67" fmla="*/ 35 h 81"/>
                    <a:gd name="T68" fmla="*/ 59 w 72"/>
                    <a:gd name="T69" fmla="*/ 28 h 81"/>
                    <a:gd name="T70" fmla="*/ 59 w 72"/>
                    <a:gd name="T71" fmla="*/ 19 h 81"/>
                    <a:gd name="T72" fmla="*/ 59 w 72"/>
                    <a:gd name="T73" fmla="*/ 10 h 81"/>
                    <a:gd name="T74" fmla="*/ 34 w 72"/>
                    <a:gd name="T75" fmla="*/ 10 h 81"/>
                    <a:gd name="T76" fmla="*/ 34 w 72"/>
                    <a:gd name="T77" fmla="*/ 10 h 81"/>
                    <a:gd name="T78" fmla="*/ 37 w 72"/>
                    <a:gd name="T79" fmla="*/ 3 h 81"/>
                    <a:gd name="T80" fmla="*/ 37 w 72"/>
                    <a:gd name="T81" fmla="*/ 3 h 81"/>
                    <a:gd name="T82" fmla="*/ 37 w 72"/>
                    <a:gd name="T83" fmla="*/ 0 h 81"/>
                    <a:gd name="T84" fmla="*/ 37 w 72"/>
                    <a:gd name="T85" fmla="*/ 0 h 81"/>
                    <a:gd name="T86" fmla="*/ 31 w 72"/>
                    <a:gd name="T87" fmla="*/ 0 h 81"/>
                    <a:gd name="T88" fmla="*/ 31 w 72"/>
                    <a:gd name="T89" fmla="*/ 0 h 81"/>
                    <a:gd name="T90" fmla="*/ 25 w 72"/>
                    <a:gd name="T91" fmla="*/ 0 h 81"/>
                    <a:gd name="T92" fmla="*/ 25 w 72"/>
                    <a:gd name="T93" fmla="*/ 0 h 81"/>
                    <a:gd name="T94" fmla="*/ 22 w 72"/>
                    <a:gd name="T95" fmla="*/ 10 h 81"/>
                    <a:gd name="T96" fmla="*/ 12 w 72"/>
                    <a:gd name="T97" fmla="*/ 10 h 81"/>
                    <a:gd name="T98" fmla="*/ 12 w 72"/>
                    <a:gd name="T99" fmla="*/ 50 h 81"/>
                    <a:gd name="T100" fmla="*/ 59 w 72"/>
                    <a:gd name="T101" fmla="*/ 50 h 81"/>
                    <a:gd name="T102" fmla="*/ 59 w 72"/>
                    <a:gd name="T103" fmla="*/ 50 h 81"/>
                    <a:gd name="T104" fmla="*/ 53 w 72"/>
                    <a:gd name="T105" fmla="*/ 66 h 81"/>
                    <a:gd name="T106" fmla="*/ 53 w 72"/>
                    <a:gd name="T107" fmla="*/ 56 h 81"/>
                    <a:gd name="T108" fmla="*/ 0 w 72"/>
                    <a:gd name="T109" fmla="*/ 56 h 81"/>
                    <a:gd name="T110" fmla="*/ 0 w 72"/>
                    <a:gd name="T111" fmla="*/ 66 h 81"/>
                    <a:gd name="T112" fmla="*/ 53 w 72"/>
                    <a:gd name="T113" fmla="*/ 66 h 81"/>
                    <a:gd name="T114" fmla="*/ 53 w 72"/>
                    <a:gd name="T115" fmla="*/ 66 h 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2" h="81">
                      <a:moveTo>
                        <a:pt x="59" y="50"/>
                      </a:moveTo>
                      <a:lnTo>
                        <a:pt x="59" y="50"/>
                      </a:lnTo>
                      <a:lnTo>
                        <a:pt x="59" y="66"/>
                      </a:lnTo>
                      <a:lnTo>
                        <a:pt x="56" y="69"/>
                      </a:lnTo>
                      <a:lnTo>
                        <a:pt x="43" y="69"/>
                      </a:lnTo>
                      <a:lnTo>
                        <a:pt x="47" y="81"/>
                      </a:lnTo>
                      <a:lnTo>
                        <a:pt x="65" y="78"/>
                      </a:lnTo>
                      <a:lnTo>
                        <a:pt x="68" y="75"/>
                      </a:lnTo>
                      <a:lnTo>
                        <a:pt x="72" y="69"/>
                      </a:lnTo>
                      <a:lnTo>
                        <a:pt x="72" y="53"/>
                      </a:lnTo>
                      <a:lnTo>
                        <a:pt x="72" y="41"/>
                      </a:lnTo>
                      <a:lnTo>
                        <a:pt x="22" y="41"/>
                      </a:lnTo>
                      <a:lnTo>
                        <a:pt x="22" y="19"/>
                      </a:lnTo>
                      <a:lnTo>
                        <a:pt x="47" y="19"/>
                      </a:lnTo>
                      <a:lnTo>
                        <a:pt x="47" y="22"/>
                      </a:lnTo>
                      <a:lnTo>
                        <a:pt x="47" y="25"/>
                      </a:lnTo>
                      <a:lnTo>
                        <a:pt x="43" y="25"/>
                      </a:lnTo>
                      <a:lnTo>
                        <a:pt x="31" y="28"/>
                      </a:lnTo>
                      <a:lnTo>
                        <a:pt x="34" y="28"/>
                      </a:lnTo>
                      <a:lnTo>
                        <a:pt x="37" y="38"/>
                      </a:lnTo>
                      <a:lnTo>
                        <a:pt x="50" y="38"/>
                      </a:lnTo>
                      <a:lnTo>
                        <a:pt x="56" y="35"/>
                      </a:lnTo>
                      <a:lnTo>
                        <a:pt x="59" y="28"/>
                      </a:lnTo>
                      <a:lnTo>
                        <a:pt x="59" y="19"/>
                      </a:lnTo>
                      <a:lnTo>
                        <a:pt x="59" y="10"/>
                      </a:lnTo>
                      <a:lnTo>
                        <a:pt x="34" y="10"/>
                      </a:lnTo>
                      <a:lnTo>
                        <a:pt x="37" y="3"/>
                      </a:lnTo>
                      <a:lnTo>
                        <a:pt x="37" y="0"/>
                      </a:lnTo>
                      <a:lnTo>
                        <a:pt x="31" y="0"/>
                      </a:lnTo>
                      <a:lnTo>
                        <a:pt x="25" y="0"/>
                      </a:lnTo>
                      <a:lnTo>
                        <a:pt x="22" y="10"/>
                      </a:lnTo>
                      <a:lnTo>
                        <a:pt x="12" y="10"/>
                      </a:lnTo>
                      <a:lnTo>
                        <a:pt x="12" y="50"/>
                      </a:lnTo>
                      <a:lnTo>
                        <a:pt x="59" y="50"/>
                      </a:lnTo>
                      <a:close/>
                      <a:moveTo>
                        <a:pt x="53" y="66"/>
                      </a:moveTo>
                      <a:lnTo>
                        <a:pt x="53" y="56"/>
                      </a:lnTo>
                      <a:lnTo>
                        <a:pt x="0" y="56"/>
                      </a:lnTo>
                      <a:lnTo>
                        <a:pt x="0" y="66"/>
                      </a:lnTo>
                      <a:lnTo>
                        <a:pt x="53" y="6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1" name="Freeform 71"/>
                <p:cNvSpPr>
                  <a:spLocks noEditPoints="1"/>
                </p:cNvSpPr>
                <p:nvPr/>
              </p:nvSpPr>
              <p:spPr bwMode="auto">
                <a:xfrm>
                  <a:off x="3856" y="1570"/>
                  <a:ext cx="78" cy="81"/>
                </a:xfrm>
                <a:custGeom>
                  <a:avLst/>
                  <a:gdLst>
                    <a:gd name="T0" fmla="*/ 34 w 78"/>
                    <a:gd name="T1" fmla="*/ 3 h 81"/>
                    <a:gd name="T2" fmla="*/ 34 w 78"/>
                    <a:gd name="T3" fmla="*/ 0 h 81"/>
                    <a:gd name="T4" fmla="*/ 22 w 78"/>
                    <a:gd name="T5" fmla="*/ 0 h 81"/>
                    <a:gd name="T6" fmla="*/ 22 w 78"/>
                    <a:gd name="T7" fmla="*/ 3 h 81"/>
                    <a:gd name="T8" fmla="*/ 0 w 78"/>
                    <a:gd name="T9" fmla="*/ 19 h 81"/>
                    <a:gd name="T10" fmla="*/ 12 w 78"/>
                    <a:gd name="T11" fmla="*/ 22 h 81"/>
                    <a:gd name="T12" fmla="*/ 72 w 78"/>
                    <a:gd name="T13" fmla="*/ 41 h 81"/>
                    <a:gd name="T14" fmla="*/ 56 w 78"/>
                    <a:gd name="T15" fmla="*/ 13 h 81"/>
                    <a:gd name="T16" fmla="*/ 62 w 78"/>
                    <a:gd name="T17" fmla="*/ 3 h 81"/>
                    <a:gd name="T18" fmla="*/ 31 w 78"/>
                    <a:gd name="T19" fmla="*/ 3 h 81"/>
                    <a:gd name="T20" fmla="*/ 34 w 78"/>
                    <a:gd name="T21" fmla="*/ 3 h 81"/>
                    <a:gd name="T22" fmla="*/ 44 w 78"/>
                    <a:gd name="T23" fmla="*/ 13 h 81"/>
                    <a:gd name="T24" fmla="*/ 22 w 78"/>
                    <a:gd name="T25" fmla="*/ 13 h 81"/>
                    <a:gd name="T26" fmla="*/ 44 w 78"/>
                    <a:gd name="T27" fmla="*/ 13 h 81"/>
                    <a:gd name="T28" fmla="*/ 34 w 78"/>
                    <a:gd name="T29" fmla="*/ 25 h 81"/>
                    <a:gd name="T30" fmla="*/ 22 w 78"/>
                    <a:gd name="T31" fmla="*/ 22 h 81"/>
                    <a:gd name="T32" fmla="*/ 34 w 78"/>
                    <a:gd name="T33" fmla="*/ 25 h 81"/>
                    <a:gd name="T34" fmla="*/ 47 w 78"/>
                    <a:gd name="T35" fmla="*/ 22 h 81"/>
                    <a:gd name="T36" fmla="*/ 59 w 78"/>
                    <a:gd name="T37" fmla="*/ 25 h 81"/>
                    <a:gd name="T38" fmla="*/ 47 w 78"/>
                    <a:gd name="T39" fmla="*/ 22 h 81"/>
                    <a:gd name="T40" fmla="*/ 22 w 78"/>
                    <a:gd name="T41" fmla="*/ 31 h 81"/>
                    <a:gd name="T42" fmla="*/ 34 w 78"/>
                    <a:gd name="T43" fmla="*/ 31 h 81"/>
                    <a:gd name="T44" fmla="*/ 22 w 78"/>
                    <a:gd name="T45" fmla="*/ 31 h 81"/>
                    <a:gd name="T46" fmla="*/ 47 w 78"/>
                    <a:gd name="T47" fmla="*/ 31 h 81"/>
                    <a:gd name="T48" fmla="*/ 59 w 78"/>
                    <a:gd name="T49" fmla="*/ 31 h 81"/>
                    <a:gd name="T50" fmla="*/ 47 w 78"/>
                    <a:gd name="T51" fmla="*/ 31 h 81"/>
                    <a:gd name="T52" fmla="*/ 0 w 78"/>
                    <a:gd name="T53" fmla="*/ 41 h 81"/>
                    <a:gd name="T54" fmla="*/ 78 w 78"/>
                    <a:gd name="T55" fmla="*/ 50 h 81"/>
                    <a:gd name="T56" fmla="*/ 0 w 78"/>
                    <a:gd name="T57" fmla="*/ 41 h 81"/>
                    <a:gd name="T58" fmla="*/ 69 w 78"/>
                    <a:gd name="T59" fmla="*/ 81 h 81"/>
                    <a:gd name="T60" fmla="*/ 12 w 78"/>
                    <a:gd name="T61" fmla="*/ 53 h 81"/>
                    <a:gd name="T62" fmla="*/ 25 w 78"/>
                    <a:gd name="T63" fmla="*/ 81 h 81"/>
                    <a:gd name="T64" fmla="*/ 56 w 78"/>
                    <a:gd name="T65" fmla="*/ 78 h 81"/>
                    <a:gd name="T66" fmla="*/ 69 w 78"/>
                    <a:gd name="T67" fmla="*/ 81 h 81"/>
                    <a:gd name="T68" fmla="*/ 56 w 78"/>
                    <a:gd name="T69" fmla="*/ 60 h 81"/>
                    <a:gd name="T70" fmla="*/ 25 w 78"/>
                    <a:gd name="T71" fmla="*/ 63 h 81"/>
                    <a:gd name="T72" fmla="*/ 56 w 78"/>
                    <a:gd name="T73" fmla="*/ 60 h 81"/>
                    <a:gd name="T74" fmla="*/ 56 w 78"/>
                    <a:gd name="T75" fmla="*/ 69 h 81"/>
                    <a:gd name="T76" fmla="*/ 25 w 78"/>
                    <a:gd name="T77" fmla="*/ 72 h 81"/>
                    <a:gd name="T78" fmla="*/ 56 w 78"/>
                    <a:gd name="T79" fmla="*/ 69 h 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8" h="81">
                      <a:moveTo>
                        <a:pt x="34" y="3"/>
                      </a:moveTo>
                      <a:lnTo>
                        <a:pt x="34" y="3"/>
                      </a:lnTo>
                      <a:lnTo>
                        <a:pt x="34" y="0"/>
                      </a:lnTo>
                      <a:lnTo>
                        <a:pt x="22" y="0"/>
                      </a:lnTo>
                      <a:lnTo>
                        <a:pt x="22" y="3"/>
                      </a:lnTo>
                      <a:lnTo>
                        <a:pt x="0" y="19"/>
                      </a:lnTo>
                      <a:lnTo>
                        <a:pt x="9" y="25"/>
                      </a:lnTo>
                      <a:lnTo>
                        <a:pt x="12" y="22"/>
                      </a:lnTo>
                      <a:lnTo>
                        <a:pt x="12" y="41"/>
                      </a:lnTo>
                      <a:lnTo>
                        <a:pt x="72" y="41"/>
                      </a:lnTo>
                      <a:lnTo>
                        <a:pt x="72" y="13"/>
                      </a:lnTo>
                      <a:lnTo>
                        <a:pt x="56" y="13"/>
                      </a:lnTo>
                      <a:lnTo>
                        <a:pt x="62" y="3"/>
                      </a:lnTo>
                      <a:lnTo>
                        <a:pt x="31" y="3"/>
                      </a:lnTo>
                      <a:lnTo>
                        <a:pt x="34" y="3"/>
                      </a:lnTo>
                      <a:close/>
                      <a:moveTo>
                        <a:pt x="44" y="13"/>
                      </a:moveTo>
                      <a:lnTo>
                        <a:pt x="44" y="13"/>
                      </a:lnTo>
                      <a:lnTo>
                        <a:pt x="22" y="13"/>
                      </a:lnTo>
                      <a:lnTo>
                        <a:pt x="25" y="13"/>
                      </a:lnTo>
                      <a:lnTo>
                        <a:pt x="44" y="13"/>
                      </a:lnTo>
                      <a:close/>
                      <a:moveTo>
                        <a:pt x="34" y="25"/>
                      </a:moveTo>
                      <a:lnTo>
                        <a:pt x="22" y="25"/>
                      </a:lnTo>
                      <a:lnTo>
                        <a:pt x="22" y="22"/>
                      </a:lnTo>
                      <a:lnTo>
                        <a:pt x="34" y="22"/>
                      </a:lnTo>
                      <a:lnTo>
                        <a:pt x="34" y="25"/>
                      </a:lnTo>
                      <a:close/>
                      <a:moveTo>
                        <a:pt x="47" y="22"/>
                      </a:moveTo>
                      <a:lnTo>
                        <a:pt x="59" y="22"/>
                      </a:lnTo>
                      <a:lnTo>
                        <a:pt x="59" y="25"/>
                      </a:lnTo>
                      <a:lnTo>
                        <a:pt x="47" y="25"/>
                      </a:lnTo>
                      <a:lnTo>
                        <a:pt x="47" y="22"/>
                      </a:lnTo>
                      <a:close/>
                      <a:moveTo>
                        <a:pt x="22" y="31"/>
                      </a:moveTo>
                      <a:lnTo>
                        <a:pt x="22" y="31"/>
                      </a:lnTo>
                      <a:lnTo>
                        <a:pt x="34" y="31"/>
                      </a:lnTo>
                      <a:lnTo>
                        <a:pt x="22" y="31"/>
                      </a:lnTo>
                      <a:close/>
                      <a:moveTo>
                        <a:pt x="47" y="31"/>
                      </a:moveTo>
                      <a:lnTo>
                        <a:pt x="47" y="31"/>
                      </a:lnTo>
                      <a:lnTo>
                        <a:pt x="59" y="31"/>
                      </a:lnTo>
                      <a:lnTo>
                        <a:pt x="47" y="31"/>
                      </a:lnTo>
                      <a:close/>
                      <a:moveTo>
                        <a:pt x="0" y="41"/>
                      </a:moveTo>
                      <a:lnTo>
                        <a:pt x="0" y="50"/>
                      </a:lnTo>
                      <a:lnTo>
                        <a:pt x="78" y="50"/>
                      </a:lnTo>
                      <a:lnTo>
                        <a:pt x="78" y="41"/>
                      </a:lnTo>
                      <a:lnTo>
                        <a:pt x="0" y="41"/>
                      </a:lnTo>
                      <a:close/>
                      <a:moveTo>
                        <a:pt x="69" y="81"/>
                      </a:moveTo>
                      <a:lnTo>
                        <a:pt x="69" y="53"/>
                      </a:lnTo>
                      <a:lnTo>
                        <a:pt x="12" y="53"/>
                      </a:lnTo>
                      <a:lnTo>
                        <a:pt x="12" y="81"/>
                      </a:lnTo>
                      <a:lnTo>
                        <a:pt x="25" y="81"/>
                      </a:lnTo>
                      <a:lnTo>
                        <a:pt x="25" y="78"/>
                      </a:lnTo>
                      <a:lnTo>
                        <a:pt x="56" y="78"/>
                      </a:lnTo>
                      <a:lnTo>
                        <a:pt x="56" y="81"/>
                      </a:lnTo>
                      <a:lnTo>
                        <a:pt x="69" y="81"/>
                      </a:lnTo>
                      <a:close/>
                      <a:moveTo>
                        <a:pt x="56" y="60"/>
                      </a:moveTo>
                      <a:lnTo>
                        <a:pt x="56" y="63"/>
                      </a:lnTo>
                      <a:lnTo>
                        <a:pt x="25" y="63"/>
                      </a:lnTo>
                      <a:lnTo>
                        <a:pt x="25" y="60"/>
                      </a:lnTo>
                      <a:lnTo>
                        <a:pt x="56" y="60"/>
                      </a:lnTo>
                      <a:close/>
                      <a:moveTo>
                        <a:pt x="56" y="69"/>
                      </a:moveTo>
                      <a:lnTo>
                        <a:pt x="56" y="72"/>
                      </a:lnTo>
                      <a:lnTo>
                        <a:pt x="25" y="72"/>
                      </a:lnTo>
                      <a:lnTo>
                        <a:pt x="25" y="69"/>
                      </a:lnTo>
                      <a:lnTo>
                        <a:pt x="56" y="6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2" name="Freeform 72"/>
                <p:cNvSpPr/>
                <p:nvPr/>
              </p:nvSpPr>
              <p:spPr bwMode="auto">
                <a:xfrm>
                  <a:off x="3943" y="1570"/>
                  <a:ext cx="82" cy="78"/>
                </a:xfrm>
                <a:custGeom>
                  <a:avLst/>
                  <a:gdLst>
                    <a:gd name="T0" fmla="*/ 7 w 82"/>
                    <a:gd name="T1" fmla="*/ 19 h 78"/>
                    <a:gd name="T2" fmla="*/ 7 w 82"/>
                    <a:gd name="T3" fmla="*/ 28 h 78"/>
                    <a:gd name="T4" fmla="*/ 32 w 82"/>
                    <a:gd name="T5" fmla="*/ 28 h 78"/>
                    <a:gd name="T6" fmla="*/ 32 w 82"/>
                    <a:gd name="T7" fmla="*/ 28 h 78"/>
                    <a:gd name="T8" fmla="*/ 19 w 82"/>
                    <a:gd name="T9" fmla="*/ 47 h 78"/>
                    <a:gd name="T10" fmla="*/ 0 w 82"/>
                    <a:gd name="T11" fmla="*/ 63 h 78"/>
                    <a:gd name="T12" fmla="*/ 0 w 82"/>
                    <a:gd name="T13" fmla="*/ 63 h 78"/>
                    <a:gd name="T14" fmla="*/ 13 w 82"/>
                    <a:gd name="T15" fmla="*/ 72 h 78"/>
                    <a:gd name="T16" fmla="*/ 13 w 82"/>
                    <a:gd name="T17" fmla="*/ 72 h 78"/>
                    <a:gd name="T18" fmla="*/ 25 w 82"/>
                    <a:gd name="T19" fmla="*/ 56 h 78"/>
                    <a:gd name="T20" fmla="*/ 35 w 82"/>
                    <a:gd name="T21" fmla="*/ 44 h 78"/>
                    <a:gd name="T22" fmla="*/ 35 w 82"/>
                    <a:gd name="T23" fmla="*/ 78 h 78"/>
                    <a:gd name="T24" fmla="*/ 47 w 82"/>
                    <a:gd name="T25" fmla="*/ 78 h 78"/>
                    <a:gd name="T26" fmla="*/ 47 w 82"/>
                    <a:gd name="T27" fmla="*/ 41 h 78"/>
                    <a:gd name="T28" fmla="*/ 47 w 82"/>
                    <a:gd name="T29" fmla="*/ 41 h 78"/>
                    <a:gd name="T30" fmla="*/ 60 w 82"/>
                    <a:gd name="T31" fmla="*/ 60 h 78"/>
                    <a:gd name="T32" fmla="*/ 72 w 82"/>
                    <a:gd name="T33" fmla="*/ 72 h 78"/>
                    <a:gd name="T34" fmla="*/ 72 w 82"/>
                    <a:gd name="T35" fmla="*/ 72 h 78"/>
                    <a:gd name="T36" fmla="*/ 82 w 82"/>
                    <a:gd name="T37" fmla="*/ 60 h 78"/>
                    <a:gd name="T38" fmla="*/ 82 w 82"/>
                    <a:gd name="T39" fmla="*/ 60 h 78"/>
                    <a:gd name="T40" fmla="*/ 72 w 82"/>
                    <a:gd name="T41" fmla="*/ 53 h 78"/>
                    <a:gd name="T42" fmla="*/ 63 w 82"/>
                    <a:gd name="T43" fmla="*/ 47 h 78"/>
                    <a:gd name="T44" fmla="*/ 57 w 82"/>
                    <a:gd name="T45" fmla="*/ 38 h 78"/>
                    <a:gd name="T46" fmla="*/ 50 w 82"/>
                    <a:gd name="T47" fmla="*/ 28 h 78"/>
                    <a:gd name="T48" fmla="*/ 75 w 82"/>
                    <a:gd name="T49" fmla="*/ 28 h 78"/>
                    <a:gd name="T50" fmla="*/ 75 w 82"/>
                    <a:gd name="T51" fmla="*/ 19 h 78"/>
                    <a:gd name="T52" fmla="*/ 47 w 82"/>
                    <a:gd name="T53" fmla="*/ 19 h 78"/>
                    <a:gd name="T54" fmla="*/ 47 w 82"/>
                    <a:gd name="T55" fmla="*/ 6 h 78"/>
                    <a:gd name="T56" fmla="*/ 47 w 82"/>
                    <a:gd name="T57" fmla="*/ 6 h 78"/>
                    <a:gd name="T58" fmla="*/ 47 w 82"/>
                    <a:gd name="T59" fmla="*/ 3 h 78"/>
                    <a:gd name="T60" fmla="*/ 47 w 82"/>
                    <a:gd name="T61" fmla="*/ 3 h 78"/>
                    <a:gd name="T62" fmla="*/ 47 w 82"/>
                    <a:gd name="T63" fmla="*/ 0 h 78"/>
                    <a:gd name="T64" fmla="*/ 47 w 82"/>
                    <a:gd name="T65" fmla="*/ 0 h 78"/>
                    <a:gd name="T66" fmla="*/ 38 w 82"/>
                    <a:gd name="T67" fmla="*/ 0 h 78"/>
                    <a:gd name="T68" fmla="*/ 35 w 82"/>
                    <a:gd name="T69" fmla="*/ 0 h 78"/>
                    <a:gd name="T70" fmla="*/ 35 w 82"/>
                    <a:gd name="T71" fmla="*/ 19 h 78"/>
                    <a:gd name="T72" fmla="*/ 7 w 82"/>
                    <a:gd name="T73" fmla="*/ 19 h 78"/>
                    <a:gd name="T74" fmla="*/ 7 w 82"/>
                    <a:gd name="T75" fmla="*/ 19 h 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2" h="78">
                      <a:moveTo>
                        <a:pt x="7" y="19"/>
                      </a:moveTo>
                      <a:lnTo>
                        <a:pt x="7" y="28"/>
                      </a:lnTo>
                      <a:lnTo>
                        <a:pt x="32" y="28"/>
                      </a:lnTo>
                      <a:lnTo>
                        <a:pt x="19" y="47"/>
                      </a:lnTo>
                      <a:lnTo>
                        <a:pt x="0" y="63"/>
                      </a:lnTo>
                      <a:lnTo>
                        <a:pt x="13" y="72"/>
                      </a:lnTo>
                      <a:lnTo>
                        <a:pt x="25" y="56"/>
                      </a:lnTo>
                      <a:lnTo>
                        <a:pt x="35" y="44"/>
                      </a:lnTo>
                      <a:lnTo>
                        <a:pt x="35" y="78"/>
                      </a:lnTo>
                      <a:lnTo>
                        <a:pt x="47" y="78"/>
                      </a:lnTo>
                      <a:lnTo>
                        <a:pt x="47" y="41"/>
                      </a:lnTo>
                      <a:lnTo>
                        <a:pt x="60" y="60"/>
                      </a:lnTo>
                      <a:lnTo>
                        <a:pt x="72" y="72"/>
                      </a:lnTo>
                      <a:lnTo>
                        <a:pt x="82" y="60"/>
                      </a:lnTo>
                      <a:lnTo>
                        <a:pt x="72" y="53"/>
                      </a:lnTo>
                      <a:lnTo>
                        <a:pt x="63" y="47"/>
                      </a:lnTo>
                      <a:lnTo>
                        <a:pt x="57" y="38"/>
                      </a:lnTo>
                      <a:lnTo>
                        <a:pt x="50" y="28"/>
                      </a:lnTo>
                      <a:lnTo>
                        <a:pt x="75" y="28"/>
                      </a:lnTo>
                      <a:lnTo>
                        <a:pt x="75" y="19"/>
                      </a:lnTo>
                      <a:lnTo>
                        <a:pt x="47" y="19"/>
                      </a:lnTo>
                      <a:lnTo>
                        <a:pt x="47" y="6"/>
                      </a:lnTo>
                      <a:lnTo>
                        <a:pt x="47" y="3"/>
                      </a:lnTo>
                      <a:lnTo>
                        <a:pt x="47" y="0"/>
                      </a:lnTo>
                      <a:lnTo>
                        <a:pt x="38" y="0"/>
                      </a:lnTo>
                      <a:lnTo>
                        <a:pt x="35" y="0"/>
                      </a:lnTo>
                      <a:lnTo>
                        <a:pt x="35" y="19"/>
                      </a:lnTo>
                      <a:lnTo>
                        <a:pt x="7" y="1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3" name="Freeform 73"/>
                <p:cNvSpPr>
                  <a:spLocks noEditPoints="1"/>
                </p:cNvSpPr>
                <p:nvPr/>
              </p:nvSpPr>
              <p:spPr bwMode="auto">
                <a:xfrm>
                  <a:off x="4031" y="1570"/>
                  <a:ext cx="81" cy="81"/>
                </a:xfrm>
                <a:custGeom>
                  <a:avLst/>
                  <a:gdLst>
                    <a:gd name="T0" fmla="*/ 19 w 81"/>
                    <a:gd name="T1" fmla="*/ 19 h 81"/>
                    <a:gd name="T2" fmla="*/ 31 w 81"/>
                    <a:gd name="T3" fmla="*/ 31 h 81"/>
                    <a:gd name="T4" fmla="*/ 15 w 81"/>
                    <a:gd name="T5" fmla="*/ 38 h 81"/>
                    <a:gd name="T6" fmla="*/ 0 w 81"/>
                    <a:gd name="T7" fmla="*/ 38 h 81"/>
                    <a:gd name="T8" fmla="*/ 6 w 81"/>
                    <a:gd name="T9" fmla="*/ 50 h 81"/>
                    <a:gd name="T10" fmla="*/ 22 w 81"/>
                    <a:gd name="T11" fmla="*/ 53 h 81"/>
                    <a:gd name="T12" fmla="*/ 22 w 81"/>
                    <a:gd name="T13" fmla="*/ 60 h 81"/>
                    <a:gd name="T14" fmla="*/ 12 w 81"/>
                    <a:gd name="T15" fmla="*/ 69 h 81"/>
                    <a:gd name="T16" fmla="*/ 6 w 81"/>
                    <a:gd name="T17" fmla="*/ 72 h 81"/>
                    <a:gd name="T18" fmla="*/ 15 w 81"/>
                    <a:gd name="T19" fmla="*/ 81 h 81"/>
                    <a:gd name="T20" fmla="*/ 31 w 81"/>
                    <a:gd name="T21" fmla="*/ 69 h 81"/>
                    <a:gd name="T22" fmla="*/ 34 w 81"/>
                    <a:gd name="T23" fmla="*/ 50 h 81"/>
                    <a:gd name="T24" fmla="*/ 34 w 81"/>
                    <a:gd name="T25" fmla="*/ 47 h 81"/>
                    <a:gd name="T26" fmla="*/ 34 w 81"/>
                    <a:gd name="T27" fmla="*/ 44 h 81"/>
                    <a:gd name="T28" fmla="*/ 31 w 81"/>
                    <a:gd name="T29" fmla="*/ 44 h 81"/>
                    <a:gd name="T30" fmla="*/ 25 w 81"/>
                    <a:gd name="T31" fmla="*/ 44 h 81"/>
                    <a:gd name="T32" fmla="*/ 40 w 81"/>
                    <a:gd name="T33" fmla="*/ 41 h 81"/>
                    <a:gd name="T34" fmla="*/ 47 w 81"/>
                    <a:gd name="T35" fmla="*/ 47 h 81"/>
                    <a:gd name="T36" fmla="*/ 59 w 81"/>
                    <a:gd name="T37" fmla="*/ 81 h 81"/>
                    <a:gd name="T38" fmla="*/ 59 w 81"/>
                    <a:gd name="T39" fmla="*/ 47 h 81"/>
                    <a:gd name="T40" fmla="*/ 75 w 81"/>
                    <a:gd name="T41" fmla="*/ 50 h 81"/>
                    <a:gd name="T42" fmla="*/ 81 w 81"/>
                    <a:gd name="T43" fmla="*/ 38 h 81"/>
                    <a:gd name="T44" fmla="*/ 50 w 81"/>
                    <a:gd name="T45" fmla="*/ 31 h 81"/>
                    <a:gd name="T46" fmla="*/ 62 w 81"/>
                    <a:gd name="T47" fmla="*/ 19 h 81"/>
                    <a:gd name="T48" fmla="*/ 75 w 81"/>
                    <a:gd name="T49" fmla="*/ 10 h 81"/>
                    <a:gd name="T50" fmla="*/ 47 w 81"/>
                    <a:gd name="T51" fmla="*/ 10 h 81"/>
                    <a:gd name="T52" fmla="*/ 47 w 81"/>
                    <a:gd name="T53" fmla="*/ 0 h 81"/>
                    <a:gd name="T54" fmla="*/ 31 w 81"/>
                    <a:gd name="T55" fmla="*/ 0 h 81"/>
                    <a:gd name="T56" fmla="*/ 34 w 81"/>
                    <a:gd name="T57" fmla="*/ 3 h 81"/>
                    <a:gd name="T58" fmla="*/ 6 w 81"/>
                    <a:gd name="T59" fmla="*/ 10 h 81"/>
                    <a:gd name="T60" fmla="*/ 6 w 81"/>
                    <a:gd name="T61" fmla="*/ 19 h 81"/>
                    <a:gd name="T62" fmla="*/ 40 w 81"/>
                    <a:gd name="T63" fmla="*/ 28 h 81"/>
                    <a:gd name="T64" fmla="*/ 47 w 81"/>
                    <a:gd name="T65" fmla="*/ 19 h 81"/>
                    <a:gd name="T66" fmla="*/ 40 w 81"/>
                    <a:gd name="T67" fmla="*/ 28 h 81"/>
                    <a:gd name="T68" fmla="*/ 40 w 81"/>
                    <a:gd name="T69" fmla="*/ 28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 h="81">
                      <a:moveTo>
                        <a:pt x="6" y="19"/>
                      </a:moveTo>
                      <a:lnTo>
                        <a:pt x="19" y="19"/>
                      </a:lnTo>
                      <a:lnTo>
                        <a:pt x="31" y="31"/>
                      </a:lnTo>
                      <a:lnTo>
                        <a:pt x="15" y="38"/>
                      </a:lnTo>
                      <a:lnTo>
                        <a:pt x="0" y="38"/>
                      </a:lnTo>
                      <a:lnTo>
                        <a:pt x="6" y="50"/>
                      </a:lnTo>
                      <a:lnTo>
                        <a:pt x="22" y="44"/>
                      </a:lnTo>
                      <a:lnTo>
                        <a:pt x="22" y="53"/>
                      </a:lnTo>
                      <a:lnTo>
                        <a:pt x="22" y="60"/>
                      </a:lnTo>
                      <a:lnTo>
                        <a:pt x="19" y="66"/>
                      </a:lnTo>
                      <a:lnTo>
                        <a:pt x="12" y="69"/>
                      </a:lnTo>
                      <a:lnTo>
                        <a:pt x="6" y="72"/>
                      </a:lnTo>
                      <a:lnTo>
                        <a:pt x="15" y="81"/>
                      </a:lnTo>
                      <a:lnTo>
                        <a:pt x="25" y="75"/>
                      </a:lnTo>
                      <a:lnTo>
                        <a:pt x="31" y="69"/>
                      </a:lnTo>
                      <a:lnTo>
                        <a:pt x="34" y="63"/>
                      </a:lnTo>
                      <a:lnTo>
                        <a:pt x="34" y="50"/>
                      </a:lnTo>
                      <a:lnTo>
                        <a:pt x="34" y="47"/>
                      </a:lnTo>
                      <a:lnTo>
                        <a:pt x="34" y="44"/>
                      </a:lnTo>
                      <a:lnTo>
                        <a:pt x="31" y="44"/>
                      </a:lnTo>
                      <a:lnTo>
                        <a:pt x="25" y="44"/>
                      </a:lnTo>
                      <a:lnTo>
                        <a:pt x="40" y="41"/>
                      </a:lnTo>
                      <a:lnTo>
                        <a:pt x="56" y="47"/>
                      </a:lnTo>
                      <a:lnTo>
                        <a:pt x="47" y="47"/>
                      </a:lnTo>
                      <a:lnTo>
                        <a:pt x="47" y="81"/>
                      </a:lnTo>
                      <a:lnTo>
                        <a:pt x="59" y="81"/>
                      </a:lnTo>
                      <a:lnTo>
                        <a:pt x="59" y="47"/>
                      </a:lnTo>
                      <a:lnTo>
                        <a:pt x="75" y="50"/>
                      </a:lnTo>
                      <a:lnTo>
                        <a:pt x="81" y="38"/>
                      </a:lnTo>
                      <a:lnTo>
                        <a:pt x="62" y="38"/>
                      </a:lnTo>
                      <a:lnTo>
                        <a:pt x="50" y="31"/>
                      </a:lnTo>
                      <a:lnTo>
                        <a:pt x="62" y="19"/>
                      </a:lnTo>
                      <a:lnTo>
                        <a:pt x="75" y="19"/>
                      </a:lnTo>
                      <a:lnTo>
                        <a:pt x="75" y="10"/>
                      </a:lnTo>
                      <a:lnTo>
                        <a:pt x="47" y="10"/>
                      </a:lnTo>
                      <a:lnTo>
                        <a:pt x="47" y="0"/>
                      </a:lnTo>
                      <a:lnTo>
                        <a:pt x="31" y="0"/>
                      </a:lnTo>
                      <a:lnTo>
                        <a:pt x="34" y="3"/>
                      </a:lnTo>
                      <a:lnTo>
                        <a:pt x="34" y="10"/>
                      </a:lnTo>
                      <a:lnTo>
                        <a:pt x="6" y="10"/>
                      </a:lnTo>
                      <a:lnTo>
                        <a:pt x="6" y="19"/>
                      </a:lnTo>
                      <a:close/>
                      <a:moveTo>
                        <a:pt x="40" y="28"/>
                      </a:moveTo>
                      <a:lnTo>
                        <a:pt x="40" y="28"/>
                      </a:lnTo>
                      <a:lnTo>
                        <a:pt x="31" y="19"/>
                      </a:lnTo>
                      <a:lnTo>
                        <a:pt x="47" y="19"/>
                      </a:lnTo>
                      <a:lnTo>
                        <a:pt x="40" y="28"/>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4" name="Freeform 74"/>
                <p:cNvSpPr/>
                <p:nvPr/>
              </p:nvSpPr>
              <p:spPr bwMode="auto">
                <a:xfrm>
                  <a:off x="4121" y="1570"/>
                  <a:ext cx="75" cy="78"/>
                </a:xfrm>
                <a:custGeom>
                  <a:avLst/>
                  <a:gdLst>
                    <a:gd name="T0" fmla="*/ 44 w 75"/>
                    <a:gd name="T1" fmla="*/ 13 h 78"/>
                    <a:gd name="T2" fmla="*/ 44 w 75"/>
                    <a:gd name="T3" fmla="*/ 13 h 78"/>
                    <a:gd name="T4" fmla="*/ 44 w 75"/>
                    <a:gd name="T5" fmla="*/ 6 h 78"/>
                    <a:gd name="T6" fmla="*/ 44 w 75"/>
                    <a:gd name="T7" fmla="*/ 6 h 78"/>
                    <a:gd name="T8" fmla="*/ 41 w 75"/>
                    <a:gd name="T9" fmla="*/ 0 h 78"/>
                    <a:gd name="T10" fmla="*/ 41 w 75"/>
                    <a:gd name="T11" fmla="*/ 0 h 78"/>
                    <a:gd name="T12" fmla="*/ 35 w 75"/>
                    <a:gd name="T13" fmla="*/ 0 h 78"/>
                    <a:gd name="T14" fmla="*/ 35 w 75"/>
                    <a:gd name="T15" fmla="*/ 0 h 78"/>
                    <a:gd name="T16" fmla="*/ 28 w 75"/>
                    <a:gd name="T17" fmla="*/ 3 h 78"/>
                    <a:gd name="T18" fmla="*/ 28 w 75"/>
                    <a:gd name="T19" fmla="*/ 3 h 78"/>
                    <a:gd name="T20" fmla="*/ 32 w 75"/>
                    <a:gd name="T21" fmla="*/ 13 h 78"/>
                    <a:gd name="T22" fmla="*/ 0 w 75"/>
                    <a:gd name="T23" fmla="*/ 13 h 78"/>
                    <a:gd name="T24" fmla="*/ 0 w 75"/>
                    <a:gd name="T25" fmla="*/ 22 h 78"/>
                    <a:gd name="T26" fmla="*/ 32 w 75"/>
                    <a:gd name="T27" fmla="*/ 22 h 78"/>
                    <a:gd name="T28" fmla="*/ 32 w 75"/>
                    <a:gd name="T29" fmla="*/ 31 h 78"/>
                    <a:gd name="T30" fmla="*/ 10 w 75"/>
                    <a:gd name="T31" fmla="*/ 31 h 78"/>
                    <a:gd name="T32" fmla="*/ 10 w 75"/>
                    <a:gd name="T33" fmla="*/ 72 h 78"/>
                    <a:gd name="T34" fmla="*/ 22 w 75"/>
                    <a:gd name="T35" fmla="*/ 72 h 78"/>
                    <a:gd name="T36" fmla="*/ 22 w 75"/>
                    <a:gd name="T37" fmla="*/ 41 h 78"/>
                    <a:gd name="T38" fmla="*/ 32 w 75"/>
                    <a:gd name="T39" fmla="*/ 41 h 78"/>
                    <a:gd name="T40" fmla="*/ 32 w 75"/>
                    <a:gd name="T41" fmla="*/ 78 h 78"/>
                    <a:gd name="T42" fmla="*/ 44 w 75"/>
                    <a:gd name="T43" fmla="*/ 78 h 78"/>
                    <a:gd name="T44" fmla="*/ 44 w 75"/>
                    <a:gd name="T45" fmla="*/ 41 h 78"/>
                    <a:gd name="T46" fmla="*/ 56 w 75"/>
                    <a:gd name="T47" fmla="*/ 41 h 78"/>
                    <a:gd name="T48" fmla="*/ 56 w 75"/>
                    <a:gd name="T49" fmla="*/ 60 h 78"/>
                    <a:gd name="T50" fmla="*/ 56 w 75"/>
                    <a:gd name="T51" fmla="*/ 60 h 78"/>
                    <a:gd name="T52" fmla="*/ 53 w 75"/>
                    <a:gd name="T53" fmla="*/ 63 h 78"/>
                    <a:gd name="T54" fmla="*/ 47 w 75"/>
                    <a:gd name="T55" fmla="*/ 63 h 78"/>
                    <a:gd name="T56" fmla="*/ 47 w 75"/>
                    <a:gd name="T57" fmla="*/ 63 h 78"/>
                    <a:gd name="T58" fmla="*/ 50 w 75"/>
                    <a:gd name="T59" fmla="*/ 72 h 78"/>
                    <a:gd name="T60" fmla="*/ 50 w 75"/>
                    <a:gd name="T61" fmla="*/ 72 h 78"/>
                    <a:gd name="T62" fmla="*/ 63 w 75"/>
                    <a:gd name="T63" fmla="*/ 72 h 78"/>
                    <a:gd name="T64" fmla="*/ 66 w 75"/>
                    <a:gd name="T65" fmla="*/ 69 h 78"/>
                    <a:gd name="T66" fmla="*/ 66 w 75"/>
                    <a:gd name="T67" fmla="*/ 66 h 78"/>
                    <a:gd name="T68" fmla="*/ 66 w 75"/>
                    <a:gd name="T69" fmla="*/ 31 h 78"/>
                    <a:gd name="T70" fmla="*/ 44 w 75"/>
                    <a:gd name="T71" fmla="*/ 31 h 78"/>
                    <a:gd name="T72" fmla="*/ 44 w 75"/>
                    <a:gd name="T73" fmla="*/ 22 h 78"/>
                    <a:gd name="T74" fmla="*/ 75 w 75"/>
                    <a:gd name="T75" fmla="*/ 22 h 78"/>
                    <a:gd name="T76" fmla="*/ 75 w 75"/>
                    <a:gd name="T77" fmla="*/ 13 h 78"/>
                    <a:gd name="T78" fmla="*/ 38 w 75"/>
                    <a:gd name="T79" fmla="*/ 13 h 78"/>
                    <a:gd name="T80" fmla="*/ 38 w 75"/>
                    <a:gd name="T81" fmla="*/ 13 h 78"/>
                    <a:gd name="T82" fmla="*/ 44 w 75"/>
                    <a:gd name="T83" fmla="*/ 13 h 78"/>
                    <a:gd name="T84" fmla="*/ 44 w 75"/>
                    <a:gd name="T85" fmla="*/ 13 h 78"/>
                    <a:gd name="T86" fmla="*/ 44 w 75"/>
                    <a:gd name="T87" fmla="*/ 13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5" h="78">
                      <a:moveTo>
                        <a:pt x="44" y="13"/>
                      </a:moveTo>
                      <a:lnTo>
                        <a:pt x="44" y="13"/>
                      </a:lnTo>
                      <a:lnTo>
                        <a:pt x="44" y="6"/>
                      </a:lnTo>
                      <a:lnTo>
                        <a:pt x="41" y="0"/>
                      </a:lnTo>
                      <a:lnTo>
                        <a:pt x="35" y="0"/>
                      </a:lnTo>
                      <a:lnTo>
                        <a:pt x="28" y="3"/>
                      </a:lnTo>
                      <a:lnTo>
                        <a:pt x="32" y="13"/>
                      </a:lnTo>
                      <a:lnTo>
                        <a:pt x="0" y="13"/>
                      </a:lnTo>
                      <a:lnTo>
                        <a:pt x="0" y="22"/>
                      </a:lnTo>
                      <a:lnTo>
                        <a:pt x="32" y="22"/>
                      </a:lnTo>
                      <a:lnTo>
                        <a:pt x="32" y="31"/>
                      </a:lnTo>
                      <a:lnTo>
                        <a:pt x="10" y="31"/>
                      </a:lnTo>
                      <a:lnTo>
                        <a:pt x="10" y="72"/>
                      </a:lnTo>
                      <a:lnTo>
                        <a:pt x="22" y="72"/>
                      </a:lnTo>
                      <a:lnTo>
                        <a:pt x="22" y="41"/>
                      </a:lnTo>
                      <a:lnTo>
                        <a:pt x="32" y="41"/>
                      </a:lnTo>
                      <a:lnTo>
                        <a:pt x="32" y="78"/>
                      </a:lnTo>
                      <a:lnTo>
                        <a:pt x="44" y="78"/>
                      </a:lnTo>
                      <a:lnTo>
                        <a:pt x="44" y="41"/>
                      </a:lnTo>
                      <a:lnTo>
                        <a:pt x="56" y="41"/>
                      </a:lnTo>
                      <a:lnTo>
                        <a:pt x="56" y="60"/>
                      </a:lnTo>
                      <a:lnTo>
                        <a:pt x="53" y="63"/>
                      </a:lnTo>
                      <a:lnTo>
                        <a:pt x="47" y="63"/>
                      </a:lnTo>
                      <a:lnTo>
                        <a:pt x="50" y="72"/>
                      </a:lnTo>
                      <a:lnTo>
                        <a:pt x="63" y="72"/>
                      </a:lnTo>
                      <a:lnTo>
                        <a:pt x="66" y="69"/>
                      </a:lnTo>
                      <a:lnTo>
                        <a:pt x="66" y="66"/>
                      </a:lnTo>
                      <a:lnTo>
                        <a:pt x="66" y="31"/>
                      </a:lnTo>
                      <a:lnTo>
                        <a:pt x="44" y="31"/>
                      </a:lnTo>
                      <a:lnTo>
                        <a:pt x="44" y="22"/>
                      </a:lnTo>
                      <a:lnTo>
                        <a:pt x="75" y="22"/>
                      </a:lnTo>
                      <a:lnTo>
                        <a:pt x="75" y="13"/>
                      </a:lnTo>
                      <a:lnTo>
                        <a:pt x="38" y="13"/>
                      </a:lnTo>
                      <a:lnTo>
                        <a:pt x="44" y="1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5" name="Freeform 75"/>
                <p:cNvSpPr>
                  <a:spLocks noEditPoints="1"/>
                </p:cNvSpPr>
                <p:nvPr/>
              </p:nvSpPr>
              <p:spPr bwMode="auto">
                <a:xfrm>
                  <a:off x="3887" y="1267"/>
                  <a:ext cx="69" cy="78"/>
                </a:xfrm>
                <a:custGeom>
                  <a:avLst/>
                  <a:gdLst>
                    <a:gd name="T0" fmla="*/ 6 w 69"/>
                    <a:gd name="T1" fmla="*/ 0 h 78"/>
                    <a:gd name="T2" fmla="*/ 6 w 69"/>
                    <a:gd name="T3" fmla="*/ 35 h 78"/>
                    <a:gd name="T4" fmla="*/ 63 w 69"/>
                    <a:gd name="T5" fmla="*/ 35 h 78"/>
                    <a:gd name="T6" fmla="*/ 63 w 69"/>
                    <a:gd name="T7" fmla="*/ 0 h 78"/>
                    <a:gd name="T8" fmla="*/ 6 w 69"/>
                    <a:gd name="T9" fmla="*/ 0 h 78"/>
                    <a:gd name="T10" fmla="*/ 6 w 69"/>
                    <a:gd name="T11" fmla="*/ 0 h 78"/>
                    <a:gd name="T12" fmla="*/ 50 w 69"/>
                    <a:gd name="T13" fmla="*/ 10 h 78"/>
                    <a:gd name="T14" fmla="*/ 50 w 69"/>
                    <a:gd name="T15" fmla="*/ 13 h 78"/>
                    <a:gd name="T16" fmla="*/ 19 w 69"/>
                    <a:gd name="T17" fmla="*/ 13 h 78"/>
                    <a:gd name="T18" fmla="*/ 19 w 69"/>
                    <a:gd name="T19" fmla="*/ 10 h 78"/>
                    <a:gd name="T20" fmla="*/ 50 w 69"/>
                    <a:gd name="T21" fmla="*/ 10 h 78"/>
                    <a:gd name="T22" fmla="*/ 50 w 69"/>
                    <a:gd name="T23" fmla="*/ 10 h 78"/>
                    <a:gd name="T24" fmla="*/ 50 w 69"/>
                    <a:gd name="T25" fmla="*/ 22 h 78"/>
                    <a:gd name="T26" fmla="*/ 50 w 69"/>
                    <a:gd name="T27" fmla="*/ 25 h 78"/>
                    <a:gd name="T28" fmla="*/ 19 w 69"/>
                    <a:gd name="T29" fmla="*/ 25 h 78"/>
                    <a:gd name="T30" fmla="*/ 19 w 69"/>
                    <a:gd name="T31" fmla="*/ 22 h 78"/>
                    <a:gd name="T32" fmla="*/ 50 w 69"/>
                    <a:gd name="T33" fmla="*/ 22 h 78"/>
                    <a:gd name="T34" fmla="*/ 50 w 69"/>
                    <a:gd name="T35" fmla="*/ 22 h 78"/>
                    <a:gd name="T36" fmla="*/ 13 w 69"/>
                    <a:gd name="T37" fmla="*/ 78 h 78"/>
                    <a:gd name="T38" fmla="*/ 13 w 69"/>
                    <a:gd name="T39" fmla="*/ 75 h 78"/>
                    <a:gd name="T40" fmla="*/ 56 w 69"/>
                    <a:gd name="T41" fmla="*/ 75 h 78"/>
                    <a:gd name="T42" fmla="*/ 56 w 69"/>
                    <a:gd name="T43" fmla="*/ 78 h 78"/>
                    <a:gd name="T44" fmla="*/ 69 w 69"/>
                    <a:gd name="T45" fmla="*/ 78 h 78"/>
                    <a:gd name="T46" fmla="*/ 69 w 69"/>
                    <a:gd name="T47" fmla="*/ 38 h 78"/>
                    <a:gd name="T48" fmla="*/ 0 w 69"/>
                    <a:gd name="T49" fmla="*/ 38 h 78"/>
                    <a:gd name="T50" fmla="*/ 0 w 69"/>
                    <a:gd name="T51" fmla="*/ 78 h 78"/>
                    <a:gd name="T52" fmla="*/ 13 w 69"/>
                    <a:gd name="T53" fmla="*/ 78 h 78"/>
                    <a:gd name="T54" fmla="*/ 13 w 69"/>
                    <a:gd name="T55" fmla="*/ 78 h 78"/>
                    <a:gd name="T56" fmla="*/ 56 w 69"/>
                    <a:gd name="T57" fmla="*/ 53 h 78"/>
                    <a:gd name="T58" fmla="*/ 13 w 69"/>
                    <a:gd name="T59" fmla="*/ 53 h 78"/>
                    <a:gd name="T60" fmla="*/ 13 w 69"/>
                    <a:gd name="T61" fmla="*/ 47 h 78"/>
                    <a:gd name="T62" fmla="*/ 56 w 69"/>
                    <a:gd name="T63" fmla="*/ 47 h 78"/>
                    <a:gd name="T64" fmla="*/ 56 w 69"/>
                    <a:gd name="T65" fmla="*/ 53 h 78"/>
                    <a:gd name="T66" fmla="*/ 56 w 69"/>
                    <a:gd name="T67" fmla="*/ 53 h 78"/>
                    <a:gd name="T68" fmla="*/ 56 w 69"/>
                    <a:gd name="T69" fmla="*/ 66 h 78"/>
                    <a:gd name="T70" fmla="*/ 13 w 69"/>
                    <a:gd name="T71" fmla="*/ 66 h 78"/>
                    <a:gd name="T72" fmla="*/ 13 w 69"/>
                    <a:gd name="T73" fmla="*/ 63 h 78"/>
                    <a:gd name="T74" fmla="*/ 56 w 69"/>
                    <a:gd name="T75" fmla="*/ 63 h 78"/>
                    <a:gd name="T76" fmla="*/ 56 w 69"/>
                    <a:gd name="T77" fmla="*/ 66 h 78"/>
                    <a:gd name="T78" fmla="*/ 56 w 69"/>
                    <a:gd name="T79" fmla="*/ 66 h 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9" h="78">
                      <a:moveTo>
                        <a:pt x="6" y="0"/>
                      </a:moveTo>
                      <a:lnTo>
                        <a:pt x="6" y="35"/>
                      </a:lnTo>
                      <a:lnTo>
                        <a:pt x="63" y="35"/>
                      </a:lnTo>
                      <a:lnTo>
                        <a:pt x="63" y="0"/>
                      </a:lnTo>
                      <a:lnTo>
                        <a:pt x="6" y="0"/>
                      </a:lnTo>
                      <a:close/>
                      <a:moveTo>
                        <a:pt x="50" y="10"/>
                      </a:moveTo>
                      <a:lnTo>
                        <a:pt x="50" y="13"/>
                      </a:lnTo>
                      <a:lnTo>
                        <a:pt x="19" y="13"/>
                      </a:lnTo>
                      <a:lnTo>
                        <a:pt x="19" y="10"/>
                      </a:lnTo>
                      <a:lnTo>
                        <a:pt x="50" y="10"/>
                      </a:lnTo>
                      <a:close/>
                      <a:moveTo>
                        <a:pt x="50" y="22"/>
                      </a:moveTo>
                      <a:lnTo>
                        <a:pt x="50" y="25"/>
                      </a:lnTo>
                      <a:lnTo>
                        <a:pt x="19" y="25"/>
                      </a:lnTo>
                      <a:lnTo>
                        <a:pt x="19" y="22"/>
                      </a:lnTo>
                      <a:lnTo>
                        <a:pt x="50" y="22"/>
                      </a:lnTo>
                      <a:close/>
                      <a:moveTo>
                        <a:pt x="13" y="78"/>
                      </a:moveTo>
                      <a:lnTo>
                        <a:pt x="13" y="75"/>
                      </a:lnTo>
                      <a:lnTo>
                        <a:pt x="56" y="75"/>
                      </a:lnTo>
                      <a:lnTo>
                        <a:pt x="56" y="78"/>
                      </a:lnTo>
                      <a:lnTo>
                        <a:pt x="69" y="78"/>
                      </a:lnTo>
                      <a:lnTo>
                        <a:pt x="69" y="38"/>
                      </a:lnTo>
                      <a:lnTo>
                        <a:pt x="0" y="38"/>
                      </a:lnTo>
                      <a:lnTo>
                        <a:pt x="0" y="78"/>
                      </a:lnTo>
                      <a:lnTo>
                        <a:pt x="13" y="78"/>
                      </a:lnTo>
                      <a:close/>
                      <a:moveTo>
                        <a:pt x="56" y="53"/>
                      </a:moveTo>
                      <a:lnTo>
                        <a:pt x="13" y="53"/>
                      </a:lnTo>
                      <a:lnTo>
                        <a:pt x="13" y="47"/>
                      </a:lnTo>
                      <a:lnTo>
                        <a:pt x="56" y="47"/>
                      </a:lnTo>
                      <a:lnTo>
                        <a:pt x="56" y="53"/>
                      </a:lnTo>
                      <a:close/>
                      <a:moveTo>
                        <a:pt x="56" y="66"/>
                      </a:moveTo>
                      <a:lnTo>
                        <a:pt x="13" y="66"/>
                      </a:lnTo>
                      <a:lnTo>
                        <a:pt x="13" y="63"/>
                      </a:lnTo>
                      <a:lnTo>
                        <a:pt x="56" y="63"/>
                      </a:lnTo>
                      <a:lnTo>
                        <a:pt x="56" y="6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6" name="Freeform 76"/>
                <p:cNvSpPr>
                  <a:spLocks noEditPoints="1"/>
                </p:cNvSpPr>
                <p:nvPr/>
              </p:nvSpPr>
              <p:spPr bwMode="auto">
                <a:xfrm>
                  <a:off x="3971" y="1264"/>
                  <a:ext cx="75" cy="81"/>
                </a:xfrm>
                <a:custGeom>
                  <a:avLst/>
                  <a:gdLst>
                    <a:gd name="T0" fmla="*/ 0 w 75"/>
                    <a:gd name="T1" fmla="*/ 22 h 81"/>
                    <a:gd name="T2" fmla="*/ 32 w 75"/>
                    <a:gd name="T3" fmla="*/ 22 h 81"/>
                    <a:gd name="T4" fmla="*/ 32 w 75"/>
                    <a:gd name="T5" fmla="*/ 31 h 81"/>
                    <a:gd name="T6" fmla="*/ 7 w 75"/>
                    <a:gd name="T7" fmla="*/ 31 h 81"/>
                    <a:gd name="T8" fmla="*/ 7 w 75"/>
                    <a:gd name="T9" fmla="*/ 41 h 81"/>
                    <a:gd name="T10" fmla="*/ 69 w 75"/>
                    <a:gd name="T11" fmla="*/ 41 h 81"/>
                    <a:gd name="T12" fmla="*/ 69 w 75"/>
                    <a:gd name="T13" fmla="*/ 31 h 81"/>
                    <a:gd name="T14" fmla="*/ 44 w 75"/>
                    <a:gd name="T15" fmla="*/ 31 h 81"/>
                    <a:gd name="T16" fmla="*/ 44 w 75"/>
                    <a:gd name="T17" fmla="*/ 22 h 81"/>
                    <a:gd name="T18" fmla="*/ 75 w 75"/>
                    <a:gd name="T19" fmla="*/ 22 h 81"/>
                    <a:gd name="T20" fmla="*/ 75 w 75"/>
                    <a:gd name="T21" fmla="*/ 13 h 81"/>
                    <a:gd name="T22" fmla="*/ 44 w 75"/>
                    <a:gd name="T23" fmla="*/ 13 h 81"/>
                    <a:gd name="T24" fmla="*/ 44 w 75"/>
                    <a:gd name="T25" fmla="*/ 10 h 81"/>
                    <a:gd name="T26" fmla="*/ 44 w 75"/>
                    <a:gd name="T27" fmla="*/ 10 h 81"/>
                    <a:gd name="T28" fmla="*/ 44 w 75"/>
                    <a:gd name="T29" fmla="*/ 3 h 81"/>
                    <a:gd name="T30" fmla="*/ 44 w 75"/>
                    <a:gd name="T31" fmla="*/ 3 h 81"/>
                    <a:gd name="T32" fmla="*/ 44 w 75"/>
                    <a:gd name="T33" fmla="*/ 3 h 81"/>
                    <a:gd name="T34" fmla="*/ 44 w 75"/>
                    <a:gd name="T35" fmla="*/ 3 h 81"/>
                    <a:gd name="T36" fmla="*/ 35 w 75"/>
                    <a:gd name="T37" fmla="*/ 0 h 81"/>
                    <a:gd name="T38" fmla="*/ 32 w 75"/>
                    <a:gd name="T39" fmla="*/ 0 h 81"/>
                    <a:gd name="T40" fmla="*/ 32 w 75"/>
                    <a:gd name="T41" fmla="*/ 13 h 81"/>
                    <a:gd name="T42" fmla="*/ 0 w 75"/>
                    <a:gd name="T43" fmla="*/ 13 h 81"/>
                    <a:gd name="T44" fmla="*/ 0 w 75"/>
                    <a:gd name="T45" fmla="*/ 22 h 81"/>
                    <a:gd name="T46" fmla="*/ 0 w 75"/>
                    <a:gd name="T47" fmla="*/ 22 h 81"/>
                    <a:gd name="T48" fmla="*/ 22 w 75"/>
                    <a:gd name="T49" fmla="*/ 81 h 81"/>
                    <a:gd name="T50" fmla="*/ 22 w 75"/>
                    <a:gd name="T51" fmla="*/ 75 h 81"/>
                    <a:gd name="T52" fmla="*/ 54 w 75"/>
                    <a:gd name="T53" fmla="*/ 75 h 81"/>
                    <a:gd name="T54" fmla="*/ 54 w 75"/>
                    <a:gd name="T55" fmla="*/ 81 h 81"/>
                    <a:gd name="T56" fmla="*/ 66 w 75"/>
                    <a:gd name="T57" fmla="*/ 81 h 81"/>
                    <a:gd name="T58" fmla="*/ 66 w 75"/>
                    <a:gd name="T59" fmla="*/ 47 h 81"/>
                    <a:gd name="T60" fmla="*/ 10 w 75"/>
                    <a:gd name="T61" fmla="*/ 47 h 81"/>
                    <a:gd name="T62" fmla="*/ 10 w 75"/>
                    <a:gd name="T63" fmla="*/ 81 h 81"/>
                    <a:gd name="T64" fmla="*/ 22 w 75"/>
                    <a:gd name="T65" fmla="*/ 81 h 81"/>
                    <a:gd name="T66" fmla="*/ 22 w 75"/>
                    <a:gd name="T67" fmla="*/ 81 h 81"/>
                    <a:gd name="T68" fmla="*/ 22 w 75"/>
                    <a:gd name="T69" fmla="*/ 56 h 81"/>
                    <a:gd name="T70" fmla="*/ 54 w 75"/>
                    <a:gd name="T71" fmla="*/ 56 h 81"/>
                    <a:gd name="T72" fmla="*/ 54 w 75"/>
                    <a:gd name="T73" fmla="*/ 66 h 81"/>
                    <a:gd name="T74" fmla="*/ 22 w 75"/>
                    <a:gd name="T75" fmla="*/ 66 h 81"/>
                    <a:gd name="T76" fmla="*/ 22 w 75"/>
                    <a:gd name="T77" fmla="*/ 56 h 81"/>
                    <a:gd name="T78" fmla="*/ 22 w 75"/>
                    <a:gd name="T79" fmla="*/ 56 h 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5" h="81">
                      <a:moveTo>
                        <a:pt x="0" y="22"/>
                      </a:moveTo>
                      <a:lnTo>
                        <a:pt x="32" y="22"/>
                      </a:lnTo>
                      <a:lnTo>
                        <a:pt x="32" y="31"/>
                      </a:lnTo>
                      <a:lnTo>
                        <a:pt x="7" y="31"/>
                      </a:lnTo>
                      <a:lnTo>
                        <a:pt x="7" y="41"/>
                      </a:lnTo>
                      <a:lnTo>
                        <a:pt x="69" y="41"/>
                      </a:lnTo>
                      <a:lnTo>
                        <a:pt x="69" y="31"/>
                      </a:lnTo>
                      <a:lnTo>
                        <a:pt x="44" y="31"/>
                      </a:lnTo>
                      <a:lnTo>
                        <a:pt x="44" y="22"/>
                      </a:lnTo>
                      <a:lnTo>
                        <a:pt x="75" y="22"/>
                      </a:lnTo>
                      <a:lnTo>
                        <a:pt x="75" y="13"/>
                      </a:lnTo>
                      <a:lnTo>
                        <a:pt x="44" y="13"/>
                      </a:lnTo>
                      <a:lnTo>
                        <a:pt x="44" y="10"/>
                      </a:lnTo>
                      <a:lnTo>
                        <a:pt x="44" y="3"/>
                      </a:lnTo>
                      <a:lnTo>
                        <a:pt x="35" y="0"/>
                      </a:lnTo>
                      <a:lnTo>
                        <a:pt x="32" y="0"/>
                      </a:lnTo>
                      <a:lnTo>
                        <a:pt x="32" y="13"/>
                      </a:lnTo>
                      <a:lnTo>
                        <a:pt x="0" y="13"/>
                      </a:lnTo>
                      <a:lnTo>
                        <a:pt x="0" y="22"/>
                      </a:lnTo>
                      <a:close/>
                      <a:moveTo>
                        <a:pt x="22" y="81"/>
                      </a:moveTo>
                      <a:lnTo>
                        <a:pt x="22" y="75"/>
                      </a:lnTo>
                      <a:lnTo>
                        <a:pt x="54" y="75"/>
                      </a:lnTo>
                      <a:lnTo>
                        <a:pt x="54" y="81"/>
                      </a:lnTo>
                      <a:lnTo>
                        <a:pt x="66" y="81"/>
                      </a:lnTo>
                      <a:lnTo>
                        <a:pt x="66" y="47"/>
                      </a:lnTo>
                      <a:lnTo>
                        <a:pt x="10" y="47"/>
                      </a:lnTo>
                      <a:lnTo>
                        <a:pt x="10" y="81"/>
                      </a:lnTo>
                      <a:lnTo>
                        <a:pt x="22" y="81"/>
                      </a:lnTo>
                      <a:close/>
                      <a:moveTo>
                        <a:pt x="22" y="56"/>
                      </a:moveTo>
                      <a:lnTo>
                        <a:pt x="54" y="56"/>
                      </a:lnTo>
                      <a:lnTo>
                        <a:pt x="54" y="66"/>
                      </a:lnTo>
                      <a:lnTo>
                        <a:pt x="22" y="66"/>
                      </a:lnTo>
                      <a:lnTo>
                        <a:pt x="22"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7" name="Freeform 77"/>
                <p:cNvSpPr>
                  <a:spLocks noEditPoints="1"/>
                </p:cNvSpPr>
                <p:nvPr/>
              </p:nvSpPr>
              <p:spPr bwMode="auto">
                <a:xfrm>
                  <a:off x="4062" y="1271"/>
                  <a:ext cx="69" cy="71"/>
                </a:xfrm>
                <a:custGeom>
                  <a:avLst/>
                  <a:gdLst>
                    <a:gd name="T0" fmla="*/ 9 w 69"/>
                    <a:gd name="T1" fmla="*/ 71 h 71"/>
                    <a:gd name="T2" fmla="*/ 9 w 69"/>
                    <a:gd name="T3" fmla="*/ 65 h 71"/>
                    <a:gd name="T4" fmla="*/ 56 w 69"/>
                    <a:gd name="T5" fmla="*/ 65 h 71"/>
                    <a:gd name="T6" fmla="*/ 56 w 69"/>
                    <a:gd name="T7" fmla="*/ 71 h 71"/>
                    <a:gd name="T8" fmla="*/ 69 w 69"/>
                    <a:gd name="T9" fmla="*/ 71 h 71"/>
                    <a:gd name="T10" fmla="*/ 69 w 69"/>
                    <a:gd name="T11" fmla="*/ 0 h 71"/>
                    <a:gd name="T12" fmla="*/ 0 w 69"/>
                    <a:gd name="T13" fmla="*/ 0 h 71"/>
                    <a:gd name="T14" fmla="*/ 0 w 69"/>
                    <a:gd name="T15" fmla="*/ 71 h 71"/>
                    <a:gd name="T16" fmla="*/ 9 w 69"/>
                    <a:gd name="T17" fmla="*/ 71 h 71"/>
                    <a:gd name="T18" fmla="*/ 9 w 69"/>
                    <a:gd name="T19" fmla="*/ 71 h 71"/>
                    <a:gd name="T20" fmla="*/ 9 w 69"/>
                    <a:gd name="T21" fmla="*/ 9 h 71"/>
                    <a:gd name="T22" fmla="*/ 56 w 69"/>
                    <a:gd name="T23" fmla="*/ 9 h 71"/>
                    <a:gd name="T24" fmla="*/ 56 w 69"/>
                    <a:gd name="T25" fmla="*/ 56 h 71"/>
                    <a:gd name="T26" fmla="*/ 9 w 69"/>
                    <a:gd name="T27" fmla="*/ 56 h 71"/>
                    <a:gd name="T28" fmla="*/ 9 w 69"/>
                    <a:gd name="T29" fmla="*/ 9 h 71"/>
                    <a:gd name="T30" fmla="*/ 9 w 69"/>
                    <a:gd name="T31" fmla="*/ 9 h 71"/>
                    <a:gd name="T32" fmla="*/ 16 w 69"/>
                    <a:gd name="T33" fmla="*/ 18 h 71"/>
                    <a:gd name="T34" fmla="*/ 16 w 69"/>
                    <a:gd name="T35" fmla="*/ 49 h 71"/>
                    <a:gd name="T36" fmla="*/ 50 w 69"/>
                    <a:gd name="T37" fmla="*/ 49 h 71"/>
                    <a:gd name="T38" fmla="*/ 50 w 69"/>
                    <a:gd name="T39" fmla="*/ 18 h 71"/>
                    <a:gd name="T40" fmla="*/ 16 w 69"/>
                    <a:gd name="T41" fmla="*/ 18 h 71"/>
                    <a:gd name="T42" fmla="*/ 16 w 69"/>
                    <a:gd name="T43" fmla="*/ 18 h 71"/>
                    <a:gd name="T44" fmla="*/ 41 w 69"/>
                    <a:gd name="T45" fmla="*/ 40 h 71"/>
                    <a:gd name="T46" fmla="*/ 28 w 69"/>
                    <a:gd name="T47" fmla="*/ 40 h 71"/>
                    <a:gd name="T48" fmla="*/ 28 w 69"/>
                    <a:gd name="T49" fmla="*/ 24 h 71"/>
                    <a:gd name="T50" fmla="*/ 41 w 69"/>
                    <a:gd name="T51" fmla="*/ 24 h 71"/>
                    <a:gd name="T52" fmla="*/ 41 w 69"/>
                    <a:gd name="T53" fmla="*/ 40 h 71"/>
                    <a:gd name="T54" fmla="*/ 41 w 69"/>
                    <a:gd name="T55" fmla="*/ 40 h 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9" h="71">
                      <a:moveTo>
                        <a:pt x="9" y="71"/>
                      </a:moveTo>
                      <a:lnTo>
                        <a:pt x="9" y="65"/>
                      </a:lnTo>
                      <a:lnTo>
                        <a:pt x="56" y="65"/>
                      </a:lnTo>
                      <a:lnTo>
                        <a:pt x="56" y="71"/>
                      </a:lnTo>
                      <a:lnTo>
                        <a:pt x="69" y="71"/>
                      </a:lnTo>
                      <a:lnTo>
                        <a:pt x="69" y="0"/>
                      </a:lnTo>
                      <a:lnTo>
                        <a:pt x="0" y="0"/>
                      </a:lnTo>
                      <a:lnTo>
                        <a:pt x="0" y="71"/>
                      </a:lnTo>
                      <a:lnTo>
                        <a:pt x="9" y="71"/>
                      </a:lnTo>
                      <a:close/>
                      <a:moveTo>
                        <a:pt x="9" y="9"/>
                      </a:moveTo>
                      <a:lnTo>
                        <a:pt x="56" y="9"/>
                      </a:lnTo>
                      <a:lnTo>
                        <a:pt x="56" y="56"/>
                      </a:lnTo>
                      <a:lnTo>
                        <a:pt x="9" y="56"/>
                      </a:lnTo>
                      <a:lnTo>
                        <a:pt x="9" y="9"/>
                      </a:lnTo>
                      <a:close/>
                      <a:moveTo>
                        <a:pt x="16" y="18"/>
                      </a:moveTo>
                      <a:lnTo>
                        <a:pt x="16" y="49"/>
                      </a:lnTo>
                      <a:lnTo>
                        <a:pt x="50" y="49"/>
                      </a:lnTo>
                      <a:lnTo>
                        <a:pt x="50" y="18"/>
                      </a:lnTo>
                      <a:lnTo>
                        <a:pt x="16" y="18"/>
                      </a:lnTo>
                      <a:close/>
                      <a:moveTo>
                        <a:pt x="41" y="40"/>
                      </a:moveTo>
                      <a:lnTo>
                        <a:pt x="28" y="40"/>
                      </a:lnTo>
                      <a:lnTo>
                        <a:pt x="28" y="24"/>
                      </a:lnTo>
                      <a:lnTo>
                        <a:pt x="41" y="24"/>
                      </a:lnTo>
                      <a:lnTo>
                        <a:pt x="41" y="4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8" name="Freeform 78"/>
                <p:cNvSpPr>
                  <a:spLocks noEditPoints="1"/>
                </p:cNvSpPr>
                <p:nvPr/>
              </p:nvSpPr>
              <p:spPr bwMode="auto">
                <a:xfrm>
                  <a:off x="4143" y="1264"/>
                  <a:ext cx="81" cy="81"/>
                </a:xfrm>
                <a:custGeom>
                  <a:avLst/>
                  <a:gdLst>
                    <a:gd name="T0" fmla="*/ 13 w 81"/>
                    <a:gd name="T1" fmla="*/ 13 h 81"/>
                    <a:gd name="T2" fmla="*/ 22 w 81"/>
                    <a:gd name="T3" fmla="*/ 13 h 81"/>
                    <a:gd name="T4" fmla="*/ 22 w 81"/>
                    <a:gd name="T5" fmla="*/ 3 h 81"/>
                    <a:gd name="T6" fmla="*/ 10 w 81"/>
                    <a:gd name="T7" fmla="*/ 7 h 81"/>
                    <a:gd name="T8" fmla="*/ 13 w 81"/>
                    <a:gd name="T9" fmla="*/ 13 h 81"/>
                    <a:gd name="T10" fmla="*/ 34 w 81"/>
                    <a:gd name="T11" fmla="*/ 72 h 81"/>
                    <a:gd name="T12" fmla="*/ 19 w 81"/>
                    <a:gd name="T13" fmla="*/ 31 h 81"/>
                    <a:gd name="T14" fmla="*/ 31 w 81"/>
                    <a:gd name="T15" fmla="*/ 22 h 81"/>
                    <a:gd name="T16" fmla="*/ 28 w 81"/>
                    <a:gd name="T17" fmla="*/ 28 h 81"/>
                    <a:gd name="T18" fmla="*/ 38 w 81"/>
                    <a:gd name="T19" fmla="*/ 31 h 81"/>
                    <a:gd name="T20" fmla="*/ 78 w 81"/>
                    <a:gd name="T21" fmla="*/ 19 h 81"/>
                    <a:gd name="T22" fmla="*/ 50 w 81"/>
                    <a:gd name="T23" fmla="*/ 10 h 81"/>
                    <a:gd name="T24" fmla="*/ 50 w 81"/>
                    <a:gd name="T25" fmla="*/ 7 h 81"/>
                    <a:gd name="T26" fmla="*/ 53 w 81"/>
                    <a:gd name="T27" fmla="*/ 3 h 81"/>
                    <a:gd name="T28" fmla="*/ 41 w 81"/>
                    <a:gd name="T29" fmla="*/ 0 h 81"/>
                    <a:gd name="T30" fmla="*/ 41 w 81"/>
                    <a:gd name="T31" fmla="*/ 3 h 81"/>
                    <a:gd name="T32" fmla="*/ 34 w 81"/>
                    <a:gd name="T33" fmla="*/ 19 h 81"/>
                    <a:gd name="T34" fmla="*/ 0 w 81"/>
                    <a:gd name="T35" fmla="*/ 16 h 81"/>
                    <a:gd name="T36" fmla="*/ 10 w 81"/>
                    <a:gd name="T37" fmla="*/ 25 h 81"/>
                    <a:gd name="T38" fmla="*/ 10 w 81"/>
                    <a:gd name="T39" fmla="*/ 41 h 81"/>
                    <a:gd name="T40" fmla="*/ 0 w 81"/>
                    <a:gd name="T41" fmla="*/ 75 h 81"/>
                    <a:gd name="T42" fmla="*/ 3 w 81"/>
                    <a:gd name="T43" fmla="*/ 75 h 81"/>
                    <a:gd name="T44" fmla="*/ 10 w 81"/>
                    <a:gd name="T45" fmla="*/ 81 h 81"/>
                    <a:gd name="T46" fmla="*/ 16 w 81"/>
                    <a:gd name="T47" fmla="*/ 63 h 81"/>
                    <a:gd name="T48" fmla="*/ 22 w 81"/>
                    <a:gd name="T49" fmla="*/ 41 h 81"/>
                    <a:gd name="T50" fmla="*/ 22 w 81"/>
                    <a:gd name="T51" fmla="*/ 66 h 81"/>
                    <a:gd name="T52" fmla="*/ 16 w 81"/>
                    <a:gd name="T53" fmla="*/ 69 h 81"/>
                    <a:gd name="T54" fmla="*/ 19 w 81"/>
                    <a:gd name="T55" fmla="*/ 78 h 81"/>
                    <a:gd name="T56" fmla="*/ 28 w 81"/>
                    <a:gd name="T57" fmla="*/ 78 h 81"/>
                    <a:gd name="T58" fmla="*/ 31 w 81"/>
                    <a:gd name="T59" fmla="*/ 75 h 81"/>
                    <a:gd name="T60" fmla="*/ 41 w 81"/>
                    <a:gd name="T61" fmla="*/ 81 h 81"/>
                    <a:gd name="T62" fmla="*/ 56 w 81"/>
                    <a:gd name="T63" fmla="*/ 63 h 81"/>
                    <a:gd name="T64" fmla="*/ 66 w 81"/>
                    <a:gd name="T65" fmla="*/ 72 h 81"/>
                    <a:gd name="T66" fmla="*/ 75 w 81"/>
                    <a:gd name="T67" fmla="*/ 81 h 81"/>
                    <a:gd name="T68" fmla="*/ 81 w 81"/>
                    <a:gd name="T69" fmla="*/ 72 h 81"/>
                    <a:gd name="T70" fmla="*/ 63 w 81"/>
                    <a:gd name="T71" fmla="*/ 53 h 81"/>
                    <a:gd name="T72" fmla="*/ 78 w 81"/>
                    <a:gd name="T73" fmla="*/ 47 h 81"/>
                    <a:gd name="T74" fmla="*/ 63 w 81"/>
                    <a:gd name="T75" fmla="*/ 38 h 81"/>
                    <a:gd name="T76" fmla="*/ 75 w 81"/>
                    <a:gd name="T77" fmla="*/ 28 h 81"/>
                    <a:gd name="T78" fmla="*/ 53 w 81"/>
                    <a:gd name="T79" fmla="*/ 28 h 81"/>
                    <a:gd name="T80" fmla="*/ 56 w 81"/>
                    <a:gd name="T81" fmla="*/ 22 h 81"/>
                    <a:gd name="T82" fmla="*/ 44 w 81"/>
                    <a:gd name="T83" fmla="*/ 22 h 81"/>
                    <a:gd name="T84" fmla="*/ 41 w 81"/>
                    <a:gd name="T85" fmla="*/ 31 h 81"/>
                    <a:gd name="T86" fmla="*/ 34 w 81"/>
                    <a:gd name="T87" fmla="*/ 41 h 81"/>
                    <a:gd name="T88" fmla="*/ 38 w 81"/>
                    <a:gd name="T89" fmla="*/ 44 h 81"/>
                    <a:gd name="T90" fmla="*/ 44 w 81"/>
                    <a:gd name="T91" fmla="*/ 47 h 81"/>
                    <a:gd name="T92" fmla="*/ 50 w 81"/>
                    <a:gd name="T93" fmla="*/ 38 h 81"/>
                    <a:gd name="T94" fmla="*/ 38 w 81"/>
                    <a:gd name="T95" fmla="*/ 47 h 81"/>
                    <a:gd name="T96" fmla="*/ 50 w 81"/>
                    <a:gd name="T97" fmla="*/ 53 h 81"/>
                    <a:gd name="T98" fmla="*/ 50 w 81"/>
                    <a:gd name="T99" fmla="*/ 53 h 81"/>
                    <a:gd name="T100" fmla="*/ 34 w 81"/>
                    <a:gd name="T101" fmla="*/ 72 h 81"/>
                    <a:gd name="T102" fmla="*/ 34 w 81"/>
                    <a:gd name="T103" fmla="*/ 72 h 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 h="81">
                      <a:moveTo>
                        <a:pt x="13" y="13"/>
                      </a:moveTo>
                      <a:lnTo>
                        <a:pt x="13" y="13"/>
                      </a:lnTo>
                      <a:lnTo>
                        <a:pt x="22" y="13"/>
                      </a:lnTo>
                      <a:lnTo>
                        <a:pt x="22" y="3"/>
                      </a:lnTo>
                      <a:lnTo>
                        <a:pt x="10" y="7"/>
                      </a:lnTo>
                      <a:lnTo>
                        <a:pt x="13" y="13"/>
                      </a:lnTo>
                      <a:close/>
                      <a:moveTo>
                        <a:pt x="34" y="72"/>
                      </a:moveTo>
                      <a:lnTo>
                        <a:pt x="34" y="31"/>
                      </a:lnTo>
                      <a:lnTo>
                        <a:pt x="19" y="31"/>
                      </a:lnTo>
                      <a:lnTo>
                        <a:pt x="19" y="22"/>
                      </a:lnTo>
                      <a:lnTo>
                        <a:pt x="31" y="22"/>
                      </a:lnTo>
                      <a:lnTo>
                        <a:pt x="28" y="28"/>
                      </a:lnTo>
                      <a:lnTo>
                        <a:pt x="38" y="31"/>
                      </a:lnTo>
                      <a:lnTo>
                        <a:pt x="44" y="19"/>
                      </a:lnTo>
                      <a:lnTo>
                        <a:pt x="78" y="19"/>
                      </a:lnTo>
                      <a:lnTo>
                        <a:pt x="78" y="10"/>
                      </a:lnTo>
                      <a:lnTo>
                        <a:pt x="50" y="10"/>
                      </a:lnTo>
                      <a:lnTo>
                        <a:pt x="50" y="7"/>
                      </a:lnTo>
                      <a:lnTo>
                        <a:pt x="53" y="3"/>
                      </a:lnTo>
                      <a:lnTo>
                        <a:pt x="41" y="0"/>
                      </a:lnTo>
                      <a:lnTo>
                        <a:pt x="41" y="3"/>
                      </a:lnTo>
                      <a:lnTo>
                        <a:pt x="34" y="19"/>
                      </a:lnTo>
                      <a:lnTo>
                        <a:pt x="34" y="16"/>
                      </a:lnTo>
                      <a:lnTo>
                        <a:pt x="0" y="16"/>
                      </a:lnTo>
                      <a:lnTo>
                        <a:pt x="0" y="25"/>
                      </a:lnTo>
                      <a:lnTo>
                        <a:pt x="10" y="25"/>
                      </a:lnTo>
                      <a:lnTo>
                        <a:pt x="10" y="41"/>
                      </a:lnTo>
                      <a:lnTo>
                        <a:pt x="6" y="60"/>
                      </a:lnTo>
                      <a:lnTo>
                        <a:pt x="0" y="75"/>
                      </a:lnTo>
                      <a:lnTo>
                        <a:pt x="3" y="75"/>
                      </a:lnTo>
                      <a:lnTo>
                        <a:pt x="10" y="81"/>
                      </a:lnTo>
                      <a:lnTo>
                        <a:pt x="16" y="63"/>
                      </a:lnTo>
                      <a:lnTo>
                        <a:pt x="19" y="41"/>
                      </a:lnTo>
                      <a:lnTo>
                        <a:pt x="22" y="41"/>
                      </a:lnTo>
                      <a:lnTo>
                        <a:pt x="22" y="66"/>
                      </a:lnTo>
                      <a:lnTo>
                        <a:pt x="22" y="69"/>
                      </a:lnTo>
                      <a:lnTo>
                        <a:pt x="16" y="69"/>
                      </a:lnTo>
                      <a:lnTo>
                        <a:pt x="19" y="78"/>
                      </a:lnTo>
                      <a:lnTo>
                        <a:pt x="28" y="78"/>
                      </a:lnTo>
                      <a:lnTo>
                        <a:pt x="31" y="75"/>
                      </a:lnTo>
                      <a:lnTo>
                        <a:pt x="41" y="81"/>
                      </a:lnTo>
                      <a:lnTo>
                        <a:pt x="50" y="72"/>
                      </a:lnTo>
                      <a:lnTo>
                        <a:pt x="56" y="63"/>
                      </a:lnTo>
                      <a:lnTo>
                        <a:pt x="66" y="72"/>
                      </a:lnTo>
                      <a:lnTo>
                        <a:pt x="75" y="81"/>
                      </a:lnTo>
                      <a:lnTo>
                        <a:pt x="81" y="72"/>
                      </a:lnTo>
                      <a:lnTo>
                        <a:pt x="72" y="63"/>
                      </a:lnTo>
                      <a:lnTo>
                        <a:pt x="63" y="53"/>
                      </a:lnTo>
                      <a:lnTo>
                        <a:pt x="78" y="53"/>
                      </a:lnTo>
                      <a:lnTo>
                        <a:pt x="78" y="47"/>
                      </a:lnTo>
                      <a:lnTo>
                        <a:pt x="63" y="47"/>
                      </a:lnTo>
                      <a:lnTo>
                        <a:pt x="63" y="38"/>
                      </a:lnTo>
                      <a:lnTo>
                        <a:pt x="75" y="38"/>
                      </a:lnTo>
                      <a:lnTo>
                        <a:pt x="75" y="28"/>
                      </a:lnTo>
                      <a:lnTo>
                        <a:pt x="53" y="28"/>
                      </a:lnTo>
                      <a:lnTo>
                        <a:pt x="56" y="22"/>
                      </a:lnTo>
                      <a:lnTo>
                        <a:pt x="44" y="22"/>
                      </a:lnTo>
                      <a:lnTo>
                        <a:pt x="41" y="31"/>
                      </a:lnTo>
                      <a:lnTo>
                        <a:pt x="34" y="41"/>
                      </a:lnTo>
                      <a:lnTo>
                        <a:pt x="38" y="44"/>
                      </a:lnTo>
                      <a:lnTo>
                        <a:pt x="44" y="47"/>
                      </a:lnTo>
                      <a:lnTo>
                        <a:pt x="50" y="38"/>
                      </a:lnTo>
                      <a:lnTo>
                        <a:pt x="50" y="47"/>
                      </a:lnTo>
                      <a:lnTo>
                        <a:pt x="38" y="47"/>
                      </a:lnTo>
                      <a:lnTo>
                        <a:pt x="38" y="53"/>
                      </a:lnTo>
                      <a:lnTo>
                        <a:pt x="50" y="53"/>
                      </a:lnTo>
                      <a:lnTo>
                        <a:pt x="44" y="66"/>
                      </a:lnTo>
                      <a:lnTo>
                        <a:pt x="34" y="72"/>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9" name="Freeform 79"/>
                <p:cNvSpPr>
                  <a:spLocks noEditPoints="1"/>
                </p:cNvSpPr>
                <p:nvPr/>
              </p:nvSpPr>
              <p:spPr bwMode="auto">
                <a:xfrm>
                  <a:off x="4243" y="1264"/>
                  <a:ext cx="56" cy="81"/>
                </a:xfrm>
                <a:custGeom>
                  <a:avLst/>
                  <a:gdLst>
                    <a:gd name="T0" fmla="*/ 9 w 56"/>
                    <a:gd name="T1" fmla="*/ 81 h 81"/>
                    <a:gd name="T2" fmla="*/ 9 w 56"/>
                    <a:gd name="T3" fmla="*/ 75 h 81"/>
                    <a:gd name="T4" fmla="*/ 44 w 56"/>
                    <a:gd name="T5" fmla="*/ 75 h 81"/>
                    <a:gd name="T6" fmla="*/ 44 w 56"/>
                    <a:gd name="T7" fmla="*/ 81 h 81"/>
                    <a:gd name="T8" fmla="*/ 56 w 56"/>
                    <a:gd name="T9" fmla="*/ 81 h 81"/>
                    <a:gd name="T10" fmla="*/ 56 w 56"/>
                    <a:gd name="T11" fmla="*/ 13 h 81"/>
                    <a:gd name="T12" fmla="*/ 28 w 56"/>
                    <a:gd name="T13" fmla="*/ 13 h 81"/>
                    <a:gd name="T14" fmla="*/ 28 w 56"/>
                    <a:gd name="T15" fmla="*/ 13 h 81"/>
                    <a:gd name="T16" fmla="*/ 31 w 56"/>
                    <a:gd name="T17" fmla="*/ 7 h 81"/>
                    <a:gd name="T18" fmla="*/ 31 w 56"/>
                    <a:gd name="T19" fmla="*/ 7 h 81"/>
                    <a:gd name="T20" fmla="*/ 31 w 56"/>
                    <a:gd name="T21" fmla="*/ 7 h 81"/>
                    <a:gd name="T22" fmla="*/ 31 w 56"/>
                    <a:gd name="T23" fmla="*/ 3 h 81"/>
                    <a:gd name="T24" fmla="*/ 31 w 56"/>
                    <a:gd name="T25" fmla="*/ 3 h 81"/>
                    <a:gd name="T26" fmla="*/ 19 w 56"/>
                    <a:gd name="T27" fmla="*/ 0 h 81"/>
                    <a:gd name="T28" fmla="*/ 19 w 56"/>
                    <a:gd name="T29" fmla="*/ 0 h 81"/>
                    <a:gd name="T30" fmla="*/ 19 w 56"/>
                    <a:gd name="T31" fmla="*/ 3 h 81"/>
                    <a:gd name="T32" fmla="*/ 19 w 56"/>
                    <a:gd name="T33" fmla="*/ 3 h 81"/>
                    <a:gd name="T34" fmla="*/ 16 w 56"/>
                    <a:gd name="T35" fmla="*/ 13 h 81"/>
                    <a:gd name="T36" fmla="*/ 0 w 56"/>
                    <a:gd name="T37" fmla="*/ 13 h 81"/>
                    <a:gd name="T38" fmla="*/ 0 w 56"/>
                    <a:gd name="T39" fmla="*/ 81 h 81"/>
                    <a:gd name="T40" fmla="*/ 0 w 56"/>
                    <a:gd name="T41" fmla="*/ 81 h 81"/>
                    <a:gd name="T42" fmla="*/ 9 w 56"/>
                    <a:gd name="T43" fmla="*/ 81 h 81"/>
                    <a:gd name="T44" fmla="*/ 9 w 56"/>
                    <a:gd name="T45" fmla="*/ 81 h 81"/>
                    <a:gd name="T46" fmla="*/ 44 w 56"/>
                    <a:gd name="T47" fmla="*/ 22 h 81"/>
                    <a:gd name="T48" fmla="*/ 44 w 56"/>
                    <a:gd name="T49" fmla="*/ 31 h 81"/>
                    <a:gd name="T50" fmla="*/ 9 w 56"/>
                    <a:gd name="T51" fmla="*/ 31 h 81"/>
                    <a:gd name="T52" fmla="*/ 9 w 56"/>
                    <a:gd name="T53" fmla="*/ 22 h 81"/>
                    <a:gd name="T54" fmla="*/ 44 w 56"/>
                    <a:gd name="T55" fmla="*/ 22 h 81"/>
                    <a:gd name="T56" fmla="*/ 44 w 56"/>
                    <a:gd name="T57" fmla="*/ 22 h 81"/>
                    <a:gd name="T58" fmla="*/ 44 w 56"/>
                    <a:gd name="T59" fmla="*/ 50 h 81"/>
                    <a:gd name="T60" fmla="*/ 9 w 56"/>
                    <a:gd name="T61" fmla="*/ 50 h 81"/>
                    <a:gd name="T62" fmla="*/ 9 w 56"/>
                    <a:gd name="T63" fmla="*/ 41 h 81"/>
                    <a:gd name="T64" fmla="*/ 44 w 56"/>
                    <a:gd name="T65" fmla="*/ 41 h 81"/>
                    <a:gd name="T66" fmla="*/ 44 w 56"/>
                    <a:gd name="T67" fmla="*/ 50 h 81"/>
                    <a:gd name="T68" fmla="*/ 44 w 56"/>
                    <a:gd name="T69" fmla="*/ 50 h 81"/>
                    <a:gd name="T70" fmla="*/ 44 w 56"/>
                    <a:gd name="T71" fmla="*/ 56 h 81"/>
                    <a:gd name="T72" fmla="*/ 44 w 56"/>
                    <a:gd name="T73" fmla="*/ 69 h 81"/>
                    <a:gd name="T74" fmla="*/ 9 w 56"/>
                    <a:gd name="T75" fmla="*/ 69 h 81"/>
                    <a:gd name="T76" fmla="*/ 9 w 56"/>
                    <a:gd name="T77" fmla="*/ 56 h 81"/>
                    <a:gd name="T78" fmla="*/ 44 w 56"/>
                    <a:gd name="T79" fmla="*/ 56 h 81"/>
                    <a:gd name="T80" fmla="*/ 44 w 56"/>
                    <a:gd name="T81" fmla="*/ 56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6" h="81">
                      <a:moveTo>
                        <a:pt x="9" y="81"/>
                      </a:moveTo>
                      <a:lnTo>
                        <a:pt x="9" y="75"/>
                      </a:lnTo>
                      <a:lnTo>
                        <a:pt x="44" y="75"/>
                      </a:lnTo>
                      <a:lnTo>
                        <a:pt x="44" y="81"/>
                      </a:lnTo>
                      <a:lnTo>
                        <a:pt x="56" y="81"/>
                      </a:lnTo>
                      <a:lnTo>
                        <a:pt x="56" y="13"/>
                      </a:lnTo>
                      <a:lnTo>
                        <a:pt x="28" y="13"/>
                      </a:lnTo>
                      <a:lnTo>
                        <a:pt x="31" y="7"/>
                      </a:lnTo>
                      <a:lnTo>
                        <a:pt x="31" y="3"/>
                      </a:lnTo>
                      <a:lnTo>
                        <a:pt x="19" y="0"/>
                      </a:lnTo>
                      <a:lnTo>
                        <a:pt x="19" y="3"/>
                      </a:lnTo>
                      <a:lnTo>
                        <a:pt x="16" y="13"/>
                      </a:lnTo>
                      <a:lnTo>
                        <a:pt x="0" y="13"/>
                      </a:lnTo>
                      <a:lnTo>
                        <a:pt x="0" y="81"/>
                      </a:lnTo>
                      <a:lnTo>
                        <a:pt x="9" y="81"/>
                      </a:lnTo>
                      <a:close/>
                      <a:moveTo>
                        <a:pt x="44" y="22"/>
                      </a:moveTo>
                      <a:lnTo>
                        <a:pt x="44" y="31"/>
                      </a:lnTo>
                      <a:lnTo>
                        <a:pt x="9" y="31"/>
                      </a:lnTo>
                      <a:lnTo>
                        <a:pt x="9" y="22"/>
                      </a:lnTo>
                      <a:lnTo>
                        <a:pt x="44" y="22"/>
                      </a:lnTo>
                      <a:close/>
                      <a:moveTo>
                        <a:pt x="44" y="50"/>
                      </a:moveTo>
                      <a:lnTo>
                        <a:pt x="9" y="50"/>
                      </a:lnTo>
                      <a:lnTo>
                        <a:pt x="9" y="41"/>
                      </a:lnTo>
                      <a:lnTo>
                        <a:pt x="44" y="41"/>
                      </a:lnTo>
                      <a:lnTo>
                        <a:pt x="44" y="50"/>
                      </a:lnTo>
                      <a:close/>
                      <a:moveTo>
                        <a:pt x="44" y="56"/>
                      </a:moveTo>
                      <a:lnTo>
                        <a:pt x="44" y="69"/>
                      </a:lnTo>
                      <a:lnTo>
                        <a:pt x="9" y="69"/>
                      </a:lnTo>
                      <a:lnTo>
                        <a:pt x="9" y="56"/>
                      </a:lnTo>
                      <a:lnTo>
                        <a:pt x="44"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0" name="Freeform 80"/>
                <p:cNvSpPr>
                  <a:spLocks noEditPoints="1"/>
                </p:cNvSpPr>
                <p:nvPr/>
              </p:nvSpPr>
              <p:spPr bwMode="auto">
                <a:xfrm>
                  <a:off x="4318" y="1264"/>
                  <a:ext cx="81" cy="78"/>
                </a:xfrm>
                <a:custGeom>
                  <a:avLst/>
                  <a:gdLst>
                    <a:gd name="T0" fmla="*/ 59 w 81"/>
                    <a:gd name="T1" fmla="*/ 7 h 78"/>
                    <a:gd name="T2" fmla="*/ 59 w 81"/>
                    <a:gd name="T3" fmla="*/ 7 h 78"/>
                    <a:gd name="T4" fmla="*/ 47 w 81"/>
                    <a:gd name="T5" fmla="*/ 0 h 78"/>
                    <a:gd name="T6" fmla="*/ 41 w 81"/>
                    <a:gd name="T7" fmla="*/ 16 h 78"/>
                    <a:gd name="T8" fmla="*/ 28 w 81"/>
                    <a:gd name="T9" fmla="*/ 28 h 78"/>
                    <a:gd name="T10" fmla="*/ 28 w 81"/>
                    <a:gd name="T11" fmla="*/ 41 h 78"/>
                    <a:gd name="T12" fmla="*/ 69 w 81"/>
                    <a:gd name="T13" fmla="*/ 38 h 78"/>
                    <a:gd name="T14" fmla="*/ 72 w 81"/>
                    <a:gd name="T15" fmla="*/ 41 h 78"/>
                    <a:gd name="T16" fmla="*/ 78 w 81"/>
                    <a:gd name="T17" fmla="*/ 38 h 78"/>
                    <a:gd name="T18" fmla="*/ 81 w 81"/>
                    <a:gd name="T19" fmla="*/ 35 h 78"/>
                    <a:gd name="T20" fmla="*/ 65 w 81"/>
                    <a:gd name="T21" fmla="*/ 13 h 78"/>
                    <a:gd name="T22" fmla="*/ 56 w 81"/>
                    <a:gd name="T23" fmla="*/ 19 h 78"/>
                    <a:gd name="T24" fmla="*/ 44 w 81"/>
                    <a:gd name="T25" fmla="*/ 28 h 78"/>
                    <a:gd name="T26" fmla="*/ 59 w 81"/>
                    <a:gd name="T27" fmla="*/ 7 h 78"/>
                    <a:gd name="T28" fmla="*/ 59 w 81"/>
                    <a:gd name="T29" fmla="*/ 7 h 78"/>
                    <a:gd name="T30" fmla="*/ 31 w 81"/>
                    <a:gd name="T31" fmla="*/ 13 h 78"/>
                    <a:gd name="T32" fmla="*/ 16 w 81"/>
                    <a:gd name="T33" fmla="*/ 3 h 78"/>
                    <a:gd name="T34" fmla="*/ 9 w 81"/>
                    <a:gd name="T35" fmla="*/ 10 h 78"/>
                    <a:gd name="T36" fmla="*/ 12 w 81"/>
                    <a:gd name="T37" fmla="*/ 16 h 78"/>
                    <a:gd name="T38" fmla="*/ 22 w 81"/>
                    <a:gd name="T39" fmla="*/ 22 h 78"/>
                    <a:gd name="T40" fmla="*/ 31 w 81"/>
                    <a:gd name="T41" fmla="*/ 13 h 78"/>
                    <a:gd name="T42" fmla="*/ 22 w 81"/>
                    <a:gd name="T43" fmla="*/ 31 h 78"/>
                    <a:gd name="T44" fmla="*/ 6 w 81"/>
                    <a:gd name="T45" fmla="*/ 22 h 78"/>
                    <a:gd name="T46" fmla="*/ 0 w 81"/>
                    <a:gd name="T47" fmla="*/ 31 h 78"/>
                    <a:gd name="T48" fmla="*/ 16 w 81"/>
                    <a:gd name="T49" fmla="*/ 41 h 78"/>
                    <a:gd name="T50" fmla="*/ 22 w 81"/>
                    <a:gd name="T51" fmla="*/ 31 h 78"/>
                    <a:gd name="T52" fmla="*/ 22 w 81"/>
                    <a:gd name="T53" fmla="*/ 31 h 78"/>
                    <a:gd name="T54" fmla="*/ 12 w 81"/>
                    <a:gd name="T55" fmla="*/ 78 h 78"/>
                    <a:gd name="T56" fmla="*/ 16 w 81"/>
                    <a:gd name="T57" fmla="*/ 78 h 78"/>
                    <a:gd name="T58" fmla="*/ 25 w 81"/>
                    <a:gd name="T59" fmla="*/ 50 h 78"/>
                    <a:gd name="T60" fmla="*/ 19 w 81"/>
                    <a:gd name="T61" fmla="*/ 47 h 78"/>
                    <a:gd name="T62" fmla="*/ 16 w 81"/>
                    <a:gd name="T63" fmla="*/ 44 h 78"/>
                    <a:gd name="T64" fmla="*/ 3 w 81"/>
                    <a:gd name="T65" fmla="*/ 72 h 78"/>
                    <a:gd name="T66" fmla="*/ 12 w 81"/>
                    <a:gd name="T67" fmla="*/ 78 h 78"/>
                    <a:gd name="T68" fmla="*/ 12 w 81"/>
                    <a:gd name="T69" fmla="*/ 78 h 78"/>
                    <a:gd name="T70" fmla="*/ 62 w 81"/>
                    <a:gd name="T71" fmla="*/ 75 h 78"/>
                    <a:gd name="T72" fmla="*/ 72 w 81"/>
                    <a:gd name="T73" fmla="*/ 78 h 78"/>
                    <a:gd name="T74" fmla="*/ 31 w 81"/>
                    <a:gd name="T75" fmla="*/ 44 h 78"/>
                    <a:gd name="T76" fmla="*/ 41 w 81"/>
                    <a:gd name="T77" fmla="*/ 78 h 78"/>
                    <a:gd name="T78" fmla="*/ 41 w 81"/>
                    <a:gd name="T79" fmla="*/ 75 h 78"/>
                    <a:gd name="T80" fmla="*/ 62 w 81"/>
                    <a:gd name="T81" fmla="*/ 66 h 78"/>
                    <a:gd name="T82" fmla="*/ 41 w 81"/>
                    <a:gd name="T83" fmla="*/ 53 h 78"/>
                    <a:gd name="T84" fmla="*/ 62 w 81"/>
                    <a:gd name="T85" fmla="*/ 53 h 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78">
                      <a:moveTo>
                        <a:pt x="59" y="7"/>
                      </a:moveTo>
                      <a:lnTo>
                        <a:pt x="59" y="7"/>
                      </a:lnTo>
                      <a:lnTo>
                        <a:pt x="47" y="0"/>
                      </a:lnTo>
                      <a:lnTo>
                        <a:pt x="41" y="16"/>
                      </a:lnTo>
                      <a:lnTo>
                        <a:pt x="34" y="25"/>
                      </a:lnTo>
                      <a:lnTo>
                        <a:pt x="28" y="28"/>
                      </a:lnTo>
                      <a:lnTo>
                        <a:pt x="28" y="41"/>
                      </a:lnTo>
                      <a:lnTo>
                        <a:pt x="56" y="38"/>
                      </a:lnTo>
                      <a:lnTo>
                        <a:pt x="69" y="38"/>
                      </a:lnTo>
                      <a:lnTo>
                        <a:pt x="72" y="41"/>
                      </a:lnTo>
                      <a:lnTo>
                        <a:pt x="78" y="38"/>
                      </a:lnTo>
                      <a:lnTo>
                        <a:pt x="81" y="35"/>
                      </a:lnTo>
                      <a:lnTo>
                        <a:pt x="65" y="13"/>
                      </a:lnTo>
                      <a:lnTo>
                        <a:pt x="56" y="19"/>
                      </a:lnTo>
                      <a:lnTo>
                        <a:pt x="62" y="28"/>
                      </a:lnTo>
                      <a:lnTo>
                        <a:pt x="44" y="28"/>
                      </a:lnTo>
                      <a:lnTo>
                        <a:pt x="59" y="7"/>
                      </a:lnTo>
                      <a:close/>
                      <a:moveTo>
                        <a:pt x="31" y="13"/>
                      </a:moveTo>
                      <a:lnTo>
                        <a:pt x="31" y="13"/>
                      </a:lnTo>
                      <a:lnTo>
                        <a:pt x="16" y="3"/>
                      </a:lnTo>
                      <a:lnTo>
                        <a:pt x="9" y="10"/>
                      </a:lnTo>
                      <a:lnTo>
                        <a:pt x="12" y="16"/>
                      </a:lnTo>
                      <a:lnTo>
                        <a:pt x="22" y="22"/>
                      </a:lnTo>
                      <a:lnTo>
                        <a:pt x="31" y="13"/>
                      </a:lnTo>
                      <a:close/>
                      <a:moveTo>
                        <a:pt x="22" y="31"/>
                      </a:moveTo>
                      <a:lnTo>
                        <a:pt x="22" y="31"/>
                      </a:lnTo>
                      <a:lnTo>
                        <a:pt x="6" y="22"/>
                      </a:lnTo>
                      <a:lnTo>
                        <a:pt x="0" y="31"/>
                      </a:lnTo>
                      <a:lnTo>
                        <a:pt x="16" y="41"/>
                      </a:lnTo>
                      <a:lnTo>
                        <a:pt x="22" y="31"/>
                      </a:lnTo>
                      <a:close/>
                      <a:moveTo>
                        <a:pt x="12" y="78"/>
                      </a:moveTo>
                      <a:lnTo>
                        <a:pt x="12" y="78"/>
                      </a:lnTo>
                      <a:lnTo>
                        <a:pt x="16" y="78"/>
                      </a:lnTo>
                      <a:lnTo>
                        <a:pt x="25" y="50"/>
                      </a:lnTo>
                      <a:lnTo>
                        <a:pt x="19" y="47"/>
                      </a:lnTo>
                      <a:lnTo>
                        <a:pt x="16" y="44"/>
                      </a:lnTo>
                      <a:lnTo>
                        <a:pt x="9" y="60"/>
                      </a:lnTo>
                      <a:lnTo>
                        <a:pt x="3" y="72"/>
                      </a:lnTo>
                      <a:lnTo>
                        <a:pt x="12" y="78"/>
                      </a:lnTo>
                      <a:close/>
                      <a:moveTo>
                        <a:pt x="41" y="75"/>
                      </a:moveTo>
                      <a:lnTo>
                        <a:pt x="62" y="75"/>
                      </a:lnTo>
                      <a:lnTo>
                        <a:pt x="62" y="78"/>
                      </a:lnTo>
                      <a:lnTo>
                        <a:pt x="72" y="78"/>
                      </a:lnTo>
                      <a:lnTo>
                        <a:pt x="72" y="44"/>
                      </a:lnTo>
                      <a:lnTo>
                        <a:pt x="31" y="44"/>
                      </a:lnTo>
                      <a:lnTo>
                        <a:pt x="31" y="78"/>
                      </a:lnTo>
                      <a:lnTo>
                        <a:pt x="41" y="78"/>
                      </a:lnTo>
                      <a:lnTo>
                        <a:pt x="41" y="75"/>
                      </a:lnTo>
                      <a:close/>
                      <a:moveTo>
                        <a:pt x="62" y="53"/>
                      </a:moveTo>
                      <a:lnTo>
                        <a:pt x="62" y="66"/>
                      </a:lnTo>
                      <a:lnTo>
                        <a:pt x="41" y="66"/>
                      </a:lnTo>
                      <a:lnTo>
                        <a:pt x="41" y="53"/>
                      </a:lnTo>
                      <a:lnTo>
                        <a:pt x="62" y="5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1" name="Freeform 81"/>
                <p:cNvSpPr>
                  <a:spLocks noEditPoints="1"/>
                </p:cNvSpPr>
                <p:nvPr/>
              </p:nvSpPr>
              <p:spPr bwMode="auto">
                <a:xfrm>
                  <a:off x="4405" y="1267"/>
                  <a:ext cx="75" cy="78"/>
                </a:xfrm>
                <a:custGeom>
                  <a:avLst/>
                  <a:gdLst>
                    <a:gd name="T0" fmla="*/ 60 w 75"/>
                    <a:gd name="T1" fmla="*/ 19 h 78"/>
                    <a:gd name="T2" fmla="*/ 50 w 75"/>
                    <a:gd name="T3" fmla="*/ 10 h 78"/>
                    <a:gd name="T4" fmla="*/ 50 w 75"/>
                    <a:gd name="T5" fmla="*/ 7 h 78"/>
                    <a:gd name="T6" fmla="*/ 50 w 75"/>
                    <a:gd name="T7" fmla="*/ 4 h 78"/>
                    <a:gd name="T8" fmla="*/ 50 w 75"/>
                    <a:gd name="T9" fmla="*/ 4 h 78"/>
                    <a:gd name="T10" fmla="*/ 41 w 75"/>
                    <a:gd name="T11" fmla="*/ 4 h 78"/>
                    <a:gd name="T12" fmla="*/ 41 w 75"/>
                    <a:gd name="T13" fmla="*/ 38 h 78"/>
                    <a:gd name="T14" fmla="*/ 35 w 75"/>
                    <a:gd name="T15" fmla="*/ 19 h 78"/>
                    <a:gd name="T16" fmla="*/ 28 w 75"/>
                    <a:gd name="T17" fmla="*/ 7 h 78"/>
                    <a:gd name="T18" fmla="*/ 28 w 75"/>
                    <a:gd name="T19" fmla="*/ 4 h 78"/>
                    <a:gd name="T20" fmla="*/ 28 w 75"/>
                    <a:gd name="T21" fmla="*/ 0 h 78"/>
                    <a:gd name="T22" fmla="*/ 25 w 75"/>
                    <a:gd name="T23" fmla="*/ 0 h 78"/>
                    <a:gd name="T24" fmla="*/ 19 w 75"/>
                    <a:gd name="T25" fmla="*/ 0 h 78"/>
                    <a:gd name="T26" fmla="*/ 19 w 75"/>
                    <a:gd name="T27" fmla="*/ 44 h 78"/>
                    <a:gd name="T28" fmla="*/ 13 w 75"/>
                    <a:gd name="T29" fmla="*/ 60 h 78"/>
                    <a:gd name="T30" fmla="*/ 10 w 75"/>
                    <a:gd name="T31" fmla="*/ 66 h 78"/>
                    <a:gd name="T32" fmla="*/ 0 w 75"/>
                    <a:gd name="T33" fmla="*/ 72 h 78"/>
                    <a:gd name="T34" fmla="*/ 13 w 75"/>
                    <a:gd name="T35" fmla="*/ 75 h 78"/>
                    <a:gd name="T36" fmla="*/ 25 w 75"/>
                    <a:gd name="T37" fmla="*/ 60 h 78"/>
                    <a:gd name="T38" fmla="*/ 28 w 75"/>
                    <a:gd name="T39" fmla="*/ 41 h 78"/>
                    <a:gd name="T40" fmla="*/ 28 w 75"/>
                    <a:gd name="T41" fmla="*/ 25 h 78"/>
                    <a:gd name="T42" fmla="*/ 32 w 75"/>
                    <a:gd name="T43" fmla="*/ 47 h 78"/>
                    <a:gd name="T44" fmla="*/ 38 w 75"/>
                    <a:gd name="T45" fmla="*/ 47 h 78"/>
                    <a:gd name="T46" fmla="*/ 41 w 75"/>
                    <a:gd name="T47" fmla="*/ 72 h 78"/>
                    <a:gd name="T48" fmla="*/ 50 w 75"/>
                    <a:gd name="T49" fmla="*/ 22 h 78"/>
                    <a:gd name="T50" fmla="*/ 53 w 75"/>
                    <a:gd name="T51" fmla="*/ 47 h 78"/>
                    <a:gd name="T52" fmla="*/ 63 w 75"/>
                    <a:gd name="T53" fmla="*/ 47 h 78"/>
                    <a:gd name="T54" fmla="*/ 75 w 75"/>
                    <a:gd name="T55" fmla="*/ 78 h 78"/>
                    <a:gd name="T56" fmla="*/ 75 w 75"/>
                    <a:gd name="T57" fmla="*/ 7 h 78"/>
                    <a:gd name="T58" fmla="*/ 75 w 75"/>
                    <a:gd name="T59" fmla="*/ 0 h 78"/>
                    <a:gd name="T60" fmla="*/ 75 w 75"/>
                    <a:gd name="T61" fmla="*/ 0 h 78"/>
                    <a:gd name="T62" fmla="*/ 72 w 75"/>
                    <a:gd name="T63" fmla="*/ 0 h 78"/>
                    <a:gd name="T64" fmla="*/ 63 w 75"/>
                    <a:gd name="T65" fmla="*/ 38 h 78"/>
                    <a:gd name="T66" fmla="*/ 60 w 75"/>
                    <a:gd name="T67" fmla="*/ 19 h 78"/>
                    <a:gd name="T68" fmla="*/ 60 w 75"/>
                    <a:gd name="T69" fmla="*/ 19 h 78"/>
                    <a:gd name="T70" fmla="*/ 13 w 75"/>
                    <a:gd name="T71" fmla="*/ 38 h 78"/>
                    <a:gd name="T72" fmla="*/ 16 w 75"/>
                    <a:gd name="T73" fmla="*/ 22 h 78"/>
                    <a:gd name="T74" fmla="*/ 7 w 75"/>
                    <a:gd name="T75" fmla="*/ 19 h 78"/>
                    <a:gd name="T76" fmla="*/ 7 w 75"/>
                    <a:gd name="T77" fmla="*/ 22 h 78"/>
                    <a:gd name="T78" fmla="*/ 3 w 75"/>
                    <a:gd name="T79" fmla="*/ 47 h 78"/>
                    <a:gd name="T80" fmla="*/ 13 w 75"/>
                    <a:gd name="T81" fmla="*/ 47 h 78"/>
                    <a:gd name="T82" fmla="*/ 13 w 75"/>
                    <a:gd name="T83" fmla="*/ 38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5" h="78">
                      <a:moveTo>
                        <a:pt x="60" y="19"/>
                      </a:moveTo>
                      <a:lnTo>
                        <a:pt x="60" y="19"/>
                      </a:lnTo>
                      <a:lnTo>
                        <a:pt x="50" y="22"/>
                      </a:lnTo>
                      <a:lnTo>
                        <a:pt x="50" y="10"/>
                      </a:lnTo>
                      <a:lnTo>
                        <a:pt x="50" y="7"/>
                      </a:lnTo>
                      <a:lnTo>
                        <a:pt x="50" y="4"/>
                      </a:lnTo>
                      <a:lnTo>
                        <a:pt x="41" y="4"/>
                      </a:lnTo>
                      <a:lnTo>
                        <a:pt x="41" y="38"/>
                      </a:lnTo>
                      <a:lnTo>
                        <a:pt x="35" y="19"/>
                      </a:lnTo>
                      <a:lnTo>
                        <a:pt x="28" y="22"/>
                      </a:lnTo>
                      <a:lnTo>
                        <a:pt x="28" y="7"/>
                      </a:lnTo>
                      <a:lnTo>
                        <a:pt x="28" y="4"/>
                      </a:lnTo>
                      <a:lnTo>
                        <a:pt x="28" y="0"/>
                      </a:lnTo>
                      <a:lnTo>
                        <a:pt x="25" y="0"/>
                      </a:lnTo>
                      <a:lnTo>
                        <a:pt x="19" y="0"/>
                      </a:lnTo>
                      <a:lnTo>
                        <a:pt x="19" y="44"/>
                      </a:lnTo>
                      <a:lnTo>
                        <a:pt x="16" y="53"/>
                      </a:lnTo>
                      <a:lnTo>
                        <a:pt x="13" y="60"/>
                      </a:lnTo>
                      <a:lnTo>
                        <a:pt x="10" y="66"/>
                      </a:lnTo>
                      <a:lnTo>
                        <a:pt x="0" y="72"/>
                      </a:lnTo>
                      <a:lnTo>
                        <a:pt x="13" y="75"/>
                      </a:lnTo>
                      <a:lnTo>
                        <a:pt x="22" y="69"/>
                      </a:lnTo>
                      <a:lnTo>
                        <a:pt x="25" y="60"/>
                      </a:lnTo>
                      <a:lnTo>
                        <a:pt x="28" y="41"/>
                      </a:lnTo>
                      <a:lnTo>
                        <a:pt x="28" y="25"/>
                      </a:lnTo>
                      <a:lnTo>
                        <a:pt x="32" y="47"/>
                      </a:lnTo>
                      <a:lnTo>
                        <a:pt x="38" y="47"/>
                      </a:lnTo>
                      <a:lnTo>
                        <a:pt x="41" y="47"/>
                      </a:lnTo>
                      <a:lnTo>
                        <a:pt x="41" y="72"/>
                      </a:lnTo>
                      <a:lnTo>
                        <a:pt x="50" y="72"/>
                      </a:lnTo>
                      <a:lnTo>
                        <a:pt x="50" y="22"/>
                      </a:lnTo>
                      <a:lnTo>
                        <a:pt x="53" y="47"/>
                      </a:lnTo>
                      <a:lnTo>
                        <a:pt x="63" y="47"/>
                      </a:lnTo>
                      <a:lnTo>
                        <a:pt x="63" y="78"/>
                      </a:lnTo>
                      <a:lnTo>
                        <a:pt x="75" y="78"/>
                      </a:lnTo>
                      <a:lnTo>
                        <a:pt x="75" y="7"/>
                      </a:lnTo>
                      <a:lnTo>
                        <a:pt x="75" y="0"/>
                      </a:lnTo>
                      <a:lnTo>
                        <a:pt x="72" y="0"/>
                      </a:lnTo>
                      <a:lnTo>
                        <a:pt x="63" y="0"/>
                      </a:lnTo>
                      <a:lnTo>
                        <a:pt x="63" y="38"/>
                      </a:lnTo>
                      <a:lnTo>
                        <a:pt x="60" y="19"/>
                      </a:lnTo>
                      <a:close/>
                      <a:moveTo>
                        <a:pt x="13" y="38"/>
                      </a:moveTo>
                      <a:lnTo>
                        <a:pt x="13" y="38"/>
                      </a:lnTo>
                      <a:lnTo>
                        <a:pt x="16" y="22"/>
                      </a:lnTo>
                      <a:lnTo>
                        <a:pt x="7" y="19"/>
                      </a:lnTo>
                      <a:lnTo>
                        <a:pt x="7" y="22"/>
                      </a:lnTo>
                      <a:lnTo>
                        <a:pt x="3" y="47"/>
                      </a:lnTo>
                      <a:lnTo>
                        <a:pt x="13" y="47"/>
                      </a:lnTo>
                      <a:lnTo>
                        <a:pt x="13" y="38"/>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2" name="Freeform 82"/>
                <p:cNvSpPr>
                  <a:spLocks noEditPoints="1"/>
                </p:cNvSpPr>
                <p:nvPr/>
              </p:nvSpPr>
              <p:spPr bwMode="auto">
                <a:xfrm>
                  <a:off x="4006" y="796"/>
                  <a:ext cx="72" cy="75"/>
                </a:xfrm>
                <a:custGeom>
                  <a:avLst/>
                  <a:gdLst>
                    <a:gd name="T0" fmla="*/ 9 w 72"/>
                    <a:gd name="T1" fmla="*/ 50 h 75"/>
                    <a:gd name="T2" fmla="*/ 12 w 72"/>
                    <a:gd name="T3" fmla="*/ 59 h 75"/>
                    <a:gd name="T4" fmla="*/ 22 w 72"/>
                    <a:gd name="T5" fmla="*/ 56 h 75"/>
                    <a:gd name="T6" fmla="*/ 25 w 72"/>
                    <a:gd name="T7" fmla="*/ 50 h 75"/>
                    <a:gd name="T8" fmla="*/ 25 w 72"/>
                    <a:gd name="T9" fmla="*/ 44 h 75"/>
                    <a:gd name="T10" fmla="*/ 19 w 72"/>
                    <a:gd name="T11" fmla="*/ 28 h 75"/>
                    <a:gd name="T12" fmla="*/ 28 w 72"/>
                    <a:gd name="T13" fmla="*/ 0 h 75"/>
                    <a:gd name="T14" fmla="*/ 0 w 72"/>
                    <a:gd name="T15" fmla="*/ 72 h 75"/>
                    <a:gd name="T16" fmla="*/ 9 w 72"/>
                    <a:gd name="T17" fmla="*/ 72 h 75"/>
                    <a:gd name="T18" fmla="*/ 15 w 72"/>
                    <a:gd name="T19" fmla="*/ 9 h 75"/>
                    <a:gd name="T20" fmla="*/ 9 w 72"/>
                    <a:gd name="T21" fmla="*/ 9 h 75"/>
                    <a:gd name="T22" fmla="*/ 15 w 72"/>
                    <a:gd name="T23" fmla="*/ 9 h 75"/>
                    <a:gd name="T24" fmla="*/ 44 w 72"/>
                    <a:gd name="T25" fmla="*/ 50 h 75"/>
                    <a:gd name="T26" fmla="*/ 53 w 72"/>
                    <a:gd name="T27" fmla="*/ 56 h 75"/>
                    <a:gd name="T28" fmla="*/ 28 w 72"/>
                    <a:gd name="T29" fmla="*/ 19 h 75"/>
                    <a:gd name="T30" fmla="*/ 37 w 72"/>
                    <a:gd name="T31" fmla="*/ 56 h 75"/>
                    <a:gd name="T32" fmla="*/ 37 w 72"/>
                    <a:gd name="T33" fmla="*/ 50 h 75"/>
                    <a:gd name="T34" fmla="*/ 37 w 72"/>
                    <a:gd name="T35" fmla="*/ 41 h 75"/>
                    <a:gd name="T36" fmla="*/ 44 w 72"/>
                    <a:gd name="T37" fmla="*/ 28 h 75"/>
                    <a:gd name="T38" fmla="*/ 44 w 72"/>
                    <a:gd name="T39" fmla="*/ 41 h 75"/>
                    <a:gd name="T40" fmla="*/ 9 w 72"/>
                    <a:gd name="T41" fmla="*/ 28 h 75"/>
                    <a:gd name="T42" fmla="*/ 15 w 72"/>
                    <a:gd name="T43" fmla="*/ 37 h 75"/>
                    <a:gd name="T44" fmla="*/ 15 w 72"/>
                    <a:gd name="T45" fmla="*/ 47 h 75"/>
                    <a:gd name="T46" fmla="*/ 9 w 72"/>
                    <a:gd name="T47" fmla="*/ 50 h 75"/>
                    <a:gd name="T48" fmla="*/ 28 w 72"/>
                    <a:gd name="T49" fmla="*/ 9 h 75"/>
                    <a:gd name="T50" fmla="*/ 56 w 72"/>
                    <a:gd name="T51" fmla="*/ 59 h 75"/>
                    <a:gd name="T52" fmla="*/ 56 w 72"/>
                    <a:gd name="T53" fmla="*/ 62 h 75"/>
                    <a:gd name="T54" fmla="*/ 47 w 72"/>
                    <a:gd name="T55" fmla="*/ 66 h 75"/>
                    <a:gd name="T56" fmla="*/ 50 w 72"/>
                    <a:gd name="T57" fmla="*/ 75 h 75"/>
                    <a:gd name="T58" fmla="*/ 65 w 72"/>
                    <a:gd name="T59" fmla="*/ 75 h 75"/>
                    <a:gd name="T60" fmla="*/ 68 w 72"/>
                    <a:gd name="T61" fmla="*/ 66 h 75"/>
                    <a:gd name="T62" fmla="*/ 72 w 72"/>
                    <a:gd name="T63" fmla="*/ 9 h 75"/>
                    <a:gd name="T64" fmla="*/ 28 w 72"/>
                    <a:gd name="T65" fmla="*/ 0 h 75"/>
                    <a:gd name="T66" fmla="*/ 28 w 72"/>
                    <a:gd name="T67" fmla="*/ 9 h 7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2" h="75">
                      <a:moveTo>
                        <a:pt x="9" y="72"/>
                      </a:moveTo>
                      <a:lnTo>
                        <a:pt x="9" y="50"/>
                      </a:lnTo>
                      <a:lnTo>
                        <a:pt x="12" y="59"/>
                      </a:lnTo>
                      <a:lnTo>
                        <a:pt x="22" y="56"/>
                      </a:lnTo>
                      <a:lnTo>
                        <a:pt x="25" y="50"/>
                      </a:lnTo>
                      <a:lnTo>
                        <a:pt x="25" y="44"/>
                      </a:lnTo>
                      <a:lnTo>
                        <a:pt x="25" y="34"/>
                      </a:lnTo>
                      <a:lnTo>
                        <a:pt x="19" y="28"/>
                      </a:lnTo>
                      <a:lnTo>
                        <a:pt x="28" y="0"/>
                      </a:lnTo>
                      <a:lnTo>
                        <a:pt x="0" y="0"/>
                      </a:lnTo>
                      <a:lnTo>
                        <a:pt x="0" y="72"/>
                      </a:lnTo>
                      <a:lnTo>
                        <a:pt x="9" y="72"/>
                      </a:lnTo>
                      <a:close/>
                      <a:moveTo>
                        <a:pt x="15" y="9"/>
                      </a:moveTo>
                      <a:lnTo>
                        <a:pt x="15" y="9"/>
                      </a:lnTo>
                      <a:lnTo>
                        <a:pt x="9" y="28"/>
                      </a:lnTo>
                      <a:lnTo>
                        <a:pt x="9" y="9"/>
                      </a:lnTo>
                      <a:lnTo>
                        <a:pt x="15" y="9"/>
                      </a:lnTo>
                      <a:close/>
                      <a:moveTo>
                        <a:pt x="37" y="50"/>
                      </a:moveTo>
                      <a:lnTo>
                        <a:pt x="44" y="50"/>
                      </a:lnTo>
                      <a:lnTo>
                        <a:pt x="44" y="56"/>
                      </a:lnTo>
                      <a:lnTo>
                        <a:pt x="53" y="56"/>
                      </a:lnTo>
                      <a:lnTo>
                        <a:pt x="53" y="19"/>
                      </a:lnTo>
                      <a:lnTo>
                        <a:pt x="28" y="19"/>
                      </a:lnTo>
                      <a:lnTo>
                        <a:pt x="28" y="56"/>
                      </a:lnTo>
                      <a:lnTo>
                        <a:pt x="37" y="56"/>
                      </a:lnTo>
                      <a:lnTo>
                        <a:pt x="37" y="50"/>
                      </a:lnTo>
                      <a:close/>
                      <a:moveTo>
                        <a:pt x="44" y="41"/>
                      </a:moveTo>
                      <a:lnTo>
                        <a:pt x="37" y="41"/>
                      </a:lnTo>
                      <a:lnTo>
                        <a:pt x="37" y="28"/>
                      </a:lnTo>
                      <a:lnTo>
                        <a:pt x="44" y="28"/>
                      </a:lnTo>
                      <a:lnTo>
                        <a:pt x="44" y="41"/>
                      </a:lnTo>
                      <a:close/>
                      <a:moveTo>
                        <a:pt x="9" y="50"/>
                      </a:moveTo>
                      <a:lnTo>
                        <a:pt x="9" y="28"/>
                      </a:lnTo>
                      <a:lnTo>
                        <a:pt x="15" y="37"/>
                      </a:lnTo>
                      <a:lnTo>
                        <a:pt x="15" y="44"/>
                      </a:lnTo>
                      <a:lnTo>
                        <a:pt x="15" y="47"/>
                      </a:lnTo>
                      <a:lnTo>
                        <a:pt x="9" y="50"/>
                      </a:lnTo>
                      <a:close/>
                      <a:moveTo>
                        <a:pt x="28" y="9"/>
                      </a:moveTo>
                      <a:lnTo>
                        <a:pt x="56" y="9"/>
                      </a:lnTo>
                      <a:lnTo>
                        <a:pt x="56" y="59"/>
                      </a:lnTo>
                      <a:lnTo>
                        <a:pt x="56" y="62"/>
                      </a:lnTo>
                      <a:lnTo>
                        <a:pt x="47" y="66"/>
                      </a:lnTo>
                      <a:lnTo>
                        <a:pt x="50" y="75"/>
                      </a:lnTo>
                      <a:lnTo>
                        <a:pt x="65" y="75"/>
                      </a:lnTo>
                      <a:lnTo>
                        <a:pt x="65" y="72"/>
                      </a:lnTo>
                      <a:lnTo>
                        <a:pt x="68" y="66"/>
                      </a:lnTo>
                      <a:lnTo>
                        <a:pt x="68" y="9"/>
                      </a:lnTo>
                      <a:lnTo>
                        <a:pt x="72" y="9"/>
                      </a:lnTo>
                      <a:lnTo>
                        <a:pt x="72" y="0"/>
                      </a:lnTo>
                      <a:lnTo>
                        <a:pt x="28" y="0"/>
                      </a:lnTo>
                      <a:lnTo>
                        <a:pt x="28" y="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3" name="Freeform 83"/>
                <p:cNvSpPr>
                  <a:spLocks noEditPoints="1"/>
                </p:cNvSpPr>
                <p:nvPr/>
              </p:nvSpPr>
              <p:spPr bwMode="auto">
                <a:xfrm>
                  <a:off x="4090" y="793"/>
                  <a:ext cx="75" cy="78"/>
                </a:xfrm>
                <a:custGeom>
                  <a:avLst/>
                  <a:gdLst>
                    <a:gd name="T0" fmla="*/ 50 w 75"/>
                    <a:gd name="T1" fmla="*/ 25 h 78"/>
                    <a:gd name="T2" fmla="*/ 47 w 75"/>
                    <a:gd name="T3" fmla="*/ 47 h 78"/>
                    <a:gd name="T4" fmla="*/ 44 w 75"/>
                    <a:gd name="T5" fmla="*/ 56 h 78"/>
                    <a:gd name="T6" fmla="*/ 28 w 75"/>
                    <a:gd name="T7" fmla="*/ 53 h 78"/>
                    <a:gd name="T8" fmla="*/ 41 w 75"/>
                    <a:gd name="T9" fmla="*/ 31 h 78"/>
                    <a:gd name="T10" fmla="*/ 28 w 75"/>
                    <a:gd name="T11" fmla="*/ 28 h 78"/>
                    <a:gd name="T12" fmla="*/ 34 w 75"/>
                    <a:gd name="T13" fmla="*/ 16 h 78"/>
                    <a:gd name="T14" fmla="*/ 44 w 75"/>
                    <a:gd name="T15" fmla="*/ 6 h 78"/>
                    <a:gd name="T16" fmla="*/ 34 w 75"/>
                    <a:gd name="T17" fmla="*/ 6 h 78"/>
                    <a:gd name="T18" fmla="*/ 38 w 75"/>
                    <a:gd name="T19" fmla="*/ 3 h 78"/>
                    <a:gd name="T20" fmla="*/ 38 w 75"/>
                    <a:gd name="T21" fmla="*/ 0 h 78"/>
                    <a:gd name="T22" fmla="*/ 34 w 75"/>
                    <a:gd name="T23" fmla="*/ 0 h 78"/>
                    <a:gd name="T24" fmla="*/ 25 w 75"/>
                    <a:gd name="T25" fmla="*/ 6 h 78"/>
                    <a:gd name="T26" fmla="*/ 19 w 75"/>
                    <a:gd name="T27" fmla="*/ 6 h 78"/>
                    <a:gd name="T28" fmla="*/ 19 w 75"/>
                    <a:gd name="T29" fmla="*/ 0 h 78"/>
                    <a:gd name="T30" fmla="*/ 19 w 75"/>
                    <a:gd name="T31" fmla="*/ 0 h 78"/>
                    <a:gd name="T32" fmla="*/ 13 w 75"/>
                    <a:gd name="T33" fmla="*/ 0 h 78"/>
                    <a:gd name="T34" fmla="*/ 9 w 75"/>
                    <a:gd name="T35" fmla="*/ 6 h 78"/>
                    <a:gd name="T36" fmla="*/ 0 w 75"/>
                    <a:gd name="T37" fmla="*/ 16 h 78"/>
                    <a:gd name="T38" fmla="*/ 9 w 75"/>
                    <a:gd name="T39" fmla="*/ 28 h 78"/>
                    <a:gd name="T40" fmla="*/ 19 w 75"/>
                    <a:gd name="T41" fmla="*/ 31 h 78"/>
                    <a:gd name="T42" fmla="*/ 3 w 75"/>
                    <a:gd name="T43" fmla="*/ 53 h 78"/>
                    <a:gd name="T44" fmla="*/ 19 w 75"/>
                    <a:gd name="T45" fmla="*/ 56 h 78"/>
                    <a:gd name="T46" fmla="*/ 0 w 75"/>
                    <a:gd name="T47" fmla="*/ 65 h 78"/>
                    <a:gd name="T48" fmla="*/ 16 w 75"/>
                    <a:gd name="T49" fmla="*/ 78 h 78"/>
                    <a:gd name="T50" fmla="*/ 28 w 75"/>
                    <a:gd name="T51" fmla="*/ 65 h 78"/>
                    <a:gd name="T52" fmla="*/ 41 w 75"/>
                    <a:gd name="T53" fmla="*/ 65 h 78"/>
                    <a:gd name="T54" fmla="*/ 31 w 75"/>
                    <a:gd name="T55" fmla="*/ 72 h 78"/>
                    <a:gd name="T56" fmla="*/ 41 w 75"/>
                    <a:gd name="T57" fmla="*/ 78 h 78"/>
                    <a:gd name="T58" fmla="*/ 53 w 75"/>
                    <a:gd name="T59" fmla="*/ 56 h 78"/>
                    <a:gd name="T60" fmla="*/ 59 w 75"/>
                    <a:gd name="T61" fmla="*/ 25 h 78"/>
                    <a:gd name="T62" fmla="*/ 66 w 75"/>
                    <a:gd name="T63" fmla="*/ 25 h 78"/>
                    <a:gd name="T64" fmla="*/ 63 w 75"/>
                    <a:gd name="T65" fmla="*/ 56 h 78"/>
                    <a:gd name="T66" fmla="*/ 59 w 75"/>
                    <a:gd name="T67" fmla="*/ 65 h 78"/>
                    <a:gd name="T68" fmla="*/ 53 w 75"/>
                    <a:gd name="T69" fmla="*/ 65 h 78"/>
                    <a:gd name="T70" fmla="*/ 63 w 75"/>
                    <a:gd name="T71" fmla="*/ 78 h 78"/>
                    <a:gd name="T72" fmla="*/ 72 w 75"/>
                    <a:gd name="T73" fmla="*/ 75 h 78"/>
                    <a:gd name="T74" fmla="*/ 75 w 75"/>
                    <a:gd name="T75" fmla="*/ 65 h 78"/>
                    <a:gd name="T76" fmla="*/ 75 w 75"/>
                    <a:gd name="T77" fmla="*/ 40 h 78"/>
                    <a:gd name="T78" fmla="*/ 75 w 75"/>
                    <a:gd name="T79" fmla="*/ 19 h 78"/>
                    <a:gd name="T80" fmla="*/ 59 w 75"/>
                    <a:gd name="T81" fmla="*/ 6 h 78"/>
                    <a:gd name="T82" fmla="*/ 59 w 75"/>
                    <a:gd name="T83" fmla="*/ 0 h 78"/>
                    <a:gd name="T84" fmla="*/ 59 w 75"/>
                    <a:gd name="T85" fmla="*/ 0 h 78"/>
                    <a:gd name="T86" fmla="*/ 53 w 75"/>
                    <a:gd name="T87" fmla="*/ 0 h 78"/>
                    <a:gd name="T88" fmla="*/ 50 w 75"/>
                    <a:gd name="T89" fmla="*/ 19 h 78"/>
                    <a:gd name="T90" fmla="*/ 41 w 75"/>
                    <a:gd name="T91" fmla="*/ 25 h 78"/>
                    <a:gd name="T92" fmla="*/ 25 w 75"/>
                    <a:gd name="T93" fmla="*/ 16 h 78"/>
                    <a:gd name="T94" fmla="*/ 19 w 75"/>
                    <a:gd name="T95" fmla="*/ 22 h 78"/>
                    <a:gd name="T96" fmla="*/ 25 w 75"/>
                    <a:gd name="T97" fmla="*/ 16 h 78"/>
                    <a:gd name="T98" fmla="*/ 19 w 75"/>
                    <a:gd name="T99" fmla="*/ 37 h 78"/>
                    <a:gd name="T100" fmla="*/ 13 w 75"/>
                    <a:gd name="T101" fmla="*/ 44 h 78"/>
                    <a:gd name="T102" fmla="*/ 19 w 75"/>
                    <a:gd name="T103" fmla="*/ 37 h 78"/>
                    <a:gd name="T104" fmla="*/ 31 w 75"/>
                    <a:gd name="T105" fmla="*/ 44 h 78"/>
                    <a:gd name="T106" fmla="*/ 28 w 75"/>
                    <a:gd name="T107" fmla="*/ 37 h 78"/>
                    <a:gd name="T108" fmla="*/ 31 w 75"/>
                    <a:gd name="T109" fmla="*/ 44 h 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5" h="78">
                      <a:moveTo>
                        <a:pt x="41" y="25"/>
                      </a:moveTo>
                      <a:lnTo>
                        <a:pt x="50" y="25"/>
                      </a:lnTo>
                      <a:lnTo>
                        <a:pt x="47" y="47"/>
                      </a:lnTo>
                      <a:lnTo>
                        <a:pt x="44" y="59"/>
                      </a:lnTo>
                      <a:lnTo>
                        <a:pt x="44" y="56"/>
                      </a:lnTo>
                      <a:lnTo>
                        <a:pt x="28" y="56"/>
                      </a:lnTo>
                      <a:lnTo>
                        <a:pt x="28" y="53"/>
                      </a:lnTo>
                      <a:lnTo>
                        <a:pt x="41" y="53"/>
                      </a:lnTo>
                      <a:lnTo>
                        <a:pt x="41" y="31"/>
                      </a:lnTo>
                      <a:lnTo>
                        <a:pt x="28" y="31"/>
                      </a:lnTo>
                      <a:lnTo>
                        <a:pt x="28" y="28"/>
                      </a:lnTo>
                      <a:lnTo>
                        <a:pt x="34" y="28"/>
                      </a:lnTo>
                      <a:lnTo>
                        <a:pt x="34" y="16"/>
                      </a:lnTo>
                      <a:lnTo>
                        <a:pt x="44" y="16"/>
                      </a:lnTo>
                      <a:lnTo>
                        <a:pt x="44" y="6"/>
                      </a:lnTo>
                      <a:lnTo>
                        <a:pt x="34" y="6"/>
                      </a:lnTo>
                      <a:lnTo>
                        <a:pt x="38" y="3"/>
                      </a:lnTo>
                      <a:lnTo>
                        <a:pt x="38" y="0"/>
                      </a:lnTo>
                      <a:lnTo>
                        <a:pt x="34" y="0"/>
                      </a:lnTo>
                      <a:lnTo>
                        <a:pt x="25" y="0"/>
                      </a:lnTo>
                      <a:lnTo>
                        <a:pt x="25" y="6"/>
                      </a:lnTo>
                      <a:lnTo>
                        <a:pt x="19" y="6"/>
                      </a:lnTo>
                      <a:lnTo>
                        <a:pt x="19" y="0"/>
                      </a:lnTo>
                      <a:lnTo>
                        <a:pt x="13" y="0"/>
                      </a:lnTo>
                      <a:lnTo>
                        <a:pt x="9" y="0"/>
                      </a:lnTo>
                      <a:lnTo>
                        <a:pt x="9" y="6"/>
                      </a:lnTo>
                      <a:lnTo>
                        <a:pt x="0" y="6"/>
                      </a:lnTo>
                      <a:lnTo>
                        <a:pt x="0" y="16"/>
                      </a:lnTo>
                      <a:lnTo>
                        <a:pt x="9" y="16"/>
                      </a:lnTo>
                      <a:lnTo>
                        <a:pt x="9" y="28"/>
                      </a:lnTo>
                      <a:lnTo>
                        <a:pt x="19" y="28"/>
                      </a:lnTo>
                      <a:lnTo>
                        <a:pt x="19" y="31"/>
                      </a:lnTo>
                      <a:lnTo>
                        <a:pt x="3" y="31"/>
                      </a:lnTo>
                      <a:lnTo>
                        <a:pt x="3" y="53"/>
                      </a:lnTo>
                      <a:lnTo>
                        <a:pt x="19" y="53"/>
                      </a:lnTo>
                      <a:lnTo>
                        <a:pt x="19" y="56"/>
                      </a:lnTo>
                      <a:lnTo>
                        <a:pt x="0" y="56"/>
                      </a:lnTo>
                      <a:lnTo>
                        <a:pt x="0" y="65"/>
                      </a:lnTo>
                      <a:lnTo>
                        <a:pt x="16" y="65"/>
                      </a:lnTo>
                      <a:lnTo>
                        <a:pt x="16" y="78"/>
                      </a:lnTo>
                      <a:lnTo>
                        <a:pt x="28" y="78"/>
                      </a:lnTo>
                      <a:lnTo>
                        <a:pt x="28" y="65"/>
                      </a:lnTo>
                      <a:lnTo>
                        <a:pt x="41" y="65"/>
                      </a:lnTo>
                      <a:lnTo>
                        <a:pt x="31" y="72"/>
                      </a:lnTo>
                      <a:lnTo>
                        <a:pt x="41" y="78"/>
                      </a:lnTo>
                      <a:lnTo>
                        <a:pt x="50" y="69"/>
                      </a:lnTo>
                      <a:lnTo>
                        <a:pt x="53" y="56"/>
                      </a:lnTo>
                      <a:lnTo>
                        <a:pt x="59" y="44"/>
                      </a:lnTo>
                      <a:lnTo>
                        <a:pt x="59" y="25"/>
                      </a:lnTo>
                      <a:lnTo>
                        <a:pt x="66" y="25"/>
                      </a:lnTo>
                      <a:lnTo>
                        <a:pt x="63" y="56"/>
                      </a:lnTo>
                      <a:lnTo>
                        <a:pt x="63" y="65"/>
                      </a:lnTo>
                      <a:lnTo>
                        <a:pt x="59" y="65"/>
                      </a:lnTo>
                      <a:lnTo>
                        <a:pt x="53" y="65"/>
                      </a:lnTo>
                      <a:lnTo>
                        <a:pt x="56" y="78"/>
                      </a:lnTo>
                      <a:lnTo>
                        <a:pt x="63" y="78"/>
                      </a:lnTo>
                      <a:lnTo>
                        <a:pt x="72" y="75"/>
                      </a:lnTo>
                      <a:lnTo>
                        <a:pt x="72" y="72"/>
                      </a:lnTo>
                      <a:lnTo>
                        <a:pt x="75" y="65"/>
                      </a:lnTo>
                      <a:lnTo>
                        <a:pt x="75" y="40"/>
                      </a:lnTo>
                      <a:lnTo>
                        <a:pt x="75" y="19"/>
                      </a:lnTo>
                      <a:lnTo>
                        <a:pt x="59" y="19"/>
                      </a:lnTo>
                      <a:lnTo>
                        <a:pt x="59" y="6"/>
                      </a:lnTo>
                      <a:lnTo>
                        <a:pt x="59" y="0"/>
                      </a:lnTo>
                      <a:lnTo>
                        <a:pt x="53" y="0"/>
                      </a:lnTo>
                      <a:lnTo>
                        <a:pt x="50" y="0"/>
                      </a:lnTo>
                      <a:lnTo>
                        <a:pt x="50" y="19"/>
                      </a:lnTo>
                      <a:lnTo>
                        <a:pt x="41" y="19"/>
                      </a:lnTo>
                      <a:lnTo>
                        <a:pt x="41" y="25"/>
                      </a:lnTo>
                      <a:close/>
                      <a:moveTo>
                        <a:pt x="25" y="16"/>
                      </a:moveTo>
                      <a:lnTo>
                        <a:pt x="25" y="22"/>
                      </a:lnTo>
                      <a:lnTo>
                        <a:pt x="19" y="22"/>
                      </a:lnTo>
                      <a:lnTo>
                        <a:pt x="19" y="16"/>
                      </a:lnTo>
                      <a:lnTo>
                        <a:pt x="25" y="16"/>
                      </a:lnTo>
                      <a:close/>
                      <a:moveTo>
                        <a:pt x="19" y="37"/>
                      </a:moveTo>
                      <a:lnTo>
                        <a:pt x="19" y="44"/>
                      </a:lnTo>
                      <a:lnTo>
                        <a:pt x="13" y="44"/>
                      </a:lnTo>
                      <a:lnTo>
                        <a:pt x="13" y="37"/>
                      </a:lnTo>
                      <a:lnTo>
                        <a:pt x="19" y="37"/>
                      </a:lnTo>
                      <a:close/>
                      <a:moveTo>
                        <a:pt x="31" y="44"/>
                      </a:moveTo>
                      <a:lnTo>
                        <a:pt x="28" y="44"/>
                      </a:lnTo>
                      <a:lnTo>
                        <a:pt x="28" y="37"/>
                      </a:lnTo>
                      <a:lnTo>
                        <a:pt x="31" y="37"/>
                      </a:lnTo>
                      <a:lnTo>
                        <a:pt x="31" y="44"/>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4" name="Freeform 84"/>
                <p:cNvSpPr>
                  <a:spLocks noEditPoints="1"/>
                </p:cNvSpPr>
                <p:nvPr/>
              </p:nvSpPr>
              <p:spPr bwMode="auto">
                <a:xfrm>
                  <a:off x="4174" y="790"/>
                  <a:ext cx="82" cy="81"/>
                </a:xfrm>
                <a:custGeom>
                  <a:avLst/>
                  <a:gdLst>
                    <a:gd name="T0" fmla="*/ 13 w 82"/>
                    <a:gd name="T1" fmla="*/ 28 h 81"/>
                    <a:gd name="T2" fmla="*/ 28 w 82"/>
                    <a:gd name="T3" fmla="*/ 31 h 81"/>
                    <a:gd name="T4" fmla="*/ 3 w 82"/>
                    <a:gd name="T5" fmla="*/ 40 h 81"/>
                    <a:gd name="T6" fmla="*/ 22 w 82"/>
                    <a:gd name="T7" fmla="*/ 40 h 81"/>
                    <a:gd name="T8" fmla="*/ 0 w 82"/>
                    <a:gd name="T9" fmla="*/ 53 h 81"/>
                    <a:gd name="T10" fmla="*/ 10 w 82"/>
                    <a:gd name="T11" fmla="*/ 62 h 81"/>
                    <a:gd name="T12" fmla="*/ 13 w 82"/>
                    <a:gd name="T13" fmla="*/ 59 h 81"/>
                    <a:gd name="T14" fmla="*/ 19 w 82"/>
                    <a:gd name="T15" fmla="*/ 56 h 81"/>
                    <a:gd name="T16" fmla="*/ 22 w 82"/>
                    <a:gd name="T17" fmla="*/ 62 h 81"/>
                    <a:gd name="T18" fmla="*/ 13 w 82"/>
                    <a:gd name="T19" fmla="*/ 65 h 81"/>
                    <a:gd name="T20" fmla="*/ 7 w 82"/>
                    <a:gd name="T21" fmla="*/ 68 h 81"/>
                    <a:gd name="T22" fmla="*/ 10 w 82"/>
                    <a:gd name="T23" fmla="*/ 72 h 81"/>
                    <a:gd name="T24" fmla="*/ 13 w 82"/>
                    <a:gd name="T25" fmla="*/ 78 h 81"/>
                    <a:gd name="T26" fmla="*/ 22 w 82"/>
                    <a:gd name="T27" fmla="*/ 72 h 81"/>
                    <a:gd name="T28" fmla="*/ 35 w 82"/>
                    <a:gd name="T29" fmla="*/ 65 h 81"/>
                    <a:gd name="T30" fmla="*/ 35 w 82"/>
                    <a:gd name="T31" fmla="*/ 68 h 81"/>
                    <a:gd name="T32" fmla="*/ 28 w 82"/>
                    <a:gd name="T33" fmla="*/ 72 h 81"/>
                    <a:gd name="T34" fmla="*/ 32 w 82"/>
                    <a:gd name="T35" fmla="*/ 81 h 81"/>
                    <a:gd name="T36" fmla="*/ 44 w 82"/>
                    <a:gd name="T37" fmla="*/ 81 h 81"/>
                    <a:gd name="T38" fmla="*/ 47 w 82"/>
                    <a:gd name="T39" fmla="*/ 75 h 81"/>
                    <a:gd name="T40" fmla="*/ 47 w 82"/>
                    <a:gd name="T41" fmla="*/ 68 h 81"/>
                    <a:gd name="T42" fmla="*/ 69 w 82"/>
                    <a:gd name="T43" fmla="*/ 78 h 81"/>
                    <a:gd name="T44" fmla="*/ 75 w 82"/>
                    <a:gd name="T45" fmla="*/ 72 h 81"/>
                    <a:gd name="T46" fmla="*/ 75 w 82"/>
                    <a:gd name="T47" fmla="*/ 68 h 81"/>
                    <a:gd name="T48" fmla="*/ 60 w 82"/>
                    <a:gd name="T49" fmla="*/ 62 h 81"/>
                    <a:gd name="T50" fmla="*/ 66 w 82"/>
                    <a:gd name="T51" fmla="*/ 56 h 81"/>
                    <a:gd name="T52" fmla="*/ 75 w 82"/>
                    <a:gd name="T53" fmla="*/ 62 h 81"/>
                    <a:gd name="T54" fmla="*/ 82 w 82"/>
                    <a:gd name="T55" fmla="*/ 50 h 81"/>
                    <a:gd name="T56" fmla="*/ 60 w 82"/>
                    <a:gd name="T57" fmla="*/ 40 h 81"/>
                    <a:gd name="T58" fmla="*/ 78 w 82"/>
                    <a:gd name="T59" fmla="*/ 31 h 81"/>
                    <a:gd name="T60" fmla="*/ 44 w 82"/>
                    <a:gd name="T61" fmla="*/ 28 h 81"/>
                    <a:gd name="T62" fmla="*/ 69 w 82"/>
                    <a:gd name="T63" fmla="*/ 19 h 81"/>
                    <a:gd name="T64" fmla="*/ 47 w 82"/>
                    <a:gd name="T65" fmla="*/ 15 h 81"/>
                    <a:gd name="T66" fmla="*/ 72 w 82"/>
                    <a:gd name="T67" fmla="*/ 9 h 81"/>
                    <a:gd name="T68" fmla="*/ 47 w 82"/>
                    <a:gd name="T69" fmla="*/ 9 h 81"/>
                    <a:gd name="T70" fmla="*/ 50 w 82"/>
                    <a:gd name="T71" fmla="*/ 3 h 81"/>
                    <a:gd name="T72" fmla="*/ 35 w 82"/>
                    <a:gd name="T73" fmla="*/ 0 h 81"/>
                    <a:gd name="T74" fmla="*/ 10 w 82"/>
                    <a:gd name="T75" fmla="*/ 9 h 81"/>
                    <a:gd name="T76" fmla="*/ 35 w 82"/>
                    <a:gd name="T77" fmla="*/ 15 h 81"/>
                    <a:gd name="T78" fmla="*/ 13 w 82"/>
                    <a:gd name="T79" fmla="*/ 19 h 81"/>
                    <a:gd name="T80" fmla="*/ 57 w 82"/>
                    <a:gd name="T81" fmla="*/ 50 h 81"/>
                    <a:gd name="T82" fmla="*/ 50 w 82"/>
                    <a:gd name="T83" fmla="*/ 59 h 81"/>
                    <a:gd name="T84" fmla="*/ 50 w 82"/>
                    <a:gd name="T85" fmla="*/ 59 h 81"/>
                    <a:gd name="T86" fmla="*/ 47 w 82"/>
                    <a:gd name="T87" fmla="*/ 56 h 81"/>
                    <a:gd name="T88" fmla="*/ 47 w 82"/>
                    <a:gd name="T89" fmla="*/ 50 h 81"/>
                    <a:gd name="T90" fmla="*/ 47 w 82"/>
                    <a:gd name="T91" fmla="*/ 43 h 81"/>
                    <a:gd name="T92" fmla="*/ 47 w 82"/>
                    <a:gd name="T93" fmla="*/ 43 h 81"/>
                    <a:gd name="T94" fmla="*/ 35 w 82"/>
                    <a:gd name="T95" fmla="*/ 43 h 81"/>
                    <a:gd name="T96" fmla="*/ 35 w 82"/>
                    <a:gd name="T97" fmla="*/ 59 h 81"/>
                    <a:gd name="T98" fmla="*/ 35 w 82"/>
                    <a:gd name="T99" fmla="*/ 56 h 81"/>
                    <a:gd name="T100" fmla="*/ 32 w 82"/>
                    <a:gd name="T101" fmla="*/ 56 h 81"/>
                    <a:gd name="T102" fmla="*/ 28 w 82"/>
                    <a:gd name="T103" fmla="*/ 50 h 81"/>
                    <a:gd name="T104" fmla="*/ 35 w 82"/>
                    <a:gd name="T105" fmla="*/ 40 h 81"/>
                    <a:gd name="T106" fmla="*/ 47 w 82"/>
                    <a:gd name="T107" fmla="*/ 40 h 81"/>
                    <a:gd name="T108" fmla="*/ 57 w 82"/>
                    <a:gd name="T109" fmla="*/ 50 h 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2" h="81">
                      <a:moveTo>
                        <a:pt x="13" y="19"/>
                      </a:moveTo>
                      <a:lnTo>
                        <a:pt x="13" y="28"/>
                      </a:lnTo>
                      <a:lnTo>
                        <a:pt x="32" y="28"/>
                      </a:lnTo>
                      <a:lnTo>
                        <a:pt x="28" y="31"/>
                      </a:lnTo>
                      <a:lnTo>
                        <a:pt x="3" y="31"/>
                      </a:lnTo>
                      <a:lnTo>
                        <a:pt x="3" y="40"/>
                      </a:lnTo>
                      <a:lnTo>
                        <a:pt x="22" y="40"/>
                      </a:lnTo>
                      <a:lnTo>
                        <a:pt x="13" y="47"/>
                      </a:lnTo>
                      <a:lnTo>
                        <a:pt x="0" y="53"/>
                      </a:lnTo>
                      <a:lnTo>
                        <a:pt x="10" y="62"/>
                      </a:lnTo>
                      <a:lnTo>
                        <a:pt x="13" y="59"/>
                      </a:lnTo>
                      <a:lnTo>
                        <a:pt x="19" y="56"/>
                      </a:lnTo>
                      <a:lnTo>
                        <a:pt x="22" y="62"/>
                      </a:lnTo>
                      <a:lnTo>
                        <a:pt x="13" y="65"/>
                      </a:lnTo>
                      <a:lnTo>
                        <a:pt x="7" y="68"/>
                      </a:lnTo>
                      <a:lnTo>
                        <a:pt x="10" y="72"/>
                      </a:lnTo>
                      <a:lnTo>
                        <a:pt x="13" y="78"/>
                      </a:lnTo>
                      <a:lnTo>
                        <a:pt x="22" y="72"/>
                      </a:lnTo>
                      <a:lnTo>
                        <a:pt x="35" y="65"/>
                      </a:lnTo>
                      <a:lnTo>
                        <a:pt x="35" y="68"/>
                      </a:lnTo>
                      <a:lnTo>
                        <a:pt x="35" y="72"/>
                      </a:lnTo>
                      <a:lnTo>
                        <a:pt x="28" y="72"/>
                      </a:lnTo>
                      <a:lnTo>
                        <a:pt x="32" y="81"/>
                      </a:lnTo>
                      <a:lnTo>
                        <a:pt x="44" y="81"/>
                      </a:lnTo>
                      <a:lnTo>
                        <a:pt x="47" y="78"/>
                      </a:lnTo>
                      <a:lnTo>
                        <a:pt x="47" y="75"/>
                      </a:lnTo>
                      <a:lnTo>
                        <a:pt x="47" y="68"/>
                      </a:lnTo>
                      <a:lnTo>
                        <a:pt x="69" y="78"/>
                      </a:lnTo>
                      <a:lnTo>
                        <a:pt x="75" y="72"/>
                      </a:lnTo>
                      <a:lnTo>
                        <a:pt x="75" y="68"/>
                      </a:lnTo>
                      <a:lnTo>
                        <a:pt x="60" y="62"/>
                      </a:lnTo>
                      <a:lnTo>
                        <a:pt x="66" y="56"/>
                      </a:lnTo>
                      <a:lnTo>
                        <a:pt x="75" y="62"/>
                      </a:lnTo>
                      <a:lnTo>
                        <a:pt x="82" y="50"/>
                      </a:lnTo>
                      <a:lnTo>
                        <a:pt x="69" y="47"/>
                      </a:lnTo>
                      <a:lnTo>
                        <a:pt x="60" y="40"/>
                      </a:lnTo>
                      <a:lnTo>
                        <a:pt x="78" y="40"/>
                      </a:lnTo>
                      <a:lnTo>
                        <a:pt x="78" y="31"/>
                      </a:lnTo>
                      <a:lnTo>
                        <a:pt x="41" y="31"/>
                      </a:lnTo>
                      <a:lnTo>
                        <a:pt x="44" y="28"/>
                      </a:lnTo>
                      <a:lnTo>
                        <a:pt x="69" y="28"/>
                      </a:lnTo>
                      <a:lnTo>
                        <a:pt x="69" y="19"/>
                      </a:lnTo>
                      <a:lnTo>
                        <a:pt x="44" y="19"/>
                      </a:lnTo>
                      <a:lnTo>
                        <a:pt x="47" y="15"/>
                      </a:lnTo>
                      <a:lnTo>
                        <a:pt x="72" y="15"/>
                      </a:lnTo>
                      <a:lnTo>
                        <a:pt x="72" y="9"/>
                      </a:lnTo>
                      <a:lnTo>
                        <a:pt x="47" y="9"/>
                      </a:lnTo>
                      <a:lnTo>
                        <a:pt x="50" y="3"/>
                      </a:lnTo>
                      <a:lnTo>
                        <a:pt x="35" y="0"/>
                      </a:lnTo>
                      <a:lnTo>
                        <a:pt x="35" y="9"/>
                      </a:lnTo>
                      <a:lnTo>
                        <a:pt x="10" y="9"/>
                      </a:lnTo>
                      <a:lnTo>
                        <a:pt x="10" y="15"/>
                      </a:lnTo>
                      <a:lnTo>
                        <a:pt x="35" y="15"/>
                      </a:lnTo>
                      <a:lnTo>
                        <a:pt x="32" y="19"/>
                      </a:lnTo>
                      <a:lnTo>
                        <a:pt x="13" y="19"/>
                      </a:lnTo>
                      <a:close/>
                      <a:moveTo>
                        <a:pt x="57" y="50"/>
                      </a:moveTo>
                      <a:lnTo>
                        <a:pt x="57" y="50"/>
                      </a:lnTo>
                      <a:lnTo>
                        <a:pt x="50" y="59"/>
                      </a:lnTo>
                      <a:lnTo>
                        <a:pt x="47" y="56"/>
                      </a:lnTo>
                      <a:lnTo>
                        <a:pt x="47" y="62"/>
                      </a:lnTo>
                      <a:lnTo>
                        <a:pt x="47" y="50"/>
                      </a:lnTo>
                      <a:lnTo>
                        <a:pt x="47" y="43"/>
                      </a:lnTo>
                      <a:lnTo>
                        <a:pt x="35" y="43"/>
                      </a:lnTo>
                      <a:lnTo>
                        <a:pt x="35" y="59"/>
                      </a:lnTo>
                      <a:lnTo>
                        <a:pt x="35" y="56"/>
                      </a:lnTo>
                      <a:lnTo>
                        <a:pt x="28" y="59"/>
                      </a:lnTo>
                      <a:lnTo>
                        <a:pt x="32" y="56"/>
                      </a:lnTo>
                      <a:lnTo>
                        <a:pt x="28" y="50"/>
                      </a:lnTo>
                      <a:lnTo>
                        <a:pt x="35" y="40"/>
                      </a:lnTo>
                      <a:lnTo>
                        <a:pt x="47" y="40"/>
                      </a:lnTo>
                      <a:lnTo>
                        <a:pt x="57"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5" name="Freeform 85"/>
                <p:cNvSpPr/>
                <p:nvPr/>
              </p:nvSpPr>
              <p:spPr bwMode="auto">
                <a:xfrm>
                  <a:off x="4262" y="793"/>
                  <a:ext cx="81" cy="78"/>
                </a:xfrm>
                <a:custGeom>
                  <a:avLst/>
                  <a:gdLst>
                    <a:gd name="T0" fmla="*/ 43 w 81"/>
                    <a:gd name="T1" fmla="*/ 16 h 78"/>
                    <a:gd name="T2" fmla="*/ 43 w 81"/>
                    <a:gd name="T3" fmla="*/ 12 h 78"/>
                    <a:gd name="T4" fmla="*/ 43 w 81"/>
                    <a:gd name="T5" fmla="*/ 9 h 78"/>
                    <a:gd name="T6" fmla="*/ 34 w 81"/>
                    <a:gd name="T7" fmla="*/ 9 h 78"/>
                    <a:gd name="T8" fmla="*/ 31 w 81"/>
                    <a:gd name="T9" fmla="*/ 28 h 78"/>
                    <a:gd name="T10" fmla="*/ 22 w 81"/>
                    <a:gd name="T11" fmla="*/ 22 h 78"/>
                    <a:gd name="T12" fmla="*/ 22 w 81"/>
                    <a:gd name="T13" fmla="*/ 6 h 78"/>
                    <a:gd name="T14" fmla="*/ 22 w 81"/>
                    <a:gd name="T15" fmla="*/ 3 h 78"/>
                    <a:gd name="T16" fmla="*/ 22 w 81"/>
                    <a:gd name="T17" fmla="*/ 3 h 78"/>
                    <a:gd name="T18" fmla="*/ 12 w 81"/>
                    <a:gd name="T19" fmla="*/ 0 h 78"/>
                    <a:gd name="T20" fmla="*/ 3 w 81"/>
                    <a:gd name="T21" fmla="*/ 22 h 78"/>
                    <a:gd name="T22" fmla="*/ 12 w 81"/>
                    <a:gd name="T23" fmla="*/ 31 h 78"/>
                    <a:gd name="T24" fmla="*/ 12 w 81"/>
                    <a:gd name="T25" fmla="*/ 53 h 78"/>
                    <a:gd name="T26" fmla="*/ 0 w 81"/>
                    <a:gd name="T27" fmla="*/ 56 h 78"/>
                    <a:gd name="T28" fmla="*/ 6 w 81"/>
                    <a:gd name="T29" fmla="*/ 69 h 78"/>
                    <a:gd name="T30" fmla="*/ 9 w 81"/>
                    <a:gd name="T31" fmla="*/ 69 h 78"/>
                    <a:gd name="T32" fmla="*/ 31 w 81"/>
                    <a:gd name="T33" fmla="*/ 56 h 78"/>
                    <a:gd name="T34" fmla="*/ 31 w 81"/>
                    <a:gd name="T35" fmla="*/ 53 h 78"/>
                    <a:gd name="T36" fmla="*/ 31 w 81"/>
                    <a:gd name="T37" fmla="*/ 47 h 78"/>
                    <a:gd name="T38" fmla="*/ 22 w 81"/>
                    <a:gd name="T39" fmla="*/ 31 h 78"/>
                    <a:gd name="T40" fmla="*/ 28 w 81"/>
                    <a:gd name="T41" fmla="*/ 40 h 78"/>
                    <a:gd name="T42" fmla="*/ 34 w 81"/>
                    <a:gd name="T43" fmla="*/ 65 h 78"/>
                    <a:gd name="T44" fmla="*/ 34 w 81"/>
                    <a:gd name="T45" fmla="*/ 72 h 78"/>
                    <a:gd name="T46" fmla="*/ 43 w 81"/>
                    <a:gd name="T47" fmla="*/ 78 h 78"/>
                    <a:gd name="T48" fmla="*/ 62 w 81"/>
                    <a:gd name="T49" fmla="*/ 78 h 78"/>
                    <a:gd name="T50" fmla="*/ 72 w 81"/>
                    <a:gd name="T51" fmla="*/ 78 h 78"/>
                    <a:gd name="T52" fmla="*/ 78 w 81"/>
                    <a:gd name="T53" fmla="*/ 75 h 78"/>
                    <a:gd name="T54" fmla="*/ 81 w 81"/>
                    <a:gd name="T55" fmla="*/ 62 h 78"/>
                    <a:gd name="T56" fmla="*/ 72 w 81"/>
                    <a:gd name="T57" fmla="*/ 59 h 78"/>
                    <a:gd name="T58" fmla="*/ 72 w 81"/>
                    <a:gd name="T59" fmla="*/ 62 h 78"/>
                    <a:gd name="T60" fmla="*/ 65 w 81"/>
                    <a:gd name="T61" fmla="*/ 69 h 78"/>
                    <a:gd name="T62" fmla="*/ 53 w 81"/>
                    <a:gd name="T63" fmla="*/ 69 h 78"/>
                    <a:gd name="T64" fmla="*/ 47 w 81"/>
                    <a:gd name="T65" fmla="*/ 65 h 78"/>
                    <a:gd name="T66" fmla="*/ 43 w 81"/>
                    <a:gd name="T67" fmla="*/ 59 h 78"/>
                    <a:gd name="T68" fmla="*/ 50 w 81"/>
                    <a:gd name="T69" fmla="*/ 34 h 78"/>
                    <a:gd name="T70" fmla="*/ 59 w 81"/>
                    <a:gd name="T71" fmla="*/ 62 h 78"/>
                    <a:gd name="T72" fmla="*/ 65 w 81"/>
                    <a:gd name="T73" fmla="*/ 28 h 78"/>
                    <a:gd name="T74" fmla="*/ 65 w 81"/>
                    <a:gd name="T75" fmla="*/ 44 h 78"/>
                    <a:gd name="T76" fmla="*/ 59 w 81"/>
                    <a:gd name="T77" fmla="*/ 50 h 78"/>
                    <a:gd name="T78" fmla="*/ 62 w 81"/>
                    <a:gd name="T79" fmla="*/ 59 h 78"/>
                    <a:gd name="T80" fmla="*/ 68 w 81"/>
                    <a:gd name="T81" fmla="*/ 59 h 78"/>
                    <a:gd name="T82" fmla="*/ 75 w 81"/>
                    <a:gd name="T83" fmla="*/ 53 h 78"/>
                    <a:gd name="T84" fmla="*/ 75 w 81"/>
                    <a:gd name="T85" fmla="*/ 16 h 78"/>
                    <a:gd name="T86" fmla="*/ 59 w 81"/>
                    <a:gd name="T87" fmla="*/ 6 h 78"/>
                    <a:gd name="T88" fmla="*/ 59 w 81"/>
                    <a:gd name="T89" fmla="*/ 3 h 78"/>
                    <a:gd name="T90" fmla="*/ 59 w 81"/>
                    <a:gd name="T91" fmla="*/ 0 h 78"/>
                    <a:gd name="T92" fmla="*/ 56 w 81"/>
                    <a:gd name="T93" fmla="*/ 0 h 78"/>
                    <a:gd name="T94" fmla="*/ 53 w 81"/>
                    <a:gd name="T95" fmla="*/ 0 h 78"/>
                    <a:gd name="T96" fmla="*/ 50 w 81"/>
                    <a:gd name="T97" fmla="*/ 22 h 78"/>
                    <a:gd name="T98" fmla="*/ 43 w 81"/>
                    <a:gd name="T99" fmla="*/ 25 h 78"/>
                    <a:gd name="T100" fmla="*/ 43 w 81"/>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3" y="16"/>
                      </a:moveTo>
                      <a:lnTo>
                        <a:pt x="43" y="16"/>
                      </a:lnTo>
                      <a:lnTo>
                        <a:pt x="43" y="12"/>
                      </a:lnTo>
                      <a:lnTo>
                        <a:pt x="43" y="9"/>
                      </a:lnTo>
                      <a:lnTo>
                        <a:pt x="37" y="9"/>
                      </a:lnTo>
                      <a:lnTo>
                        <a:pt x="34" y="9"/>
                      </a:lnTo>
                      <a:lnTo>
                        <a:pt x="34" y="28"/>
                      </a:lnTo>
                      <a:lnTo>
                        <a:pt x="31" y="28"/>
                      </a:lnTo>
                      <a:lnTo>
                        <a:pt x="31" y="22"/>
                      </a:lnTo>
                      <a:lnTo>
                        <a:pt x="22" y="22"/>
                      </a:lnTo>
                      <a:lnTo>
                        <a:pt x="22" y="6"/>
                      </a:lnTo>
                      <a:lnTo>
                        <a:pt x="22" y="3"/>
                      </a:lnTo>
                      <a:lnTo>
                        <a:pt x="15" y="0"/>
                      </a:lnTo>
                      <a:lnTo>
                        <a:pt x="12" y="0"/>
                      </a:lnTo>
                      <a:lnTo>
                        <a:pt x="12" y="22"/>
                      </a:lnTo>
                      <a:lnTo>
                        <a:pt x="3" y="22"/>
                      </a:lnTo>
                      <a:lnTo>
                        <a:pt x="3" y="31"/>
                      </a:lnTo>
                      <a:lnTo>
                        <a:pt x="12" y="31"/>
                      </a:lnTo>
                      <a:lnTo>
                        <a:pt x="12" y="53"/>
                      </a:lnTo>
                      <a:lnTo>
                        <a:pt x="3" y="56"/>
                      </a:lnTo>
                      <a:lnTo>
                        <a:pt x="0" y="56"/>
                      </a:lnTo>
                      <a:lnTo>
                        <a:pt x="6" y="69"/>
                      </a:lnTo>
                      <a:lnTo>
                        <a:pt x="9" y="69"/>
                      </a:lnTo>
                      <a:lnTo>
                        <a:pt x="31" y="56"/>
                      </a:lnTo>
                      <a:lnTo>
                        <a:pt x="31" y="53"/>
                      </a:lnTo>
                      <a:lnTo>
                        <a:pt x="31" y="47"/>
                      </a:lnTo>
                      <a:lnTo>
                        <a:pt x="22" y="50"/>
                      </a:lnTo>
                      <a:lnTo>
                        <a:pt x="22" y="31"/>
                      </a:lnTo>
                      <a:lnTo>
                        <a:pt x="25" y="31"/>
                      </a:lnTo>
                      <a:lnTo>
                        <a:pt x="28" y="40"/>
                      </a:lnTo>
                      <a:lnTo>
                        <a:pt x="34" y="37"/>
                      </a:lnTo>
                      <a:lnTo>
                        <a:pt x="34" y="65"/>
                      </a:lnTo>
                      <a:lnTo>
                        <a:pt x="34" y="72"/>
                      </a:lnTo>
                      <a:lnTo>
                        <a:pt x="37" y="75"/>
                      </a:lnTo>
                      <a:lnTo>
                        <a:pt x="43" y="78"/>
                      </a:lnTo>
                      <a:lnTo>
                        <a:pt x="53" y="78"/>
                      </a:lnTo>
                      <a:lnTo>
                        <a:pt x="62" y="78"/>
                      </a:lnTo>
                      <a:lnTo>
                        <a:pt x="72" y="78"/>
                      </a:lnTo>
                      <a:lnTo>
                        <a:pt x="78" y="75"/>
                      </a:lnTo>
                      <a:lnTo>
                        <a:pt x="81" y="72"/>
                      </a:lnTo>
                      <a:lnTo>
                        <a:pt x="81" y="62"/>
                      </a:lnTo>
                      <a:lnTo>
                        <a:pt x="72" y="59"/>
                      </a:lnTo>
                      <a:lnTo>
                        <a:pt x="72" y="62"/>
                      </a:lnTo>
                      <a:lnTo>
                        <a:pt x="68" y="65"/>
                      </a:lnTo>
                      <a:lnTo>
                        <a:pt x="65" y="69"/>
                      </a:lnTo>
                      <a:lnTo>
                        <a:pt x="59" y="69"/>
                      </a:lnTo>
                      <a:lnTo>
                        <a:pt x="53" y="69"/>
                      </a:lnTo>
                      <a:lnTo>
                        <a:pt x="47" y="65"/>
                      </a:lnTo>
                      <a:lnTo>
                        <a:pt x="43" y="62"/>
                      </a:lnTo>
                      <a:lnTo>
                        <a:pt x="43" y="59"/>
                      </a:lnTo>
                      <a:lnTo>
                        <a:pt x="43" y="34"/>
                      </a:lnTo>
                      <a:lnTo>
                        <a:pt x="50" y="34"/>
                      </a:lnTo>
                      <a:lnTo>
                        <a:pt x="50" y="62"/>
                      </a:lnTo>
                      <a:lnTo>
                        <a:pt x="59" y="62"/>
                      </a:lnTo>
                      <a:lnTo>
                        <a:pt x="59" y="31"/>
                      </a:lnTo>
                      <a:lnTo>
                        <a:pt x="65" y="28"/>
                      </a:lnTo>
                      <a:lnTo>
                        <a:pt x="65" y="44"/>
                      </a:lnTo>
                      <a:lnTo>
                        <a:pt x="65" y="47"/>
                      </a:lnTo>
                      <a:lnTo>
                        <a:pt x="59" y="50"/>
                      </a:lnTo>
                      <a:lnTo>
                        <a:pt x="62" y="59"/>
                      </a:lnTo>
                      <a:lnTo>
                        <a:pt x="68" y="59"/>
                      </a:lnTo>
                      <a:lnTo>
                        <a:pt x="75" y="56"/>
                      </a:lnTo>
                      <a:lnTo>
                        <a:pt x="75" y="53"/>
                      </a:lnTo>
                      <a:lnTo>
                        <a:pt x="75" y="47"/>
                      </a:lnTo>
                      <a:lnTo>
                        <a:pt x="75" y="16"/>
                      </a:lnTo>
                      <a:lnTo>
                        <a:pt x="59" y="19"/>
                      </a:lnTo>
                      <a:lnTo>
                        <a:pt x="59" y="6"/>
                      </a:lnTo>
                      <a:lnTo>
                        <a:pt x="59" y="3"/>
                      </a:lnTo>
                      <a:lnTo>
                        <a:pt x="59" y="0"/>
                      </a:lnTo>
                      <a:lnTo>
                        <a:pt x="56" y="0"/>
                      </a:lnTo>
                      <a:lnTo>
                        <a:pt x="53" y="0"/>
                      </a:lnTo>
                      <a:lnTo>
                        <a:pt x="50" y="0"/>
                      </a:lnTo>
                      <a:lnTo>
                        <a:pt x="50" y="22"/>
                      </a:lnTo>
                      <a:lnTo>
                        <a:pt x="43" y="25"/>
                      </a:lnTo>
                      <a:lnTo>
                        <a:pt x="43"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6" name="Freeform 86"/>
                <p:cNvSpPr>
                  <a:spLocks noEditPoints="1"/>
                </p:cNvSpPr>
                <p:nvPr/>
              </p:nvSpPr>
              <p:spPr bwMode="auto">
                <a:xfrm>
                  <a:off x="4359" y="796"/>
                  <a:ext cx="68" cy="72"/>
                </a:xfrm>
                <a:custGeom>
                  <a:avLst/>
                  <a:gdLst>
                    <a:gd name="T0" fmla="*/ 68 w 68"/>
                    <a:gd name="T1" fmla="*/ 72 h 72"/>
                    <a:gd name="T2" fmla="*/ 68 w 68"/>
                    <a:gd name="T3" fmla="*/ 62 h 72"/>
                    <a:gd name="T4" fmla="*/ 9 w 68"/>
                    <a:gd name="T5" fmla="*/ 62 h 72"/>
                    <a:gd name="T6" fmla="*/ 9 w 68"/>
                    <a:gd name="T7" fmla="*/ 9 h 72"/>
                    <a:gd name="T8" fmla="*/ 65 w 68"/>
                    <a:gd name="T9" fmla="*/ 9 h 72"/>
                    <a:gd name="T10" fmla="*/ 65 w 68"/>
                    <a:gd name="T11" fmla="*/ 0 h 72"/>
                    <a:gd name="T12" fmla="*/ 0 w 68"/>
                    <a:gd name="T13" fmla="*/ 0 h 72"/>
                    <a:gd name="T14" fmla="*/ 0 w 68"/>
                    <a:gd name="T15" fmla="*/ 72 h 72"/>
                    <a:gd name="T16" fmla="*/ 68 w 68"/>
                    <a:gd name="T17" fmla="*/ 72 h 72"/>
                    <a:gd name="T18" fmla="*/ 68 w 68"/>
                    <a:gd name="T19" fmla="*/ 72 h 72"/>
                    <a:gd name="T20" fmla="*/ 59 w 68"/>
                    <a:gd name="T21" fmla="*/ 56 h 72"/>
                    <a:gd name="T22" fmla="*/ 59 w 68"/>
                    <a:gd name="T23" fmla="*/ 56 h 72"/>
                    <a:gd name="T24" fmla="*/ 62 w 68"/>
                    <a:gd name="T25" fmla="*/ 53 h 72"/>
                    <a:gd name="T26" fmla="*/ 62 w 68"/>
                    <a:gd name="T27" fmla="*/ 53 h 72"/>
                    <a:gd name="T28" fmla="*/ 46 w 68"/>
                    <a:gd name="T29" fmla="*/ 37 h 72"/>
                    <a:gd name="T30" fmla="*/ 46 w 68"/>
                    <a:gd name="T31" fmla="*/ 37 h 72"/>
                    <a:gd name="T32" fmla="*/ 56 w 68"/>
                    <a:gd name="T33" fmla="*/ 22 h 72"/>
                    <a:gd name="T34" fmla="*/ 56 w 68"/>
                    <a:gd name="T35" fmla="*/ 22 h 72"/>
                    <a:gd name="T36" fmla="*/ 59 w 68"/>
                    <a:gd name="T37" fmla="*/ 19 h 72"/>
                    <a:gd name="T38" fmla="*/ 59 w 68"/>
                    <a:gd name="T39" fmla="*/ 19 h 72"/>
                    <a:gd name="T40" fmla="*/ 46 w 68"/>
                    <a:gd name="T41" fmla="*/ 13 h 72"/>
                    <a:gd name="T42" fmla="*/ 46 w 68"/>
                    <a:gd name="T43" fmla="*/ 13 h 72"/>
                    <a:gd name="T44" fmla="*/ 37 w 68"/>
                    <a:gd name="T45" fmla="*/ 28 h 72"/>
                    <a:gd name="T46" fmla="*/ 37 w 68"/>
                    <a:gd name="T47" fmla="*/ 28 h 72"/>
                    <a:gd name="T48" fmla="*/ 24 w 68"/>
                    <a:gd name="T49" fmla="*/ 19 h 72"/>
                    <a:gd name="T50" fmla="*/ 24 w 68"/>
                    <a:gd name="T51" fmla="*/ 19 h 72"/>
                    <a:gd name="T52" fmla="*/ 21 w 68"/>
                    <a:gd name="T53" fmla="*/ 13 h 72"/>
                    <a:gd name="T54" fmla="*/ 21 w 68"/>
                    <a:gd name="T55" fmla="*/ 13 h 72"/>
                    <a:gd name="T56" fmla="*/ 18 w 68"/>
                    <a:gd name="T57" fmla="*/ 16 h 72"/>
                    <a:gd name="T58" fmla="*/ 18 w 68"/>
                    <a:gd name="T59" fmla="*/ 16 h 72"/>
                    <a:gd name="T60" fmla="*/ 12 w 68"/>
                    <a:gd name="T61" fmla="*/ 22 h 72"/>
                    <a:gd name="T62" fmla="*/ 12 w 68"/>
                    <a:gd name="T63" fmla="*/ 22 h 72"/>
                    <a:gd name="T64" fmla="*/ 31 w 68"/>
                    <a:gd name="T65" fmla="*/ 37 h 72"/>
                    <a:gd name="T66" fmla="*/ 31 w 68"/>
                    <a:gd name="T67" fmla="*/ 37 h 72"/>
                    <a:gd name="T68" fmla="*/ 12 w 68"/>
                    <a:gd name="T69" fmla="*/ 53 h 72"/>
                    <a:gd name="T70" fmla="*/ 12 w 68"/>
                    <a:gd name="T71" fmla="*/ 53 h 72"/>
                    <a:gd name="T72" fmla="*/ 21 w 68"/>
                    <a:gd name="T73" fmla="*/ 62 h 72"/>
                    <a:gd name="T74" fmla="*/ 21 w 68"/>
                    <a:gd name="T75" fmla="*/ 62 h 72"/>
                    <a:gd name="T76" fmla="*/ 37 w 68"/>
                    <a:gd name="T77" fmla="*/ 44 h 72"/>
                    <a:gd name="T78" fmla="*/ 37 w 68"/>
                    <a:gd name="T79" fmla="*/ 44 h 72"/>
                    <a:gd name="T80" fmla="*/ 53 w 68"/>
                    <a:gd name="T81" fmla="*/ 62 h 72"/>
                    <a:gd name="T82" fmla="*/ 53 w 68"/>
                    <a:gd name="T83" fmla="*/ 62 h 72"/>
                    <a:gd name="T84" fmla="*/ 59 w 68"/>
                    <a:gd name="T85" fmla="*/ 56 h 72"/>
                    <a:gd name="T86" fmla="*/ 59 w 68"/>
                    <a:gd name="T87" fmla="*/ 56 h 72"/>
                    <a:gd name="T88" fmla="*/ 59 w 68"/>
                    <a:gd name="T89" fmla="*/ 56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8" h="72">
                      <a:moveTo>
                        <a:pt x="68" y="72"/>
                      </a:moveTo>
                      <a:lnTo>
                        <a:pt x="68" y="62"/>
                      </a:lnTo>
                      <a:lnTo>
                        <a:pt x="9" y="62"/>
                      </a:lnTo>
                      <a:lnTo>
                        <a:pt x="9" y="9"/>
                      </a:lnTo>
                      <a:lnTo>
                        <a:pt x="65" y="9"/>
                      </a:lnTo>
                      <a:lnTo>
                        <a:pt x="65" y="0"/>
                      </a:lnTo>
                      <a:lnTo>
                        <a:pt x="0" y="0"/>
                      </a:lnTo>
                      <a:lnTo>
                        <a:pt x="0" y="72"/>
                      </a:lnTo>
                      <a:lnTo>
                        <a:pt x="68" y="72"/>
                      </a:lnTo>
                      <a:close/>
                      <a:moveTo>
                        <a:pt x="59" y="56"/>
                      </a:moveTo>
                      <a:lnTo>
                        <a:pt x="59" y="56"/>
                      </a:lnTo>
                      <a:lnTo>
                        <a:pt x="62" y="53"/>
                      </a:lnTo>
                      <a:lnTo>
                        <a:pt x="46" y="37"/>
                      </a:lnTo>
                      <a:lnTo>
                        <a:pt x="56" y="22"/>
                      </a:lnTo>
                      <a:lnTo>
                        <a:pt x="59" y="19"/>
                      </a:lnTo>
                      <a:lnTo>
                        <a:pt x="46" y="13"/>
                      </a:lnTo>
                      <a:lnTo>
                        <a:pt x="37" y="28"/>
                      </a:lnTo>
                      <a:lnTo>
                        <a:pt x="24" y="19"/>
                      </a:lnTo>
                      <a:lnTo>
                        <a:pt x="21" y="13"/>
                      </a:lnTo>
                      <a:lnTo>
                        <a:pt x="18" y="16"/>
                      </a:lnTo>
                      <a:lnTo>
                        <a:pt x="12" y="22"/>
                      </a:lnTo>
                      <a:lnTo>
                        <a:pt x="31" y="37"/>
                      </a:lnTo>
                      <a:lnTo>
                        <a:pt x="12" y="53"/>
                      </a:lnTo>
                      <a:lnTo>
                        <a:pt x="21" y="62"/>
                      </a:lnTo>
                      <a:lnTo>
                        <a:pt x="37" y="44"/>
                      </a:lnTo>
                      <a:lnTo>
                        <a:pt x="53" y="62"/>
                      </a:lnTo>
                      <a:lnTo>
                        <a:pt x="59"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7" name="Freeform 87"/>
                <p:cNvSpPr>
                  <a:spLocks noEditPoints="1"/>
                </p:cNvSpPr>
                <p:nvPr/>
              </p:nvSpPr>
              <p:spPr bwMode="auto">
                <a:xfrm>
                  <a:off x="3066" y="818"/>
                  <a:ext cx="81" cy="78"/>
                </a:xfrm>
                <a:custGeom>
                  <a:avLst/>
                  <a:gdLst>
                    <a:gd name="T0" fmla="*/ 50 w 81"/>
                    <a:gd name="T1" fmla="*/ 31 h 78"/>
                    <a:gd name="T2" fmla="*/ 41 w 81"/>
                    <a:gd name="T3" fmla="*/ 37 h 78"/>
                    <a:gd name="T4" fmla="*/ 50 w 81"/>
                    <a:gd name="T5" fmla="*/ 31 h 78"/>
                    <a:gd name="T6" fmla="*/ 50 w 81"/>
                    <a:gd name="T7" fmla="*/ 31 h 78"/>
                    <a:gd name="T8" fmla="*/ 60 w 81"/>
                    <a:gd name="T9" fmla="*/ 78 h 78"/>
                    <a:gd name="T10" fmla="*/ 69 w 81"/>
                    <a:gd name="T11" fmla="*/ 53 h 78"/>
                    <a:gd name="T12" fmla="*/ 32 w 81"/>
                    <a:gd name="T13" fmla="*/ 78 h 78"/>
                    <a:gd name="T14" fmla="*/ 41 w 81"/>
                    <a:gd name="T15" fmla="*/ 75 h 78"/>
                    <a:gd name="T16" fmla="*/ 60 w 81"/>
                    <a:gd name="T17" fmla="*/ 75 h 78"/>
                    <a:gd name="T18" fmla="*/ 60 w 81"/>
                    <a:gd name="T19" fmla="*/ 69 h 78"/>
                    <a:gd name="T20" fmla="*/ 41 w 81"/>
                    <a:gd name="T21" fmla="*/ 59 h 78"/>
                    <a:gd name="T22" fmla="*/ 60 w 81"/>
                    <a:gd name="T23" fmla="*/ 59 h 78"/>
                    <a:gd name="T24" fmla="*/ 3 w 81"/>
                    <a:gd name="T25" fmla="*/ 69 h 78"/>
                    <a:gd name="T26" fmla="*/ 3 w 81"/>
                    <a:gd name="T27" fmla="*/ 69 h 78"/>
                    <a:gd name="T28" fmla="*/ 28 w 81"/>
                    <a:gd name="T29" fmla="*/ 59 h 78"/>
                    <a:gd name="T30" fmla="*/ 25 w 81"/>
                    <a:gd name="T31" fmla="*/ 53 h 78"/>
                    <a:gd name="T32" fmla="*/ 25 w 81"/>
                    <a:gd name="T33" fmla="*/ 50 h 78"/>
                    <a:gd name="T34" fmla="*/ 19 w 81"/>
                    <a:gd name="T35" fmla="*/ 31 h 78"/>
                    <a:gd name="T36" fmla="*/ 28 w 81"/>
                    <a:gd name="T37" fmla="*/ 22 h 78"/>
                    <a:gd name="T38" fmla="*/ 19 w 81"/>
                    <a:gd name="T39" fmla="*/ 6 h 78"/>
                    <a:gd name="T40" fmla="*/ 19 w 81"/>
                    <a:gd name="T41" fmla="*/ 3 h 78"/>
                    <a:gd name="T42" fmla="*/ 22 w 81"/>
                    <a:gd name="T43" fmla="*/ 0 h 78"/>
                    <a:gd name="T44" fmla="*/ 16 w 81"/>
                    <a:gd name="T45" fmla="*/ 0 h 78"/>
                    <a:gd name="T46" fmla="*/ 10 w 81"/>
                    <a:gd name="T47" fmla="*/ 22 h 78"/>
                    <a:gd name="T48" fmla="*/ 0 w 81"/>
                    <a:gd name="T49" fmla="*/ 31 h 78"/>
                    <a:gd name="T50" fmla="*/ 10 w 81"/>
                    <a:gd name="T51" fmla="*/ 56 h 78"/>
                    <a:gd name="T52" fmla="*/ 0 w 81"/>
                    <a:gd name="T53" fmla="*/ 59 h 78"/>
                    <a:gd name="T54" fmla="*/ 3 w 81"/>
                    <a:gd name="T55" fmla="*/ 69 h 78"/>
                    <a:gd name="T56" fmla="*/ 69 w 81"/>
                    <a:gd name="T57" fmla="*/ 22 h 78"/>
                    <a:gd name="T58" fmla="*/ 78 w 81"/>
                    <a:gd name="T59" fmla="*/ 15 h 78"/>
                    <a:gd name="T60" fmla="*/ 69 w 81"/>
                    <a:gd name="T61" fmla="*/ 9 h 78"/>
                    <a:gd name="T62" fmla="*/ 69 w 81"/>
                    <a:gd name="T63" fmla="*/ 6 h 78"/>
                    <a:gd name="T64" fmla="*/ 69 w 81"/>
                    <a:gd name="T65" fmla="*/ 3 h 78"/>
                    <a:gd name="T66" fmla="*/ 69 w 81"/>
                    <a:gd name="T67" fmla="*/ 0 h 78"/>
                    <a:gd name="T68" fmla="*/ 60 w 81"/>
                    <a:gd name="T69" fmla="*/ 0 h 78"/>
                    <a:gd name="T70" fmla="*/ 44 w 81"/>
                    <a:gd name="T71" fmla="*/ 9 h 78"/>
                    <a:gd name="T72" fmla="*/ 44 w 81"/>
                    <a:gd name="T73" fmla="*/ 6 h 78"/>
                    <a:gd name="T74" fmla="*/ 44 w 81"/>
                    <a:gd name="T75" fmla="*/ 3 h 78"/>
                    <a:gd name="T76" fmla="*/ 44 w 81"/>
                    <a:gd name="T77" fmla="*/ 0 h 78"/>
                    <a:gd name="T78" fmla="*/ 35 w 81"/>
                    <a:gd name="T79" fmla="*/ 0 h 78"/>
                    <a:gd name="T80" fmla="*/ 25 w 81"/>
                    <a:gd name="T81" fmla="*/ 6 h 78"/>
                    <a:gd name="T82" fmla="*/ 35 w 81"/>
                    <a:gd name="T83" fmla="*/ 15 h 78"/>
                    <a:gd name="T84" fmla="*/ 44 w 81"/>
                    <a:gd name="T85" fmla="*/ 25 h 78"/>
                    <a:gd name="T86" fmla="*/ 60 w 81"/>
                    <a:gd name="T87" fmla="*/ 15 h 78"/>
                    <a:gd name="T88" fmla="*/ 69 w 81"/>
                    <a:gd name="T89" fmla="*/ 22 h 78"/>
                    <a:gd name="T90" fmla="*/ 75 w 81"/>
                    <a:gd name="T91" fmla="*/ 47 h 78"/>
                    <a:gd name="T92" fmla="*/ 81 w 81"/>
                    <a:gd name="T93" fmla="*/ 37 h 78"/>
                    <a:gd name="T94" fmla="*/ 66 w 81"/>
                    <a:gd name="T95" fmla="*/ 31 h 78"/>
                    <a:gd name="T96" fmla="*/ 56 w 81"/>
                    <a:gd name="T97" fmla="*/ 25 h 78"/>
                    <a:gd name="T98" fmla="*/ 56 w 81"/>
                    <a:gd name="T99" fmla="*/ 22 h 78"/>
                    <a:gd name="T100" fmla="*/ 47 w 81"/>
                    <a:gd name="T101" fmla="*/ 19 h 78"/>
                    <a:gd name="T102" fmla="*/ 22 w 81"/>
                    <a:gd name="T103" fmla="*/ 40 h 78"/>
                    <a:gd name="T104" fmla="*/ 28 w 81"/>
                    <a:gd name="T105" fmla="*/ 50 h 78"/>
                    <a:gd name="T106" fmla="*/ 35 w 81"/>
                    <a:gd name="T107" fmla="*/ 44 h 78"/>
                    <a:gd name="T108" fmla="*/ 66 w 81"/>
                    <a:gd name="T109" fmla="*/ 47 h 78"/>
                    <a:gd name="T110" fmla="*/ 66 w 81"/>
                    <a:gd name="T111" fmla="*/ 44 h 78"/>
                    <a:gd name="T112" fmla="*/ 75 w 81"/>
                    <a:gd name="T113" fmla="*/ 47 h 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1" h="78">
                      <a:moveTo>
                        <a:pt x="50" y="31"/>
                      </a:moveTo>
                      <a:lnTo>
                        <a:pt x="50" y="31"/>
                      </a:lnTo>
                      <a:lnTo>
                        <a:pt x="60" y="37"/>
                      </a:lnTo>
                      <a:lnTo>
                        <a:pt x="41" y="37"/>
                      </a:lnTo>
                      <a:lnTo>
                        <a:pt x="50" y="31"/>
                      </a:lnTo>
                      <a:close/>
                      <a:moveTo>
                        <a:pt x="60" y="75"/>
                      </a:moveTo>
                      <a:lnTo>
                        <a:pt x="60" y="78"/>
                      </a:lnTo>
                      <a:lnTo>
                        <a:pt x="69" y="78"/>
                      </a:lnTo>
                      <a:lnTo>
                        <a:pt x="69" y="53"/>
                      </a:lnTo>
                      <a:lnTo>
                        <a:pt x="32" y="53"/>
                      </a:lnTo>
                      <a:lnTo>
                        <a:pt x="32" y="78"/>
                      </a:lnTo>
                      <a:lnTo>
                        <a:pt x="41" y="78"/>
                      </a:lnTo>
                      <a:lnTo>
                        <a:pt x="41" y="75"/>
                      </a:lnTo>
                      <a:lnTo>
                        <a:pt x="60" y="75"/>
                      </a:lnTo>
                      <a:close/>
                      <a:moveTo>
                        <a:pt x="60" y="59"/>
                      </a:moveTo>
                      <a:lnTo>
                        <a:pt x="60" y="69"/>
                      </a:lnTo>
                      <a:lnTo>
                        <a:pt x="41" y="69"/>
                      </a:lnTo>
                      <a:lnTo>
                        <a:pt x="41" y="59"/>
                      </a:lnTo>
                      <a:lnTo>
                        <a:pt x="60" y="59"/>
                      </a:lnTo>
                      <a:close/>
                      <a:moveTo>
                        <a:pt x="3" y="69"/>
                      </a:moveTo>
                      <a:lnTo>
                        <a:pt x="3" y="69"/>
                      </a:lnTo>
                      <a:lnTo>
                        <a:pt x="28" y="59"/>
                      </a:lnTo>
                      <a:lnTo>
                        <a:pt x="25" y="53"/>
                      </a:lnTo>
                      <a:lnTo>
                        <a:pt x="25" y="50"/>
                      </a:lnTo>
                      <a:lnTo>
                        <a:pt x="19" y="53"/>
                      </a:lnTo>
                      <a:lnTo>
                        <a:pt x="19" y="31"/>
                      </a:lnTo>
                      <a:lnTo>
                        <a:pt x="28" y="31"/>
                      </a:lnTo>
                      <a:lnTo>
                        <a:pt x="28" y="22"/>
                      </a:lnTo>
                      <a:lnTo>
                        <a:pt x="19" y="22"/>
                      </a:lnTo>
                      <a:lnTo>
                        <a:pt x="19" y="6"/>
                      </a:lnTo>
                      <a:lnTo>
                        <a:pt x="19" y="3"/>
                      </a:lnTo>
                      <a:lnTo>
                        <a:pt x="22" y="0"/>
                      </a:lnTo>
                      <a:lnTo>
                        <a:pt x="16" y="0"/>
                      </a:lnTo>
                      <a:lnTo>
                        <a:pt x="10" y="0"/>
                      </a:lnTo>
                      <a:lnTo>
                        <a:pt x="10" y="22"/>
                      </a:lnTo>
                      <a:lnTo>
                        <a:pt x="0" y="22"/>
                      </a:lnTo>
                      <a:lnTo>
                        <a:pt x="0" y="31"/>
                      </a:lnTo>
                      <a:lnTo>
                        <a:pt x="10" y="31"/>
                      </a:lnTo>
                      <a:lnTo>
                        <a:pt x="10" y="56"/>
                      </a:lnTo>
                      <a:lnTo>
                        <a:pt x="0" y="59"/>
                      </a:lnTo>
                      <a:lnTo>
                        <a:pt x="3" y="69"/>
                      </a:lnTo>
                      <a:close/>
                      <a:moveTo>
                        <a:pt x="69" y="22"/>
                      </a:moveTo>
                      <a:lnTo>
                        <a:pt x="69" y="15"/>
                      </a:lnTo>
                      <a:lnTo>
                        <a:pt x="78" y="15"/>
                      </a:lnTo>
                      <a:lnTo>
                        <a:pt x="78" y="9"/>
                      </a:lnTo>
                      <a:lnTo>
                        <a:pt x="69" y="9"/>
                      </a:lnTo>
                      <a:lnTo>
                        <a:pt x="69" y="6"/>
                      </a:lnTo>
                      <a:lnTo>
                        <a:pt x="69" y="3"/>
                      </a:lnTo>
                      <a:lnTo>
                        <a:pt x="69" y="0"/>
                      </a:lnTo>
                      <a:lnTo>
                        <a:pt x="66" y="0"/>
                      </a:lnTo>
                      <a:lnTo>
                        <a:pt x="60" y="0"/>
                      </a:lnTo>
                      <a:lnTo>
                        <a:pt x="60" y="9"/>
                      </a:lnTo>
                      <a:lnTo>
                        <a:pt x="44" y="9"/>
                      </a:lnTo>
                      <a:lnTo>
                        <a:pt x="44" y="6"/>
                      </a:lnTo>
                      <a:lnTo>
                        <a:pt x="44" y="3"/>
                      </a:lnTo>
                      <a:lnTo>
                        <a:pt x="44" y="0"/>
                      </a:lnTo>
                      <a:lnTo>
                        <a:pt x="41" y="0"/>
                      </a:lnTo>
                      <a:lnTo>
                        <a:pt x="35" y="0"/>
                      </a:lnTo>
                      <a:lnTo>
                        <a:pt x="35" y="6"/>
                      </a:lnTo>
                      <a:lnTo>
                        <a:pt x="25" y="6"/>
                      </a:lnTo>
                      <a:lnTo>
                        <a:pt x="25" y="15"/>
                      </a:lnTo>
                      <a:lnTo>
                        <a:pt x="35" y="15"/>
                      </a:lnTo>
                      <a:lnTo>
                        <a:pt x="35" y="25"/>
                      </a:lnTo>
                      <a:lnTo>
                        <a:pt x="44" y="25"/>
                      </a:lnTo>
                      <a:lnTo>
                        <a:pt x="44" y="15"/>
                      </a:lnTo>
                      <a:lnTo>
                        <a:pt x="60" y="15"/>
                      </a:lnTo>
                      <a:lnTo>
                        <a:pt x="60" y="22"/>
                      </a:lnTo>
                      <a:lnTo>
                        <a:pt x="69" y="22"/>
                      </a:lnTo>
                      <a:close/>
                      <a:moveTo>
                        <a:pt x="75" y="47"/>
                      </a:moveTo>
                      <a:lnTo>
                        <a:pt x="75" y="47"/>
                      </a:lnTo>
                      <a:lnTo>
                        <a:pt x="81" y="37"/>
                      </a:lnTo>
                      <a:lnTo>
                        <a:pt x="66" y="31"/>
                      </a:lnTo>
                      <a:lnTo>
                        <a:pt x="56" y="25"/>
                      </a:lnTo>
                      <a:lnTo>
                        <a:pt x="56" y="22"/>
                      </a:lnTo>
                      <a:lnTo>
                        <a:pt x="47" y="19"/>
                      </a:lnTo>
                      <a:lnTo>
                        <a:pt x="38" y="31"/>
                      </a:lnTo>
                      <a:lnTo>
                        <a:pt x="22" y="40"/>
                      </a:lnTo>
                      <a:lnTo>
                        <a:pt x="28" y="50"/>
                      </a:lnTo>
                      <a:lnTo>
                        <a:pt x="35" y="44"/>
                      </a:lnTo>
                      <a:lnTo>
                        <a:pt x="35" y="47"/>
                      </a:lnTo>
                      <a:lnTo>
                        <a:pt x="66" y="47"/>
                      </a:lnTo>
                      <a:lnTo>
                        <a:pt x="66" y="44"/>
                      </a:lnTo>
                      <a:lnTo>
                        <a:pt x="75" y="4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8" name="Freeform 88"/>
                <p:cNvSpPr>
                  <a:spLocks noEditPoints="1"/>
                </p:cNvSpPr>
                <p:nvPr/>
              </p:nvSpPr>
              <p:spPr bwMode="auto">
                <a:xfrm>
                  <a:off x="3225" y="818"/>
                  <a:ext cx="82" cy="78"/>
                </a:xfrm>
                <a:custGeom>
                  <a:avLst/>
                  <a:gdLst>
                    <a:gd name="T0" fmla="*/ 25 w 82"/>
                    <a:gd name="T1" fmla="*/ 37 h 78"/>
                    <a:gd name="T2" fmla="*/ 22 w 82"/>
                    <a:gd name="T3" fmla="*/ 59 h 78"/>
                    <a:gd name="T4" fmla="*/ 13 w 82"/>
                    <a:gd name="T5" fmla="*/ 75 h 78"/>
                    <a:gd name="T6" fmla="*/ 25 w 82"/>
                    <a:gd name="T7" fmla="*/ 78 h 78"/>
                    <a:gd name="T8" fmla="*/ 35 w 82"/>
                    <a:gd name="T9" fmla="*/ 59 h 78"/>
                    <a:gd name="T10" fmla="*/ 38 w 82"/>
                    <a:gd name="T11" fmla="*/ 69 h 78"/>
                    <a:gd name="T12" fmla="*/ 44 w 82"/>
                    <a:gd name="T13" fmla="*/ 69 h 78"/>
                    <a:gd name="T14" fmla="*/ 50 w 82"/>
                    <a:gd name="T15" fmla="*/ 62 h 78"/>
                    <a:gd name="T16" fmla="*/ 50 w 82"/>
                    <a:gd name="T17" fmla="*/ 31 h 78"/>
                    <a:gd name="T18" fmla="*/ 38 w 82"/>
                    <a:gd name="T19" fmla="*/ 25 h 78"/>
                    <a:gd name="T20" fmla="*/ 50 w 82"/>
                    <a:gd name="T21" fmla="*/ 25 h 78"/>
                    <a:gd name="T22" fmla="*/ 57 w 82"/>
                    <a:gd name="T23" fmla="*/ 59 h 78"/>
                    <a:gd name="T24" fmla="*/ 41 w 82"/>
                    <a:gd name="T25" fmla="*/ 72 h 78"/>
                    <a:gd name="T26" fmla="*/ 50 w 82"/>
                    <a:gd name="T27" fmla="*/ 78 h 78"/>
                    <a:gd name="T28" fmla="*/ 60 w 82"/>
                    <a:gd name="T29" fmla="*/ 69 h 78"/>
                    <a:gd name="T30" fmla="*/ 69 w 82"/>
                    <a:gd name="T31" fmla="*/ 75 h 78"/>
                    <a:gd name="T32" fmla="*/ 75 w 82"/>
                    <a:gd name="T33" fmla="*/ 78 h 78"/>
                    <a:gd name="T34" fmla="*/ 82 w 82"/>
                    <a:gd name="T35" fmla="*/ 59 h 78"/>
                    <a:gd name="T36" fmla="*/ 72 w 82"/>
                    <a:gd name="T37" fmla="*/ 56 h 78"/>
                    <a:gd name="T38" fmla="*/ 69 w 82"/>
                    <a:gd name="T39" fmla="*/ 62 h 78"/>
                    <a:gd name="T40" fmla="*/ 66 w 82"/>
                    <a:gd name="T41" fmla="*/ 59 h 78"/>
                    <a:gd name="T42" fmla="*/ 79 w 82"/>
                    <a:gd name="T43" fmla="*/ 31 h 78"/>
                    <a:gd name="T44" fmla="*/ 69 w 82"/>
                    <a:gd name="T45" fmla="*/ 28 h 78"/>
                    <a:gd name="T46" fmla="*/ 66 w 82"/>
                    <a:gd name="T47" fmla="*/ 28 h 78"/>
                    <a:gd name="T48" fmla="*/ 63 w 82"/>
                    <a:gd name="T49" fmla="*/ 47 h 78"/>
                    <a:gd name="T50" fmla="*/ 63 w 82"/>
                    <a:gd name="T51" fmla="*/ 37 h 78"/>
                    <a:gd name="T52" fmla="*/ 79 w 82"/>
                    <a:gd name="T53" fmla="*/ 25 h 78"/>
                    <a:gd name="T54" fmla="*/ 69 w 82"/>
                    <a:gd name="T55" fmla="*/ 15 h 78"/>
                    <a:gd name="T56" fmla="*/ 75 w 82"/>
                    <a:gd name="T57" fmla="*/ 9 h 78"/>
                    <a:gd name="T58" fmla="*/ 69 w 82"/>
                    <a:gd name="T59" fmla="*/ 0 h 78"/>
                    <a:gd name="T60" fmla="*/ 63 w 82"/>
                    <a:gd name="T61" fmla="*/ 6 h 78"/>
                    <a:gd name="T62" fmla="*/ 63 w 82"/>
                    <a:gd name="T63" fmla="*/ 6 h 78"/>
                    <a:gd name="T64" fmla="*/ 60 w 82"/>
                    <a:gd name="T65" fmla="*/ 15 h 78"/>
                    <a:gd name="T66" fmla="*/ 60 w 82"/>
                    <a:gd name="T67" fmla="*/ 9 h 78"/>
                    <a:gd name="T68" fmla="*/ 60 w 82"/>
                    <a:gd name="T69" fmla="*/ 0 h 78"/>
                    <a:gd name="T70" fmla="*/ 60 w 82"/>
                    <a:gd name="T71" fmla="*/ 0 h 78"/>
                    <a:gd name="T72" fmla="*/ 54 w 82"/>
                    <a:gd name="T73" fmla="*/ 0 h 78"/>
                    <a:gd name="T74" fmla="*/ 50 w 82"/>
                    <a:gd name="T75" fmla="*/ 0 h 78"/>
                    <a:gd name="T76" fmla="*/ 50 w 82"/>
                    <a:gd name="T77" fmla="*/ 3 h 78"/>
                    <a:gd name="T78" fmla="*/ 25 w 82"/>
                    <a:gd name="T79" fmla="*/ 15 h 78"/>
                    <a:gd name="T80" fmla="*/ 25 w 82"/>
                    <a:gd name="T81" fmla="*/ 37 h 78"/>
                    <a:gd name="T82" fmla="*/ 35 w 82"/>
                    <a:gd name="T83" fmla="*/ 59 h 78"/>
                    <a:gd name="T84" fmla="*/ 38 w 82"/>
                    <a:gd name="T85" fmla="*/ 40 h 78"/>
                    <a:gd name="T86" fmla="*/ 41 w 82"/>
                    <a:gd name="T87" fmla="*/ 50 h 78"/>
                    <a:gd name="T88" fmla="*/ 41 w 82"/>
                    <a:gd name="T89" fmla="*/ 56 h 78"/>
                    <a:gd name="T90" fmla="*/ 35 w 82"/>
                    <a:gd name="T91" fmla="*/ 59 h 78"/>
                    <a:gd name="T92" fmla="*/ 35 w 82"/>
                    <a:gd name="T93" fmla="*/ 59 h 78"/>
                    <a:gd name="T94" fmla="*/ 0 w 82"/>
                    <a:gd name="T95" fmla="*/ 56 h 78"/>
                    <a:gd name="T96" fmla="*/ 4 w 82"/>
                    <a:gd name="T97" fmla="*/ 69 h 78"/>
                    <a:gd name="T98" fmla="*/ 22 w 82"/>
                    <a:gd name="T99" fmla="*/ 59 h 78"/>
                    <a:gd name="T100" fmla="*/ 22 w 82"/>
                    <a:gd name="T101" fmla="*/ 50 h 78"/>
                    <a:gd name="T102" fmla="*/ 19 w 82"/>
                    <a:gd name="T103" fmla="*/ 31 h 78"/>
                    <a:gd name="T104" fmla="*/ 22 w 82"/>
                    <a:gd name="T105" fmla="*/ 22 h 78"/>
                    <a:gd name="T106" fmla="*/ 19 w 82"/>
                    <a:gd name="T107" fmla="*/ 12 h 78"/>
                    <a:gd name="T108" fmla="*/ 19 w 82"/>
                    <a:gd name="T109" fmla="*/ 6 h 78"/>
                    <a:gd name="T110" fmla="*/ 19 w 82"/>
                    <a:gd name="T111" fmla="*/ 3 h 78"/>
                    <a:gd name="T112" fmla="*/ 16 w 82"/>
                    <a:gd name="T113" fmla="*/ 3 h 78"/>
                    <a:gd name="T114" fmla="*/ 13 w 82"/>
                    <a:gd name="T115" fmla="*/ 3 h 78"/>
                    <a:gd name="T116" fmla="*/ 10 w 82"/>
                    <a:gd name="T117" fmla="*/ 22 h 78"/>
                    <a:gd name="T118" fmla="*/ 0 w 82"/>
                    <a:gd name="T119" fmla="*/ 31 h 78"/>
                    <a:gd name="T120" fmla="*/ 10 w 82"/>
                    <a:gd name="T121" fmla="*/ 53 h 78"/>
                    <a:gd name="T122" fmla="*/ 10 w 82"/>
                    <a:gd name="T123" fmla="*/ 53 h 78"/>
                    <a:gd name="T124" fmla="*/ 0 w 82"/>
                    <a:gd name="T125" fmla="*/ 56 h 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2" h="78">
                      <a:moveTo>
                        <a:pt x="25" y="37"/>
                      </a:moveTo>
                      <a:lnTo>
                        <a:pt x="25" y="37"/>
                      </a:lnTo>
                      <a:lnTo>
                        <a:pt x="22" y="59"/>
                      </a:lnTo>
                      <a:lnTo>
                        <a:pt x="19" y="65"/>
                      </a:lnTo>
                      <a:lnTo>
                        <a:pt x="13" y="75"/>
                      </a:lnTo>
                      <a:lnTo>
                        <a:pt x="25" y="78"/>
                      </a:lnTo>
                      <a:lnTo>
                        <a:pt x="35" y="59"/>
                      </a:lnTo>
                      <a:lnTo>
                        <a:pt x="38" y="69"/>
                      </a:lnTo>
                      <a:lnTo>
                        <a:pt x="44" y="69"/>
                      </a:lnTo>
                      <a:lnTo>
                        <a:pt x="47" y="65"/>
                      </a:lnTo>
                      <a:lnTo>
                        <a:pt x="50" y="62"/>
                      </a:lnTo>
                      <a:lnTo>
                        <a:pt x="50" y="56"/>
                      </a:lnTo>
                      <a:lnTo>
                        <a:pt x="50" y="31"/>
                      </a:lnTo>
                      <a:lnTo>
                        <a:pt x="38" y="31"/>
                      </a:lnTo>
                      <a:lnTo>
                        <a:pt x="38" y="25"/>
                      </a:lnTo>
                      <a:lnTo>
                        <a:pt x="50" y="25"/>
                      </a:lnTo>
                      <a:lnTo>
                        <a:pt x="57" y="59"/>
                      </a:lnTo>
                      <a:lnTo>
                        <a:pt x="47" y="69"/>
                      </a:lnTo>
                      <a:lnTo>
                        <a:pt x="41" y="72"/>
                      </a:lnTo>
                      <a:lnTo>
                        <a:pt x="50" y="78"/>
                      </a:lnTo>
                      <a:lnTo>
                        <a:pt x="60" y="69"/>
                      </a:lnTo>
                      <a:lnTo>
                        <a:pt x="69" y="75"/>
                      </a:lnTo>
                      <a:lnTo>
                        <a:pt x="75" y="78"/>
                      </a:lnTo>
                      <a:lnTo>
                        <a:pt x="79" y="75"/>
                      </a:lnTo>
                      <a:lnTo>
                        <a:pt x="82" y="59"/>
                      </a:lnTo>
                      <a:lnTo>
                        <a:pt x="72" y="56"/>
                      </a:lnTo>
                      <a:lnTo>
                        <a:pt x="69" y="62"/>
                      </a:lnTo>
                      <a:lnTo>
                        <a:pt x="66" y="59"/>
                      </a:lnTo>
                      <a:lnTo>
                        <a:pt x="79" y="31"/>
                      </a:lnTo>
                      <a:lnTo>
                        <a:pt x="69" y="28"/>
                      </a:lnTo>
                      <a:lnTo>
                        <a:pt x="66" y="28"/>
                      </a:lnTo>
                      <a:lnTo>
                        <a:pt x="63" y="47"/>
                      </a:lnTo>
                      <a:lnTo>
                        <a:pt x="63" y="37"/>
                      </a:lnTo>
                      <a:lnTo>
                        <a:pt x="60" y="25"/>
                      </a:lnTo>
                      <a:lnTo>
                        <a:pt x="79" y="25"/>
                      </a:lnTo>
                      <a:lnTo>
                        <a:pt x="79" y="15"/>
                      </a:lnTo>
                      <a:lnTo>
                        <a:pt x="69" y="15"/>
                      </a:lnTo>
                      <a:lnTo>
                        <a:pt x="75" y="9"/>
                      </a:lnTo>
                      <a:lnTo>
                        <a:pt x="69" y="0"/>
                      </a:lnTo>
                      <a:lnTo>
                        <a:pt x="63" y="6"/>
                      </a:lnTo>
                      <a:lnTo>
                        <a:pt x="66" y="15"/>
                      </a:lnTo>
                      <a:lnTo>
                        <a:pt x="60" y="15"/>
                      </a:lnTo>
                      <a:lnTo>
                        <a:pt x="60" y="9"/>
                      </a:lnTo>
                      <a:lnTo>
                        <a:pt x="60" y="0"/>
                      </a:lnTo>
                      <a:lnTo>
                        <a:pt x="54" y="0"/>
                      </a:lnTo>
                      <a:lnTo>
                        <a:pt x="50" y="0"/>
                      </a:lnTo>
                      <a:lnTo>
                        <a:pt x="50" y="3"/>
                      </a:lnTo>
                      <a:lnTo>
                        <a:pt x="50" y="15"/>
                      </a:lnTo>
                      <a:lnTo>
                        <a:pt x="25" y="15"/>
                      </a:lnTo>
                      <a:lnTo>
                        <a:pt x="25" y="37"/>
                      </a:lnTo>
                      <a:close/>
                      <a:moveTo>
                        <a:pt x="35" y="59"/>
                      </a:moveTo>
                      <a:lnTo>
                        <a:pt x="35" y="59"/>
                      </a:lnTo>
                      <a:lnTo>
                        <a:pt x="38" y="40"/>
                      </a:lnTo>
                      <a:lnTo>
                        <a:pt x="41" y="40"/>
                      </a:lnTo>
                      <a:lnTo>
                        <a:pt x="41" y="50"/>
                      </a:lnTo>
                      <a:lnTo>
                        <a:pt x="41" y="56"/>
                      </a:lnTo>
                      <a:lnTo>
                        <a:pt x="38" y="59"/>
                      </a:lnTo>
                      <a:lnTo>
                        <a:pt x="35" y="59"/>
                      </a:lnTo>
                      <a:close/>
                      <a:moveTo>
                        <a:pt x="0" y="56"/>
                      </a:moveTo>
                      <a:lnTo>
                        <a:pt x="0" y="56"/>
                      </a:lnTo>
                      <a:lnTo>
                        <a:pt x="4" y="69"/>
                      </a:lnTo>
                      <a:lnTo>
                        <a:pt x="22" y="59"/>
                      </a:lnTo>
                      <a:lnTo>
                        <a:pt x="22" y="50"/>
                      </a:lnTo>
                      <a:lnTo>
                        <a:pt x="19" y="53"/>
                      </a:lnTo>
                      <a:lnTo>
                        <a:pt x="19" y="31"/>
                      </a:lnTo>
                      <a:lnTo>
                        <a:pt x="22" y="31"/>
                      </a:lnTo>
                      <a:lnTo>
                        <a:pt x="22" y="22"/>
                      </a:lnTo>
                      <a:lnTo>
                        <a:pt x="19" y="22"/>
                      </a:lnTo>
                      <a:lnTo>
                        <a:pt x="19" y="12"/>
                      </a:lnTo>
                      <a:lnTo>
                        <a:pt x="19" y="6"/>
                      </a:lnTo>
                      <a:lnTo>
                        <a:pt x="19" y="3"/>
                      </a:lnTo>
                      <a:lnTo>
                        <a:pt x="16" y="3"/>
                      </a:lnTo>
                      <a:lnTo>
                        <a:pt x="13" y="3"/>
                      </a:lnTo>
                      <a:lnTo>
                        <a:pt x="10" y="3"/>
                      </a:lnTo>
                      <a:lnTo>
                        <a:pt x="10" y="22"/>
                      </a:lnTo>
                      <a:lnTo>
                        <a:pt x="0" y="22"/>
                      </a:lnTo>
                      <a:lnTo>
                        <a:pt x="0" y="31"/>
                      </a:lnTo>
                      <a:lnTo>
                        <a:pt x="10" y="31"/>
                      </a:lnTo>
                      <a:lnTo>
                        <a:pt x="10" y="53"/>
                      </a:lnTo>
                      <a:lnTo>
                        <a:pt x="0"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9" name="Freeform 89"/>
                <p:cNvSpPr/>
                <p:nvPr/>
              </p:nvSpPr>
              <p:spPr bwMode="auto">
                <a:xfrm>
                  <a:off x="3388" y="818"/>
                  <a:ext cx="81" cy="78"/>
                </a:xfrm>
                <a:custGeom>
                  <a:avLst/>
                  <a:gdLst>
                    <a:gd name="T0" fmla="*/ 40 w 81"/>
                    <a:gd name="T1" fmla="*/ 15 h 78"/>
                    <a:gd name="T2" fmla="*/ 40 w 81"/>
                    <a:gd name="T3" fmla="*/ 12 h 78"/>
                    <a:gd name="T4" fmla="*/ 40 w 81"/>
                    <a:gd name="T5" fmla="*/ 9 h 78"/>
                    <a:gd name="T6" fmla="*/ 31 w 81"/>
                    <a:gd name="T7" fmla="*/ 9 h 78"/>
                    <a:gd name="T8" fmla="*/ 28 w 81"/>
                    <a:gd name="T9" fmla="*/ 28 h 78"/>
                    <a:gd name="T10" fmla="*/ 19 w 81"/>
                    <a:gd name="T11" fmla="*/ 22 h 78"/>
                    <a:gd name="T12" fmla="*/ 19 w 81"/>
                    <a:gd name="T13" fmla="*/ 6 h 78"/>
                    <a:gd name="T14" fmla="*/ 22 w 81"/>
                    <a:gd name="T15" fmla="*/ 3 h 78"/>
                    <a:gd name="T16" fmla="*/ 22 w 81"/>
                    <a:gd name="T17" fmla="*/ 3 h 78"/>
                    <a:gd name="T18" fmla="*/ 9 w 81"/>
                    <a:gd name="T19" fmla="*/ 0 h 78"/>
                    <a:gd name="T20" fmla="*/ 0 w 81"/>
                    <a:gd name="T21" fmla="*/ 22 h 78"/>
                    <a:gd name="T22" fmla="*/ 9 w 81"/>
                    <a:gd name="T23" fmla="*/ 31 h 78"/>
                    <a:gd name="T24" fmla="*/ 9 w 81"/>
                    <a:gd name="T25" fmla="*/ 53 h 78"/>
                    <a:gd name="T26" fmla="*/ 0 w 81"/>
                    <a:gd name="T27" fmla="*/ 56 h 78"/>
                    <a:gd name="T28" fmla="*/ 3 w 81"/>
                    <a:gd name="T29" fmla="*/ 69 h 78"/>
                    <a:gd name="T30" fmla="*/ 6 w 81"/>
                    <a:gd name="T31" fmla="*/ 69 h 78"/>
                    <a:gd name="T32" fmla="*/ 28 w 81"/>
                    <a:gd name="T33" fmla="*/ 56 h 78"/>
                    <a:gd name="T34" fmla="*/ 28 w 81"/>
                    <a:gd name="T35" fmla="*/ 56 h 78"/>
                    <a:gd name="T36" fmla="*/ 28 w 81"/>
                    <a:gd name="T37" fmla="*/ 47 h 78"/>
                    <a:gd name="T38" fmla="*/ 19 w 81"/>
                    <a:gd name="T39" fmla="*/ 31 h 78"/>
                    <a:gd name="T40" fmla="*/ 28 w 81"/>
                    <a:gd name="T41" fmla="*/ 40 h 78"/>
                    <a:gd name="T42" fmla="*/ 31 w 81"/>
                    <a:gd name="T43" fmla="*/ 65 h 78"/>
                    <a:gd name="T44" fmla="*/ 31 w 81"/>
                    <a:gd name="T45" fmla="*/ 72 h 78"/>
                    <a:gd name="T46" fmla="*/ 40 w 81"/>
                    <a:gd name="T47" fmla="*/ 78 h 78"/>
                    <a:gd name="T48" fmla="*/ 59 w 81"/>
                    <a:gd name="T49" fmla="*/ 78 h 78"/>
                    <a:gd name="T50" fmla="*/ 68 w 81"/>
                    <a:gd name="T51" fmla="*/ 78 h 78"/>
                    <a:gd name="T52" fmla="*/ 75 w 81"/>
                    <a:gd name="T53" fmla="*/ 75 h 78"/>
                    <a:gd name="T54" fmla="*/ 81 w 81"/>
                    <a:gd name="T55" fmla="*/ 62 h 78"/>
                    <a:gd name="T56" fmla="*/ 68 w 81"/>
                    <a:gd name="T57" fmla="*/ 59 h 78"/>
                    <a:gd name="T58" fmla="*/ 68 w 81"/>
                    <a:gd name="T59" fmla="*/ 62 h 78"/>
                    <a:gd name="T60" fmla="*/ 62 w 81"/>
                    <a:gd name="T61" fmla="*/ 69 h 78"/>
                    <a:gd name="T62" fmla="*/ 53 w 81"/>
                    <a:gd name="T63" fmla="*/ 69 h 78"/>
                    <a:gd name="T64" fmla="*/ 43 w 81"/>
                    <a:gd name="T65" fmla="*/ 69 h 78"/>
                    <a:gd name="T66" fmla="*/ 40 w 81"/>
                    <a:gd name="T67" fmla="*/ 59 h 78"/>
                    <a:gd name="T68" fmla="*/ 47 w 81"/>
                    <a:gd name="T69" fmla="*/ 34 h 78"/>
                    <a:gd name="T70" fmla="*/ 56 w 81"/>
                    <a:gd name="T71" fmla="*/ 62 h 78"/>
                    <a:gd name="T72" fmla="*/ 62 w 81"/>
                    <a:gd name="T73" fmla="*/ 28 h 78"/>
                    <a:gd name="T74" fmla="*/ 62 w 81"/>
                    <a:gd name="T75" fmla="*/ 44 h 78"/>
                    <a:gd name="T76" fmla="*/ 56 w 81"/>
                    <a:gd name="T77" fmla="*/ 50 h 78"/>
                    <a:gd name="T78" fmla="*/ 62 w 81"/>
                    <a:gd name="T79" fmla="*/ 59 h 78"/>
                    <a:gd name="T80" fmla="*/ 68 w 81"/>
                    <a:gd name="T81" fmla="*/ 59 h 78"/>
                    <a:gd name="T82" fmla="*/ 75 w 81"/>
                    <a:gd name="T83" fmla="*/ 53 h 78"/>
                    <a:gd name="T84" fmla="*/ 75 w 81"/>
                    <a:gd name="T85" fmla="*/ 15 h 78"/>
                    <a:gd name="T86" fmla="*/ 56 w 81"/>
                    <a:gd name="T87" fmla="*/ 6 h 78"/>
                    <a:gd name="T88" fmla="*/ 56 w 81"/>
                    <a:gd name="T89" fmla="*/ 3 h 78"/>
                    <a:gd name="T90" fmla="*/ 56 w 81"/>
                    <a:gd name="T91" fmla="*/ 3 h 78"/>
                    <a:gd name="T92" fmla="*/ 56 w 81"/>
                    <a:gd name="T93" fmla="*/ 0 h 78"/>
                    <a:gd name="T94" fmla="*/ 50 w 81"/>
                    <a:gd name="T95" fmla="*/ 0 h 78"/>
                    <a:gd name="T96" fmla="*/ 47 w 81"/>
                    <a:gd name="T97" fmla="*/ 25 h 78"/>
                    <a:gd name="T98" fmla="*/ 40 w 81"/>
                    <a:gd name="T99" fmla="*/ 25 h 78"/>
                    <a:gd name="T100" fmla="*/ 40 w 81"/>
                    <a:gd name="T101" fmla="*/ 15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0" y="15"/>
                      </a:moveTo>
                      <a:lnTo>
                        <a:pt x="40" y="15"/>
                      </a:lnTo>
                      <a:lnTo>
                        <a:pt x="40" y="12"/>
                      </a:lnTo>
                      <a:lnTo>
                        <a:pt x="40" y="9"/>
                      </a:lnTo>
                      <a:lnTo>
                        <a:pt x="34" y="9"/>
                      </a:lnTo>
                      <a:lnTo>
                        <a:pt x="31" y="9"/>
                      </a:lnTo>
                      <a:lnTo>
                        <a:pt x="31" y="28"/>
                      </a:lnTo>
                      <a:lnTo>
                        <a:pt x="28" y="28"/>
                      </a:lnTo>
                      <a:lnTo>
                        <a:pt x="28" y="22"/>
                      </a:lnTo>
                      <a:lnTo>
                        <a:pt x="19" y="22"/>
                      </a:lnTo>
                      <a:lnTo>
                        <a:pt x="19" y="6"/>
                      </a:lnTo>
                      <a:lnTo>
                        <a:pt x="22" y="3"/>
                      </a:lnTo>
                      <a:lnTo>
                        <a:pt x="12" y="0"/>
                      </a:lnTo>
                      <a:lnTo>
                        <a:pt x="9" y="0"/>
                      </a:lnTo>
                      <a:lnTo>
                        <a:pt x="9" y="22"/>
                      </a:lnTo>
                      <a:lnTo>
                        <a:pt x="0" y="22"/>
                      </a:lnTo>
                      <a:lnTo>
                        <a:pt x="0" y="31"/>
                      </a:lnTo>
                      <a:lnTo>
                        <a:pt x="9" y="31"/>
                      </a:lnTo>
                      <a:lnTo>
                        <a:pt x="9" y="53"/>
                      </a:lnTo>
                      <a:lnTo>
                        <a:pt x="0" y="56"/>
                      </a:lnTo>
                      <a:lnTo>
                        <a:pt x="3" y="69"/>
                      </a:lnTo>
                      <a:lnTo>
                        <a:pt x="6" y="69"/>
                      </a:lnTo>
                      <a:lnTo>
                        <a:pt x="28" y="56"/>
                      </a:lnTo>
                      <a:lnTo>
                        <a:pt x="28" y="47"/>
                      </a:lnTo>
                      <a:lnTo>
                        <a:pt x="19" y="50"/>
                      </a:lnTo>
                      <a:lnTo>
                        <a:pt x="19" y="31"/>
                      </a:lnTo>
                      <a:lnTo>
                        <a:pt x="25" y="31"/>
                      </a:lnTo>
                      <a:lnTo>
                        <a:pt x="28" y="40"/>
                      </a:lnTo>
                      <a:lnTo>
                        <a:pt x="31" y="40"/>
                      </a:lnTo>
                      <a:lnTo>
                        <a:pt x="31" y="65"/>
                      </a:lnTo>
                      <a:lnTo>
                        <a:pt x="31" y="72"/>
                      </a:lnTo>
                      <a:lnTo>
                        <a:pt x="34" y="75"/>
                      </a:lnTo>
                      <a:lnTo>
                        <a:pt x="40" y="78"/>
                      </a:lnTo>
                      <a:lnTo>
                        <a:pt x="50" y="78"/>
                      </a:lnTo>
                      <a:lnTo>
                        <a:pt x="59" y="78"/>
                      </a:lnTo>
                      <a:lnTo>
                        <a:pt x="68" y="78"/>
                      </a:lnTo>
                      <a:lnTo>
                        <a:pt x="75" y="75"/>
                      </a:lnTo>
                      <a:lnTo>
                        <a:pt x="78" y="72"/>
                      </a:lnTo>
                      <a:lnTo>
                        <a:pt x="81" y="62"/>
                      </a:lnTo>
                      <a:lnTo>
                        <a:pt x="68" y="59"/>
                      </a:lnTo>
                      <a:lnTo>
                        <a:pt x="68" y="62"/>
                      </a:lnTo>
                      <a:lnTo>
                        <a:pt x="65" y="65"/>
                      </a:lnTo>
                      <a:lnTo>
                        <a:pt x="62" y="69"/>
                      </a:lnTo>
                      <a:lnTo>
                        <a:pt x="59" y="69"/>
                      </a:lnTo>
                      <a:lnTo>
                        <a:pt x="53" y="69"/>
                      </a:lnTo>
                      <a:lnTo>
                        <a:pt x="43" y="69"/>
                      </a:lnTo>
                      <a:lnTo>
                        <a:pt x="40" y="65"/>
                      </a:lnTo>
                      <a:lnTo>
                        <a:pt x="40" y="59"/>
                      </a:lnTo>
                      <a:lnTo>
                        <a:pt x="40" y="34"/>
                      </a:lnTo>
                      <a:lnTo>
                        <a:pt x="47" y="34"/>
                      </a:lnTo>
                      <a:lnTo>
                        <a:pt x="47" y="62"/>
                      </a:lnTo>
                      <a:lnTo>
                        <a:pt x="56" y="62"/>
                      </a:lnTo>
                      <a:lnTo>
                        <a:pt x="56" y="31"/>
                      </a:lnTo>
                      <a:lnTo>
                        <a:pt x="62" y="28"/>
                      </a:lnTo>
                      <a:lnTo>
                        <a:pt x="62" y="44"/>
                      </a:lnTo>
                      <a:lnTo>
                        <a:pt x="62" y="47"/>
                      </a:lnTo>
                      <a:lnTo>
                        <a:pt x="56" y="50"/>
                      </a:lnTo>
                      <a:lnTo>
                        <a:pt x="62" y="59"/>
                      </a:lnTo>
                      <a:lnTo>
                        <a:pt x="68" y="59"/>
                      </a:lnTo>
                      <a:lnTo>
                        <a:pt x="72" y="56"/>
                      </a:lnTo>
                      <a:lnTo>
                        <a:pt x="75" y="53"/>
                      </a:lnTo>
                      <a:lnTo>
                        <a:pt x="75" y="47"/>
                      </a:lnTo>
                      <a:lnTo>
                        <a:pt x="75" y="15"/>
                      </a:lnTo>
                      <a:lnTo>
                        <a:pt x="56" y="22"/>
                      </a:lnTo>
                      <a:lnTo>
                        <a:pt x="56" y="6"/>
                      </a:lnTo>
                      <a:lnTo>
                        <a:pt x="56" y="3"/>
                      </a:lnTo>
                      <a:lnTo>
                        <a:pt x="56" y="0"/>
                      </a:lnTo>
                      <a:lnTo>
                        <a:pt x="50" y="0"/>
                      </a:lnTo>
                      <a:lnTo>
                        <a:pt x="47" y="0"/>
                      </a:lnTo>
                      <a:lnTo>
                        <a:pt x="47" y="25"/>
                      </a:lnTo>
                      <a:lnTo>
                        <a:pt x="40" y="25"/>
                      </a:lnTo>
                      <a:lnTo>
                        <a:pt x="40" y="1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0" name="Freeform 90"/>
                <p:cNvSpPr>
                  <a:spLocks noEditPoints="1"/>
                </p:cNvSpPr>
                <p:nvPr/>
              </p:nvSpPr>
              <p:spPr bwMode="auto">
                <a:xfrm>
                  <a:off x="3553" y="821"/>
                  <a:ext cx="69" cy="72"/>
                </a:xfrm>
                <a:custGeom>
                  <a:avLst/>
                  <a:gdLst>
                    <a:gd name="T0" fmla="*/ 69 w 69"/>
                    <a:gd name="T1" fmla="*/ 72 h 72"/>
                    <a:gd name="T2" fmla="*/ 69 w 69"/>
                    <a:gd name="T3" fmla="*/ 62 h 72"/>
                    <a:gd name="T4" fmla="*/ 13 w 69"/>
                    <a:gd name="T5" fmla="*/ 62 h 72"/>
                    <a:gd name="T6" fmla="*/ 13 w 69"/>
                    <a:gd name="T7" fmla="*/ 9 h 72"/>
                    <a:gd name="T8" fmla="*/ 66 w 69"/>
                    <a:gd name="T9" fmla="*/ 9 h 72"/>
                    <a:gd name="T10" fmla="*/ 66 w 69"/>
                    <a:gd name="T11" fmla="*/ 0 h 72"/>
                    <a:gd name="T12" fmla="*/ 0 w 69"/>
                    <a:gd name="T13" fmla="*/ 0 h 72"/>
                    <a:gd name="T14" fmla="*/ 0 w 69"/>
                    <a:gd name="T15" fmla="*/ 72 h 72"/>
                    <a:gd name="T16" fmla="*/ 69 w 69"/>
                    <a:gd name="T17" fmla="*/ 72 h 72"/>
                    <a:gd name="T18" fmla="*/ 69 w 69"/>
                    <a:gd name="T19" fmla="*/ 72 h 72"/>
                    <a:gd name="T20" fmla="*/ 60 w 69"/>
                    <a:gd name="T21" fmla="*/ 56 h 72"/>
                    <a:gd name="T22" fmla="*/ 60 w 69"/>
                    <a:gd name="T23" fmla="*/ 56 h 72"/>
                    <a:gd name="T24" fmla="*/ 63 w 69"/>
                    <a:gd name="T25" fmla="*/ 53 h 72"/>
                    <a:gd name="T26" fmla="*/ 63 w 69"/>
                    <a:gd name="T27" fmla="*/ 53 h 72"/>
                    <a:gd name="T28" fmla="*/ 47 w 69"/>
                    <a:gd name="T29" fmla="*/ 37 h 72"/>
                    <a:gd name="T30" fmla="*/ 47 w 69"/>
                    <a:gd name="T31" fmla="*/ 37 h 72"/>
                    <a:gd name="T32" fmla="*/ 56 w 69"/>
                    <a:gd name="T33" fmla="*/ 25 h 72"/>
                    <a:gd name="T34" fmla="*/ 56 w 69"/>
                    <a:gd name="T35" fmla="*/ 25 h 72"/>
                    <a:gd name="T36" fmla="*/ 60 w 69"/>
                    <a:gd name="T37" fmla="*/ 19 h 72"/>
                    <a:gd name="T38" fmla="*/ 60 w 69"/>
                    <a:gd name="T39" fmla="*/ 19 h 72"/>
                    <a:gd name="T40" fmla="*/ 50 w 69"/>
                    <a:gd name="T41" fmla="*/ 12 h 72"/>
                    <a:gd name="T42" fmla="*/ 50 w 69"/>
                    <a:gd name="T43" fmla="*/ 12 h 72"/>
                    <a:gd name="T44" fmla="*/ 41 w 69"/>
                    <a:gd name="T45" fmla="*/ 28 h 72"/>
                    <a:gd name="T46" fmla="*/ 41 w 69"/>
                    <a:gd name="T47" fmla="*/ 28 h 72"/>
                    <a:gd name="T48" fmla="*/ 25 w 69"/>
                    <a:gd name="T49" fmla="*/ 19 h 72"/>
                    <a:gd name="T50" fmla="*/ 25 w 69"/>
                    <a:gd name="T51" fmla="*/ 19 h 72"/>
                    <a:gd name="T52" fmla="*/ 22 w 69"/>
                    <a:gd name="T53" fmla="*/ 16 h 72"/>
                    <a:gd name="T54" fmla="*/ 22 w 69"/>
                    <a:gd name="T55" fmla="*/ 16 h 72"/>
                    <a:gd name="T56" fmla="*/ 19 w 69"/>
                    <a:gd name="T57" fmla="*/ 19 h 72"/>
                    <a:gd name="T58" fmla="*/ 19 w 69"/>
                    <a:gd name="T59" fmla="*/ 19 h 72"/>
                    <a:gd name="T60" fmla="*/ 16 w 69"/>
                    <a:gd name="T61" fmla="*/ 22 h 72"/>
                    <a:gd name="T62" fmla="*/ 16 w 69"/>
                    <a:gd name="T63" fmla="*/ 22 h 72"/>
                    <a:gd name="T64" fmla="*/ 31 w 69"/>
                    <a:gd name="T65" fmla="*/ 37 h 72"/>
                    <a:gd name="T66" fmla="*/ 31 w 69"/>
                    <a:gd name="T67" fmla="*/ 37 h 72"/>
                    <a:gd name="T68" fmla="*/ 13 w 69"/>
                    <a:gd name="T69" fmla="*/ 53 h 72"/>
                    <a:gd name="T70" fmla="*/ 13 w 69"/>
                    <a:gd name="T71" fmla="*/ 53 h 72"/>
                    <a:gd name="T72" fmla="*/ 22 w 69"/>
                    <a:gd name="T73" fmla="*/ 62 h 72"/>
                    <a:gd name="T74" fmla="*/ 22 w 69"/>
                    <a:gd name="T75" fmla="*/ 62 h 72"/>
                    <a:gd name="T76" fmla="*/ 41 w 69"/>
                    <a:gd name="T77" fmla="*/ 47 h 72"/>
                    <a:gd name="T78" fmla="*/ 41 w 69"/>
                    <a:gd name="T79" fmla="*/ 47 h 72"/>
                    <a:gd name="T80" fmla="*/ 53 w 69"/>
                    <a:gd name="T81" fmla="*/ 62 h 72"/>
                    <a:gd name="T82" fmla="*/ 53 w 69"/>
                    <a:gd name="T83" fmla="*/ 62 h 72"/>
                    <a:gd name="T84" fmla="*/ 60 w 69"/>
                    <a:gd name="T85" fmla="*/ 56 h 72"/>
                    <a:gd name="T86" fmla="*/ 60 w 69"/>
                    <a:gd name="T87" fmla="*/ 56 h 72"/>
                    <a:gd name="T88" fmla="*/ 60 w 69"/>
                    <a:gd name="T89" fmla="*/ 56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2">
                      <a:moveTo>
                        <a:pt x="69" y="72"/>
                      </a:moveTo>
                      <a:lnTo>
                        <a:pt x="69" y="62"/>
                      </a:lnTo>
                      <a:lnTo>
                        <a:pt x="13" y="62"/>
                      </a:lnTo>
                      <a:lnTo>
                        <a:pt x="13" y="9"/>
                      </a:lnTo>
                      <a:lnTo>
                        <a:pt x="66" y="9"/>
                      </a:lnTo>
                      <a:lnTo>
                        <a:pt x="66" y="0"/>
                      </a:lnTo>
                      <a:lnTo>
                        <a:pt x="0" y="0"/>
                      </a:lnTo>
                      <a:lnTo>
                        <a:pt x="0" y="72"/>
                      </a:lnTo>
                      <a:lnTo>
                        <a:pt x="69" y="72"/>
                      </a:lnTo>
                      <a:close/>
                      <a:moveTo>
                        <a:pt x="60" y="56"/>
                      </a:moveTo>
                      <a:lnTo>
                        <a:pt x="60" y="56"/>
                      </a:lnTo>
                      <a:lnTo>
                        <a:pt x="63" y="53"/>
                      </a:lnTo>
                      <a:lnTo>
                        <a:pt x="47" y="37"/>
                      </a:lnTo>
                      <a:lnTo>
                        <a:pt x="56" y="25"/>
                      </a:lnTo>
                      <a:lnTo>
                        <a:pt x="60" y="19"/>
                      </a:lnTo>
                      <a:lnTo>
                        <a:pt x="50" y="12"/>
                      </a:lnTo>
                      <a:lnTo>
                        <a:pt x="41" y="28"/>
                      </a:lnTo>
                      <a:lnTo>
                        <a:pt x="25" y="19"/>
                      </a:lnTo>
                      <a:lnTo>
                        <a:pt x="22" y="16"/>
                      </a:lnTo>
                      <a:lnTo>
                        <a:pt x="19" y="19"/>
                      </a:lnTo>
                      <a:lnTo>
                        <a:pt x="16" y="22"/>
                      </a:lnTo>
                      <a:lnTo>
                        <a:pt x="31" y="37"/>
                      </a:lnTo>
                      <a:lnTo>
                        <a:pt x="13" y="53"/>
                      </a:lnTo>
                      <a:lnTo>
                        <a:pt x="22" y="62"/>
                      </a:lnTo>
                      <a:lnTo>
                        <a:pt x="41" y="47"/>
                      </a:lnTo>
                      <a:lnTo>
                        <a:pt x="53" y="62"/>
                      </a:lnTo>
                      <a:lnTo>
                        <a:pt x="60"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1" name="Freeform 91"/>
                <p:cNvSpPr>
                  <a:spLocks noEditPoints="1"/>
                </p:cNvSpPr>
                <p:nvPr/>
              </p:nvSpPr>
              <p:spPr bwMode="auto">
                <a:xfrm>
                  <a:off x="2442" y="1252"/>
                  <a:ext cx="81" cy="81"/>
                </a:xfrm>
                <a:custGeom>
                  <a:avLst/>
                  <a:gdLst>
                    <a:gd name="T0" fmla="*/ 25 w 81"/>
                    <a:gd name="T1" fmla="*/ 15 h 81"/>
                    <a:gd name="T2" fmla="*/ 44 w 81"/>
                    <a:gd name="T3" fmla="*/ 19 h 81"/>
                    <a:gd name="T4" fmla="*/ 28 w 81"/>
                    <a:gd name="T5" fmla="*/ 50 h 81"/>
                    <a:gd name="T6" fmla="*/ 37 w 81"/>
                    <a:gd name="T7" fmla="*/ 47 h 81"/>
                    <a:gd name="T8" fmla="*/ 44 w 81"/>
                    <a:gd name="T9" fmla="*/ 50 h 81"/>
                    <a:gd name="T10" fmla="*/ 53 w 81"/>
                    <a:gd name="T11" fmla="*/ 47 h 81"/>
                    <a:gd name="T12" fmla="*/ 62 w 81"/>
                    <a:gd name="T13" fmla="*/ 50 h 81"/>
                    <a:gd name="T14" fmla="*/ 59 w 81"/>
                    <a:gd name="T15" fmla="*/ 53 h 81"/>
                    <a:gd name="T16" fmla="*/ 22 w 81"/>
                    <a:gd name="T17" fmla="*/ 62 h 81"/>
                    <a:gd name="T18" fmla="*/ 31 w 81"/>
                    <a:gd name="T19" fmla="*/ 65 h 81"/>
                    <a:gd name="T20" fmla="*/ 37 w 81"/>
                    <a:gd name="T21" fmla="*/ 75 h 81"/>
                    <a:gd name="T22" fmla="*/ 44 w 81"/>
                    <a:gd name="T23" fmla="*/ 72 h 81"/>
                    <a:gd name="T24" fmla="*/ 44 w 81"/>
                    <a:gd name="T25" fmla="*/ 65 h 81"/>
                    <a:gd name="T26" fmla="*/ 59 w 81"/>
                    <a:gd name="T27" fmla="*/ 62 h 81"/>
                    <a:gd name="T28" fmla="*/ 59 w 81"/>
                    <a:gd name="T29" fmla="*/ 65 h 81"/>
                    <a:gd name="T30" fmla="*/ 50 w 81"/>
                    <a:gd name="T31" fmla="*/ 68 h 81"/>
                    <a:gd name="T32" fmla="*/ 53 w 81"/>
                    <a:gd name="T33" fmla="*/ 81 h 81"/>
                    <a:gd name="T34" fmla="*/ 66 w 81"/>
                    <a:gd name="T35" fmla="*/ 78 h 81"/>
                    <a:gd name="T36" fmla="*/ 69 w 81"/>
                    <a:gd name="T37" fmla="*/ 72 h 81"/>
                    <a:gd name="T38" fmla="*/ 81 w 81"/>
                    <a:gd name="T39" fmla="*/ 62 h 81"/>
                    <a:gd name="T40" fmla="*/ 69 w 81"/>
                    <a:gd name="T41" fmla="*/ 53 h 81"/>
                    <a:gd name="T42" fmla="*/ 72 w 81"/>
                    <a:gd name="T43" fmla="*/ 50 h 81"/>
                    <a:gd name="T44" fmla="*/ 53 w 81"/>
                    <a:gd name="T45" fmla="*/ 19 h 81"/>
                    <a:gd name="T46" fmla="*/ 78 w 81"/>
                    <a:gd name="T47" fmla="*/ 15 h 81"/>
                    <a:gd name="T48" fmla="*/ 72 w 81"/>
                    <a:gd name="T49" fmla="*/ 9 h 81"/>
                    <a:gd name="T50" fmla="*/ 69 w 81"/>
                    <a:gd name="T51" fmla="*/ 0 h 81"/>
                    <a:gd name="T52" fmla="*/ 59 w 81"/>
                    <a:gd name="T53" fmla="*/ 3 h 81"/>
                    <a:gd name="T54" fmla="*/ 53 w 81"/>
                    <a:gd name="T55" fmla="*/ 9 h 81"/>
                    <a:gd name="T56" fmla="*/ 53 w 81"/>
                    <a:gd name="T57" fmla="*/ 6 h 81"/>
                    <a:gd name="T58" fmla="*/ 56 w 81"/>
                    <a:gd name="T59" fmla="*/ 3 h 81"/>
                    <a:gd name="T60" fmla="*/ 56 w 81"/>
                    <a:gd name="T61" fmla="*/ 3 h 81"/>
                    <a:gd name="T62" fmla="*/ 44 w 81"/>
                    <a:gd name="T63" fmla="*/ 0 h 81"/>
                    <a:gd name="T64" fmla="*/ 44 w 81"/>
                    <a:gd name="T65" fmla="*/ 9 h 81"/>
                    <a:gd name="T66" fmla="*/ 25 w 81"/>
                    <a:gd name="T67" fmla="*/ 9 h 81"/>
                    <a:gd name="T68" fmla="*/ 0 w 81"/>
                    <a:gd name="T69" fmla="*/ 31 h 81"/>
                    <a:gd name="T70" fmla="*/ 9 w 81"/>
                    <a:gd name="T71" fmla="*/ 78 h 81"/>
                    <a:gd name="T72" fmla="*/ 19 w 81"/>
                    <a:gd name="T73" fmla="*/ 31 h 81"/>
                    <a:gd name="T74" fmla="*/ 25 w 81"/>
                    <a:gd name="T75" fmla="*/ 22 h 81"/>
                    <a:gd name="T76" fmla="*/ 19 w 81"/>
                    <a:gd name="T77" fmla="*/ 9 h 81"/>
                    <a:gd name="T78" fmla="*/ 19 w 81"/>
                    <a:gd name="T79" fmla="*/ 3 h 81"/>
                    <a:gd name="T80" fmla="*/ 22 w 81"/>
                    <a:gd name="T81" fmla="*/ 3 h 81"/>
                    <a:gd name="T82" fmla="*/ 16 w 81"/>
                    <a:gd name="T83" fmla="*/ 3 h 81"/>
                    <a:gd name="T84" fmla="*/ 9 w 81"/>
                    <a:gd name="T85" fmla="*/ 22 h 81"/>
                    <a:gd name="T86" fmla="*/ 0 w 81"/>
                    <a:gd name="T87" fmla="*/ 22 h 81"/>
                    <a:gd name="T88" fmla="*/ 37 w 81"/>
                    <a:gd name="T89" fmla="*/ 28 h 81"/>
                    <a:gd name="T90" fmla="*/ 44 w 81"/>
                    <a:gd name="T91" fmla="*/ 25 h 81"/>
                    <a:gd name="T92" fmla="*/ 44 w 81"/>
                    <a:gd name="T93" fmla="*/ 28 h 81"/>
                    <a:gd name="T94" fmla="*/ 53 w 81"/>
                    <a:gd name="T95" fmla="*/ 25 h 81"/>
                    <a:gd name="T96" fmla="*/ 62 w 81"/>
                    <a:gd name="T97" fmla="*/ 28 h 81"/>
                    <a:gd name="T98" fmla="*/ 53 w 81"/>
                    <a:gd name="T99" fmla="*/ 28 h 81"/>
                    <a:gd name="T100" fmla="*/ 37 w 81"/>
                    <a:gd name="T101" fmla="*/ 34 h 81"/>
                    <a:gd name="T102" fmla="*/ 44 w 81"/>
                    <a:gd name="T103" fmla="*/ 40 h 81"/>
                    <a:gd name="T104" fmla="*/ 37 w 81"/>
                    <a:gd name="T105" fmla="*/ 40 h 81"/>
                    <a:gd name="T106" fmla="*/ 53 w 81"/>
                    <a:gd name="T107" fmla="*/ 40 h 81"/>
                    <a:gd name="T108" fmla="*/ 62 w 81"/>
                    <a:gd name="T109" fmla="*/ 34 h 81"/>
                    <a:gd name="T110" fmla="*/ 62 w 81"/>
                    <a:gd name="T111" fmla="*/ 40 h 8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1" h="81">
                      <a:moveTo>
                        <a:pt x="25" y="9"/>
                      </a:moveTo>
                      <a:lnTo>
                        <a:pt x="25" y="15"/>
                      </a:lnTo>
                      <a:lnTo>
                        <a:pt x="44" y="15"/>
                      </a:lnTo>
                      <a:lnTo>
                        <a:pt x="44" y="19"/>
                      </a:lnTo>
                      <a:lnTo>
                        <a:pt x="28" y="19"/>
                      </a:lnTo>
                      <a:lnTo>
                        <a:pt x="28" y="50"/>
                      </a:lnTo>
                      <a:lnTo>
                        <a:pt x="37" y="50"/>
                      </a:lnTo>
                      <a:lnTo>
                        <a:pt x="37" y="47"/>
                      </a:lnTo>
                      <a:lnTo>
                        <a:pt x="44" y="47"/>
                      </a:lnTo>
                      <a:lnTo>
                        <a:pt x="44" y="50"/>
                      </a:lnTo>
                      <a:lnTo>
                        <a:pt x="53" y="50"/>
                      </a:lnTo>
                      <a:lnTo>
                        <a:pt x="53" y="47"/>
                      </a:lnTo>
                      <a:lnTo>
                        <a:pt x="62" y="47"/>
                      </a:lnTo>
                      <a:lnTo>
                        <a:pt x="62" y="50"/>
                      </a:lnTo>
                      <a:lnTo>
                        <a:pt x="59" y="50"/>
                      </a:lnTo>
                      <a:lnTo>
                        <a:pt x="59" y="53"/>
                      </a:lnTo>
                      <a:lnTo>
                        <a:pt x="22" y="53"/>
                      </a:lnTo>
                      <a:lnTo>
                        <a:pt x="22" y="62"/>
                      </a:lnTo>
                      <a:lnTo>
                        <a:pt x="37" y="62"/>
                      </a:lnTo>
                      <a:lnTo>
                        <a:pt x="31" y="65"/>
                      </a:lnTo>
                      <a:lnTo>
                        <a:pt x="37" y="75"/>
                      </a:lnTo>
                      <a:lnTo>
                        <a:pt x="44" y="72"/>
                      </a:lnTo>
                      <a:lnTo>
                        <a:pt x="44" y="65"/>
                      </a:lnTo>
                      <a:lnTo>
                        <a:pt x="41" y="62"/>
                      </a:lnTo>
                      <a:lnTo>
                        <a:pt x="59" y="62"/>
                      </a:lnTo>
                      <a:lnTo>
                        <a:pt x="59" y="65"/>
                      </a:lnTo>
                      <a:lnTo>
                        <a:pt x="56" y="68"/>
                      </a:lnTo>
                      <a:lnTo>
                        <a:pt x="50" y="68"/>
                      </a:lnTo>
                      <a:lnTo>
                        <a:pt x="53" y="81"/>
                      </a:lnTo>
                      <a:lnTo>
                        <a:pt x="66" y="78"/>
                      </a:lnTo>
                      <a:lnTo>
                        <a:pt x="69" y="75"/>
                      </a:lnTo>
                      <a:lnTo>
                        <a:pt x="69" y="72"/>
                      </a:lnTo>
                      <a:lnTo>
                        <a:pt x="69" y="62"/>
                      </a:lnTo>
                      <a:lnTo>
                        <a:pt x="81" y="62"/>
                      </a:lnTo>
                      <a:lnTo>
                        <a:pt x="81" y="53"/>
                      </a:lnTo>
                      <a:lnTo>
                        <a:pt x="69" y="53"/>
                      </a:lnTo>
                      <a:lnTo>
                        <a:pt x="69" y="50"/>
                      </a:lnTo>
                      <a:lnTo>
                        <a:pt x="72" y="50"/>
                      </a:lnTo>
                      <a:lnTo>
                        <a:pt x="72" y="19"/>
                      </a:lnTo>
                      <a:lnTo>
                        <a:pt x="53" y="19"/>
                      </a:lnTo>
                      <a:lnTo>
                        <a:pt x="53" y="15"/>
                      </a:lnTo>
                      <a:lnTo>
                        <a:pt x="78" y="15"/>
                      </a:lnTo>
                      <a:lnTo>
                        <a:pt x="78" y="9"/>
                      </a:lnTo>
                      <a:lnTo>
                        <a:pt x="72" y="9"/>
                      </a:lnTo>
                      <a:lnTo>
                        <a:pt x="69" y="0"/>
                      </a:lnTo>
                      <a:lnTo>
                        <a:pt x="59" y="3"/>
                      </a:lnTo>
                      <a:lnTo>
                        <a:pt x="62" y="9"/>
                      </a:lnTo>
                      <a:lnTo>
                        <a:pt x="53" y="9"/>
                      </a:lnTo>
                      <a:lnTo>
                        <a:pt x="53" y="6"/>
                      </a:lnTo>
                      <a:lnTo>
                        <a:pt x="56" y="3"/>
                      </a:lnTo>
                      <a:lnTo>
                        <a:pt x="50" y="0"/>
                      </a:lnTo>
                      <a:lnTo>
                        <a:pt x="44" y="0"/>
                      </a:lnTo>
                      <a:lnTo>
                        <a:pt x="44" y="9"/>
                      </a:lnTo>
                      <a:lnTo>
                        <a:pt x="25" y="9"/>
                      </a:lnTo>
                      <a:close/>
                      <a:moveTo>
                        <a:pt x="0" y="22"/>
                      </a:moveTo>
                      <a:lnTo>
                        <a:pt x="0" y="31"/>
                      </a:lnTo>
                      <a:lnTo>
                        <a:pt x="9" y="31"/>
                      </a:lnTo>
                      <a:lnTo>
                        <a:pt x="9" y="78"/>
                      </a:lnTo>
                      <a:lnTo>
                        <a:pt x="19" y="78"/>
                      </a:lnTo>
                      <a:lnTo>
                        <a:pt x="19" y="31"/>
                      </a:lnTo>
                      <a:lnTo>
                        <a:pt x="25" y="31"/>
                      </a:lnTo>
                      <a:lnTo>
                        <a:pt x="25" y="22"/>
                      </a:lnTo>
                      <a:lnTo>
                        <a:pt x="19" y="22"/>
                      </a:lnTo>
                      <a:lnTo>
                        <a:pt x="19" y="9"/>
                      </a:lnTo>
                      <a:lnTo>
                        <a:pt x="19" y="3"/>
                      </a:lnTo>
                      <a:lnTo>
                        <a:pt x="22" y="3"/>
                      </a:lnTo>
                      <a:lnTo>
                        <a:pt x="16" y="3"/>
                      </a:lnTo>
                      <a:lnTo>
                        <a:pt x="9" y="3"/>
                      </a:lnTo>
                      <a:lnTo>
                        <a:pt x="9" y="22"/>
                      </a:lnTo>
                      <a:lnTo>
                        <a:pt x="0" y="22"/>
                      </a:lnTo>
                      <a:close/>
                      <a:moveTo>
                        <a:pt x="44" y="28"/>
                      </a:moveTo>
                      <a:lnTo>
                        <a:pt x="37" y="28"/>
                      </a:lnTo>
                      <a:lnTo>
                        <a:pt x="37" y="25"/>
                      </a:lnTo>
                      <a:lnTo>
                        <a:pt x="44" y="25"/>
                      </a:lnTo>
                      <a:lnTo>
                        <a:pt x="44" y="28"/>
                      </a:lnTo>
                      <a:close/>
                      <a:moveTo>
                        <a:pt x="53" y="28"/>
                      </a:moveTo>
                      <a:lnTo>
                        <a:pt x="53" y="25"/>
                      </a:lnTo>
                      <a:lnTo>
                        <a:pt x="62" y="25"/>
                      </a:lnTo>
                      <a:lnTo>
                        <a:pt x="62" y="28"/>
                      </a:lnTo>
                      <a:lnTo>
                        <a:pt x="53" y="28"/>
                      </a:lnTo>
                      <a:close/>
                      <a:moveTo>
                        <a:pt x="37" y="40"/>
                      </a:moveTo>
                      <a:lnTo>
                        <a:pt x="37" y="34"/>
                      </a:lnTo>
                      <a:lnTo>
                        <a:pt x="44" y="34"/>
                      </a:lnTo>
                      <a:lnTo>
                        <a:pt x="44" y="40"/>
                      </a:lnTo>
                      <a:lnTo>
                        <a:pt x="37" y="40"/>
                      </a:lnTo>
                      <a:close/>
                      <a:moveTo>
                        <a:pt x="62" y="40"/>
                      </a:moveTo>
                      <a:lnTo>
                        <a:pt x="53" y="40"/>
                      </a:lnTo>
                      <a:lnTo>
                        <a:pt x="53" y="34"/>
                      </a:lnTo>
                      <a:lnTo>
                        <a:pt x="62" y="34"/>
                      </a:lnTo>
                      <a:lnTo>
                        <a:pt x="62" y="4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2" name="Freeform 92"/>
                <p:cNvSpPr>
                  <a:spLocks noEditPoints="1"/>
                </p:cNvSpPr>
                <p:nvPr/>
              </p:nvSpPr>
              <p:spPr bwMode="auto">
                <a:xfrm>
                  <a:off x="2533" y="1252"/>
                  <a:ext cx="78" cy="81"/>
                </a:xfrm>
                <a:custGeom>
                  <a:avLst/>
                  <a:gdLst>
                    <a:gd name="T0" fmla="*/ 34 w 78"/>
                    <a:gd name="T1" fmla="*/ 3 h 81"/>
                    <a:gd name="T2" fmla="*/ 28 w 78"/>
                    <a:gd name="T3" fmla="*/ 3 h 81"/>
                    <a:gd name="T4" fmla="*/ 21 w 78"/>
                    <a:gd name="T5" fmla="*/ 0 h 81"/>
                    <a:gd name="T6" fmla="*/ 3 w 78"/>
                    <a:gd name="T7" fmla="*/ 34 h 81"/>
                    <a:gd name="T8" fmla="*/ 12 w 78"/>
                    <a:gd name="T9" fmla="*/ 37 h 81"/>
                    <a:gd name="T10" fmla="*/ 12 w 78"/>
                    <a:gd name="T11" fmla="*/ 37 h 81"/>
                    <a:gd name="T12" fmla="*/ 21 w 78"/>
                    <a:gd name="T13" fmla="*/ 25 h 81"/>
                    <a:gd name="T14" fmla="*/ 59 w 78"/>
                    <a:gd name="T15" fmla="*/ 25 h 81"/>
                    <a:gd name="T16" fmla="*/ 56 w 78"/>
                    <a:gd name="T17" fmla="*/ 34 h 81"/>
                    <a:gd name="T18" fmla="*/ 62 w 78"/>
                    <a:gd name="T19" fmla="*/ 34 h 81"/>
                    <a:gd name="T20" fmla="*/ 68 w 78"/>
                    <a:gd name="T21" fmla="*/ 34 h 81"/>
                    <a:gd name="T22" fmla="*/ 68 w 78"/>
                    <a:gd name="T23" fmla="*/ 28 h 81"/>
                    <a:gd name="T24" fmla="*/ 28 w 78"/>
                    <a:gd name="T25" fmla="*/ 15 h 81"/>
                    <a:gd name="T26" fmla="*/ 34 w 78"/>
                    <a:gd name="T27" fmla="*/ 3 h 81"/>
                    <a:gd name="T28" fmla="*/ 34 w 78"/>
                    <a:gd name="T29" fmla="*/ 3 h 81"/>
                    <a:gd name="T30" fmla="*/ 21 w 78"/>
                    <a:gd name="T31" fmla="*/ 68 h 81"/>
                    <a:gd name="T32" fmla="*/ 25 w 78"/>
                    <a:gd name="T33" fmla="*/ 81 h 81"/>
                    <a:gd name="T34" fmla="*/ 40 w 78"/>
                    <a:gd name="T35" fmla="*/ 78 h 81"/>
                    <a:gd name="T36" fmla="*/ 43 w 78"/>
                    <a:gd name="T37" fmla="*/ 72 h 81"/>
                    <a:gd name="T38" fmla="*/ 43 w 78"/>
                    <a:gd name="T39" fmla="*/ 34 h 81"/>
                    <a:gd name="T40" fmla="*/ 46 w 78"/>
                    <a:gd name="T41" fmla="*/ 31 h 81"/>
                    <a:gd name="T42" fmla="*/ 46 w 78"/>
                    <a:gd name="T43" fmla="*/ 28 h 81"/>
                    <a:gd name="T44" fmla="*/ 43 w 78"/>
                    <a:gd name="T45" fmla="*/ 28 h 81"/>
                    <a:gd name="T46" fmla="*/ 34 w 78"/>
                    <a:gd name="T47" fmla="*/ 28 h 81"/>
                    <a:gd name="T48" fmla="*/ 34 w 78"/>
                    <a:gd name="T49" fmla="*/ 65 h 81"/>
                    <a:gd name="T50" fmla="*/ 31 w 78"/>
                    <a:gd name="T51" fmla="*/ 68 h 81"/>
                    <a:gd name="T52" fmla="*/ 21 w 78"/>
                    <a:gd name="T53" fmla="*/ 68 h 81"/>
                    <a:gd name="T54" fmla="*/ 0 w 78"/>
                    <a:gd name="T55" fmla="*/ 65 h 81"/>
                    <a:gd name="T56" fmla="*/ 12 w 78"/>
                    <a:gd name="T57" fmla="*/ 68 h 81"/>
                    <a:gd name="T58" fmla="*/ 25 w 78"/>
                    <a:gd name="T59" fmla="*/ 50 h 81"/>
                    <a:gd name="T60" fmla="*/ 28 w 78"/>
                    <a:gd name="T61" fmla="*/ 47 h 81"/>
                    <a:gd name="T62" fmla="*/ 28 w 78"/>
                    <a:gd name="T63" fmla="*/ 47 h 81"/>
                    <a:gd name="T64" fmla="*/ 15 w 78"/>
                    <a:gd name="T65" fmla="*/ 40 h 81"/>
                    <a:gd name="T66" fmla="*/ 0 w 78"/>
                    <a:gd name="T67" fmla="*/ 65 h 81"/>
                    <a:gd name="T68" fmla="*/ 0 w 78"/>
                    <a:gd name="T69" fmla="*/ 65 h 81"/>
                    <a:gd name="T70" fmla="*/ 65 w 78"/>
                    <a:gd name="T71" fmla="*/ 72 h 81"/>
                    <a:gd name="T72" fmla="*/ 78 w 78"/>
                    <a:gd name="T73" fmla="*/ 62 h 81"/>
                    <a:gd name="T74" fmla="*/ 74 w 78"/>
                    <a:gd name="T75" fmla="*/ 59 h 81"/>
                    <a:gd name="T76" fmla="*/ 49 w 78"/>
                    <a:gd name="T77" fmla="*/ 47 h 81"/>
                    <a:gd name="T78" fmla="*/ 65 w 78"/>
                    <a:gd name="T79" fmla="*/ 72 h 81"/>
                    <a:gd name="T80" fmla="*/ 65 w 78"/>
                    <a:gd name="T81" fmla="*/ 72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8" h="81">
                      <a:moveTo>
                        <a:pt x="34" y="3"/>
                      </a:moveTo>
                      <a:lnTo>
                        <a:pt x="34" y="3"/>
                      </a:lnTo>
                      <a:lnTo>
                        <a:pt x="28" y="3"/>
                      </a:lnTo>
                      <a:lnTo>
                        <a:pt x="21" y="0"/>
                      </a:lnTo>
                      <a:lnTo>
                        <a:pt x="12" y="19"/>
                      </a:lnTo>
                      <a:lnTo>
                        <a:pt x="3" y="34"/>
                      </a:lnTo>
                      <a:lnTo>
                        <a:pt x="12" y="37"/>
                      </a:lnTo>
                      <a:lnTo>
                        <a:pt x="21" y="25"/>
                      </a:lnTo>
                      <a:lnTo>
                        <a:pt x="59" y="25"/>
                      </a:lnTo>
                      <a:lnTo>
                        <a:pt x="56" y="34"/>
                      </a:lnTo>
                      <a:lnTo>
                        <a:pt x="62" y="34"/>
                      </a:lnTo>
                      <a:lnTo>
                        <a:pt x="68" y="34"/>
                      </a:lnTo>
                      <a:lnTo>
                        <a:pt x="68" y="28"/>
                      </a:lnTo>
                      <a:lnTo>
                        <a:pt x="74" y="15"/>
                      </a:lnTo>
                      <a:lnTo>
                        <a:pt x="28" y="15"/>
                      </a:lnTo>
                      <a:lnTo>
                        <a:pt x="34" y="3"/>
                      </a:lnTo>
                      <a:close/>
                      <a:moveTo>
                        <a:pt x="21" y="68"/>
                      </a:moveTo>
                      <a:lnTo>
                        <a:pt x="21" y="68"/>
                      </a:lnTo>
                      <a:lnTo>
                        <a:pt x="25" y="81"/>
                      </a:lnTo>
                      <a:lnTo>
                        <a:pt x="40" y="78"/>
                      </a:lnTo>
                      <a:lnTo>
                        <a:pt x="43" y="78"/>
                      </a:lnTo>
                      <a:lnTo>
                        <a:pt x="43" y="72"/>
                      </a:lnTo>
                      <a:lnTo>
                        <a:pt x="43" y="34"/>
                      </a:lnTo>
                      <a:lnTo>
                        <a:pt x="46" y="31"/>
                      </a:lnTo>
                      <a:lnTo>
                        <a:pt x="46" y="28"/>
                      </a:lnTo>
                      <a:lnTo>
                        <a:pt x="43" y="28"/>
                      </a:lnTo>
                      <a:lnTo>
                        <a:pt x="37" y="28"/>
                      </a:lnTo>
                      <a:lnTo>
                        <a:pt x="34" y="28"/>
                      </a:lnTo>
                      <a:lnTo>
                        <a:pt x="34" y="65"/>
                      </a:lnTo>
                      <a:lnTo>
                        <a:pt x="31" y="68"/>
                      </a:lnTo>
                      <a:lnTo>
                        <a:pt x="21" y="68"/>
                      </a:lnTo>
                      <a:close/>
                      <a:moveTo>
                        <a:pt x="0" y="65"/>
                      </a:moveTo>
                      <a:lnTo>
                        <a:pt x="0" y="65"/>
                      </a:lnTo>
                      <a:lnTo>
                        <a:pt x="12" y="68"/>
                      </a:lnTo>
                      <a:lnTo>
                        <a:pt x="25" y="50"/>
                      </a:lnTo>
                      <a:lnTo>
                        <a:pt x="28" y="47"/>
                      </a:lnTo>
                      <a:lnTo>
                        <a:pt x="15" y="40"/>
                      </a:lnTo>
                      <a:lnTo>
                        <a:pt x="9" y="53"/>
                      </a:lnTo>
                      <a:lnTo>
                        <a:pt x="0" y="65"/>
                      </a:lnTo>
                      <a:close/>
                      <a:moveTo>
                        <a:pt x="65" y="72"/>
                      </a:moveTo>
                      <a:lnTo>
                        <a:pt x="65" y="72"/>
                      </a:lnTo>
                      <a:lnTo>
                        <a:pt x="78" y="62"/>
                      </a:lnTo>
                      <a:lnTo>
                        <a:pt x="74" y="59"/>
                      </a:lnTo>
                      <a:lnTo>
                        <a:pt x="59" y="40"/>
                      </a:lnTo>
                      <a:lnTo>
                        <a:pt x="49" y="47"/>
                      </a:lnTo>
                      <a:lnTo>
                        <a:pt x="65" y="72"/>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3" name="Freeform 93"/>
                <p:cNvSpPr>
                  <a:spLocks noEditPoints="1"/>
                </p:cNvSpPr>
                <p:nvPr/>
              </p:nvSpPr>
              <p:spPr bwMode="auto">
                <a:xfrm>
                  <a:off x="2617" y="1252"/>
                  <a:ext cx="81" cy="81"/>
                </a:xfrm>
                <a:custGeom>
                  <a:avLst/>
                  <a:gdLst>
                    <a:gd name="T0" fmla="*/ 50 w 81"/>
                    <a:gd name="T1" fmla="*/ 31 h 81"/>
                    <a:gd name="T2" fmla="*/ 44 w 81"/>
                    <a:gd name="T3" fmla="*/ 40 h 81"/>
                    <a:gd name="T4" fmla="*/ 50 w 81"/>
                    <a:gd name="T5" fmla="*/ 31 h 81"/>
                    <a:gd name="T6" fmla="*/ 50 w 81"/>
                    <a:gd name="T7" fmla="*/ 31 h 81"/>
                    <a:gd name="T8" fmla="*/ 59 w 81"/>
                    <a:gd name="T9" fmla="*/ 81 h 81"/>
                    <a:gd name="T10" fmla="*/ 72 w 81"/>
                    <a:gd name="T11" fmla="*/ 53 h 81"/>
                    <a:gd name="T12" fmla="*/ 34 w 81"/>
                    <a:gd name="T13" fmla="*/ 81 h 81"/>
                    <a:gd name="T14" fmla="*/ 44 w 81"/>
                    <a:gd name="T15" fmla="*/ 75 h 81"/>
                    <a:gd name="T16" fmla="*/ 59 w 81"/>
                    <a:gd name="T17" fmla="*/ 75 h 81"/>
                    <a:gd name="T18" fmla="*/ 59 w 81"/>
                    <a:gd name="T19" fmla="*/ 68 h 81"/>
                    <a:gd name="T20" fmla="*/ 44 w 81"/>
                    <a:gd name="T21" fmla="*/ 62 h 81"/>
                    <a:gd name="T22" fmla="*/ 59 w 81"/>
                    <a:gd name="T23" fmla="*/ 62 h 81"/>
                    <a:gd name="T24" fmla="*/ 3 w 81"/>
                    <a:gd name="T25" fmla="*/ 68 h 81"/>
                    <a:gd name="T26" fmla="*/ 3 w 81"/>
                    <a:gd name="T27" fmla="*/ 72 h 81"/>
                    <a:gd name="T28" fmla="*/ 28 w 81"/>
                    <a:gd name="T29" fmla="*/ 59 h 81"/>
                    <a:gd name="T30" fmla="*/ 28 w 81"/>
                    <a:gd name="T31" fmla="*/ 56 h 81"/>
                    <a:gd name="T32" fmla="*/ 28 w 81"/>
                    <a:gd name="T33" fmla="*/ 50 h 81"/>
                    <a:gd name="T34" fmla="*/ 22 w 81"/>
                    <a:gd name="T35" fmla="*/ 31 h 81"/>
                    <a:gd name="T36" fmla="*/ 28 w 81"/>
                    <a:gd name="T37" fmla="*/ 22 h 81"/>
                    <a:gd name="T38" fmla="*/ 22 w 81"/>
                    <a:gd name="T39" fmla="*/ 9 h 81"/>
                    <a:gd name="T40" fmla="*/ 22 w 81"/>
                    <a:gd name="T41" fmla="*/ 3 h 81"/>
                    <a:gd name="T42" fmla="*/ 22 w 81"/>
                    <a:gd name="T43" fmla="*/ 3 h 81"/>
                    <a:gd name="T44" fmla="*/ 15 w 81"/>
                    <a:gd name="T45" fmla="*/ 3 h 81"/>
                    <a:gd name="T46" fmla="*/ 9 w 81"/>
                    <a:gd name="T47" fmla="*/ 22 h 81"/>
                    <a:gd name="T48" fmla="*/ 3 w 81"/>
                    <a:gd name="T49" fmla="*/ 31 h 81"/>
                    <a:gd name="T50" fmla="*/ 9 w 81"/>
                    <a:gd name="T51" fmla="*/ 56 h 81"/>
                    <a:gd name="T52" fmla="*/ 0 w 81"/>
                    <a:gd name="T53" fmla="*/ 59 h 81"/>
                    <a:gd name="T54" fmla="*/ 3 w 81"/>
                    <a:gd name="T55" fmla="*/ 68 h 81"/>
                    <a:gd name="T56" fmla="*/ 68 w 81"/>
                    <a:gd name="T57" fmla="*/ 22 h 81"/>
                    <a:gd name="T58" fmla="*/ 81 w 81"/>
                    <a:gd name="T59" fmla="*/ 19 h 81"/>
                    <a:gd name="T60" fmla="*/ 68 w 81"/>
                    <a:gd name="T61" fmla="*/ 9 h 81"/>
                    <a:gd name="T62" fmla="*/ 68 w 81"/>
                    <a:gd name="T63" fmla="*/ 6 h 81"/>
                    <a:gd name="T64" fmla="*/ 68 w 81"/>
                    <a:gd name="T65" fmla="*/ 3 h 81"/>
                    <a:gd name="T66" fmla="*/ 68 w 81"/>
                    <a:gd name="T67" fmla="*/ 3 h 81"/>
                    <a:gd name="T68" fmla="*/ 59 w 81"/>
                    <a:gd name="T69" fmla="*/ 0 h 81"/>
                    <a:gd name="T70" fmla="*/ 44 w 81"/>
                    <a:gd name="T71" fmla="*/ 9 h 81"/>
                    <a:gd name="T72" fmla="*/ 44 w 81"/>
                    <a:gd name="T73" fmla="*/ 6 h 81"/>
                    <a:gd name="T74" fmla="*/ 44 w 81"/>
                    <a:gd name="T75" fmla="*/ 3 h 81"/>
                    <a:gd name="T76" fmla="*/ 44 w 81"/>
                    <a:gd name="T77" fmla="*/ 3 h 81"/>
                    <a:gd name="T78" fmla="*/ 34 w 81"/>
                    <a:gd name="T79" fmla="*/ 0 h 81"/>
                    <a:gd name="T80" fmla="*/ 25 w 81"/>
                    <a:gd name="T81" fmla="*/ 9 h 81"/>
                    <a:gd name="T82" fmla="*/ 34 w 81"/>
                    <a:gd name="T83" fmla="*/ 19 h 81"/>
                    <a:gd name="T84" fmla="*/ 44 w 81"/>
                    <a:gd name="T85" fmla="*/ 25 h 81"/>
                    <a:gd name="T86" fmla="*/ 59 w 81"/>
                    <a:gd name="T87" fmla="*/ 19 h 81"/>
                    <a:gd name="T88" fmla="*/ 68 w 81"/>
                    <a:gd name="T89" fmla="*/ 22 h 81"/>
                    <a:gd name="T90" fmla="*/ 75 w 81"/>
                    <a:gd name="T91" fmla="*/ 50 h 81"/>
                    <a:gd name="T92" fmla="*/ 81 w 81"/>
                    <a:gd name="T93" fmla="*/ 37 h 81"/>
                    <a:gd name="T94" fmla="*/ 68 w 81"/>
                    <a:gd name="T95" fmla="*/ 34 h 81"/>
                    <a:gd name="T96" fmla="*/ 56 w 81"/>
                    <a:gd name="T97" fmla="*/ 25 h 81"/>
                    <a:gd name="T98" fmla="*/ 59 w 81"/>
                    <a:gd name="T99" fmla="*/ 25 h 81"/>
                    <a:gd name="T100" fmla="*/ 47 w 81"/>
                    <a:gd name="T101" fmla="*/ 22 h 81"/>
                    <a:gd name="T102" fmla="*/ 22 w 81"/>
                    <a:gd name="T103" fmla="*/ 43 h 81"/>
                    <a:gd name="T104" fmla="*/ 28 w 81"/>
                    <a:gd name="T105" fmla="*/ 50 h 81"/>
                    <a:gd name="T106" fmla="*/ 37 w 81"/>
                    <a:gd name="T107" fmla="*/ 43 h 81"/>
                    <a:gd name="T108" fmla="*/ 68 w 81"/>
                    <a:gd name="T109" fmla="*/ 47 h 81"/>
                    <a:gd name="T110" fmla="*/ 68 w 81"/>
                    <a:gd name="T111" fmla="*/ 43 h 81"/>
                    <a:gd name="T112" fmla="*/ 75 w 81"/>
                    <a:gd name="T113" fmla="*/ 50 h 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1" h="81">
                      <a:moveTo>
                        <a:pt x="50" y="31"/>
                      </a:moveTo>
                      <a:lnTo>
                        <a:pt x="50" y="31"/>
                      </a:lnTo>
                      <a:lnTo>
                        <a:pt x="59" y="40"/>
                      </a:lnTo>
                      <a:lnTo>
                        <a:pt x="44" y="40"/>
                      </a:lnTo>
                      <a:lnTo>
                        <a:pt x="50" y="31"/>
                      </a:lnTo>
                      <a:close/>
                      <a:moveTo>
                        <a:pt x="59" y="75"/>
                      </a:moveTo>
                      <a:lnTo>
                        <a:pt x="59" y="81"/>
                      </a:lnTo>
                      <a:lnTo>
                        <a:pt x="72" y="81"/>
                      </a:lnTo>
                      <a:lnTo>
                        <a:pt x="72" y="53"/>
                      </a:lnTo>
                      <a:lnTo>
                        <a:pt x="34" y="53"/>
                      </a:lnTo>
                      <a:lnTo>
                        <a:pt x="34" y="81"/>
                      </a:lnTo>
                      <a:lnTo>
                        <a:pt x="44" y="81"/>
                      </a:lnTo>
                      <a:lnTo>
                        <a:pt x="44" y="75"/>
                      </a:lnTo>
                      <a:lnTo>
                        <a:pt x="59" y="75"/>
                      </a:lnTo>
                      <a:close/>
                      <a:moveTo>
                        <a:pt x="59" y="62"/>
                      </a:moveTo>
                      <a:lnTo>
                        <a:pt x="59" y="68"/>
                      </a:lnTo>
                      <a:lnTo>
                        <a:pt x="44" y="68"/>
                      </a:lnTo>
                      <a:lnTo>
                        <a:pt x="44" y="62"/>
                      </a:lnTo>
                      <a:lnTo>
                        <a:pt x="59" y="62"/>
                      </a:lnTo>
                      <a:close/>
                      <a:moveTo>
                        <a:pt x="3" y="68"/>
                      </a:moveTo>
                      <a:lnTo>
                        <a:pt x="3" y="68"/>
                      </a:lnTo>
                      <a:lnTo>
                        <a:pt x="3" y="72"/>
                      </a:lnTo>
                      <a:lnTo>
                        <a:pt x="28" y="59"/>
                      </a:lnTo>
                      <a:lnTo>
                        <a:pt x="28" y="56"/>
                      </a:lnTo>
                      <a:lnTo>
                        <a:pt x="28" y="50"/>
                      </a:lnTo>
                      <a:lnTo>
                        <a:pt x="22" y="53"/>
                      </a:lnTo>
                      <a:lnTo>
                        <a:pt x="22" y="31"/>
                      </a:lnTo>
                      <a:lnTo>
                        <a:pt x="28" y="31"/>
                      </a:lnTo>
                      <a:lnTo>
                        <a:pt x="28" y="22"/>
                      </a:lnTo>
                      <a:lnTo>
                        <a:pt x="22" y="22"/>
                      </a:lnTo>
                      <a:lnTo>
                        <a:pt x="22" y="9"/>
                      </a:lnTo>
                      <a:lnTo>
                        <a:pt x="22" y="3"/>
                      </a:lnTo>
                      <a:lnTo>
                        <a:pt x="15" y="3"/>
                      </a:lnTo>
                      <a:lnTo>
                        <a:pt x="9" y="3"/>
                      </a:lnTo>
                      <a:lnTo>
                        <a:pt x="9" y="22"/>
                      </a:lnTo>
                      <a:lnTo>
                        <a:pt x="3" y="22"/>
                      </a:lnTo>
                      <a:lnTo>
                        <a:pt x="3" y="31"/>
                      </a:lnTo>
                      <a:lnTo>
                        <a:pt x="9" y="31"/>
                      </a:lnTo>
                      <a:lnTo>
                        <a:pt x="9" y="56"/>
                      </a:lnTo>
                      <a:lnTo>
                        <a:pt x="0" y="59"/>
                      </a:lnTo>
                      <a:lnTo>
                        <a:pt x="3" y="68"/>
                      </a:lnTo>
                      <a:close/>
                      <a:moveTo>
                        <a:pt x="68" y="22"/>
                      </a:moveTo>
                      <a:lnTo>
                        <a:pt x="68" y="19"/>
                      </a:lnTo>
                      <a:lnTo>
                        <a:pt x="81" y="19"/>
                      </a:lnTo>
                      <a:lnTo>
                        <a:pt x="81" y="9"/>
                      </a:lnTo>
                      <a:lnTo>
                        <a:pt x="68" y="9"/>
                      </a:lnTo>
                      <a:lnTo>
                        <a:pt x="68" y="6"/>
                      </a:lnTo>
                      <a:lnTo>
                        <a:pt x="68" y="3"/>
                      </a:lnTo>
                      <a:lnTo>
                        <a:pt x="65" y="0"/>
                      </a:lnTo>
                      <a:lnTo>
                        <a:pt x="59" y="0"/>
                      </a:lnTo>
                      <a:lnTo>
                        <a:pt x="59" y="9"/>
                      </a:lnTo>
                      <a:lnTo>
                        <a:pt x="44" y="9"/>
                      </a:lnTo>
                      <a:lnTo>
                        <a:pt x="44" y="6"/>
                      </a:lnTo>
                      <a:lnTo>
                        <a:pt x="44" y="3"/>
                      </a:lnTo>
                      <a:lnTo>
                        <a:pt x="40" y="0"/>
                      </a:lnTo>
                      <a:lnTo>
                        <a:pt x="34" y="0"/>
                      </a:lnTo>
                      <a:lnTo>
                        <a:pt x="34" y="9"/>
                      </a:lnTo>
                      <a:lnTo>
                        <a:pt x="25" y="9"/>
                      </a:lnTo>
                      <a:lnTo>
                        <a:pt x="25" y="19"/>
                      </a:lnTo>
                      <a:lnTo>
                        <a:pt x="34" y="19"/>
                      </a:lnTo>
                      <a:lnTo>
                        <a:pt x="34" y="25"/>
                      </a:lnTo>
                      <a:lnTo>
                        <a:pt x="44" y="25"/>
                      </a:lnTo>
                      <a:lnTo>
                        <a:pt x="44" y="19"/>
                      </a:lnTo>
                      <a:lnTo>
                        <a:pt x="59" y="19"/>
                      </a:lnTo>
                      <a:lnTo>
                        <a:pt x="59" y="22"/>
                      </a:lnTo>
                      <a:lnTo>
                        <a:pt x="68" y="22"/>
                      </a:lnTo>
                      <a:close/>
                      <a:moveTo>
                        <a:pt x="75" y="50"/>
                      </a:moveTo>
                      <a:lnTo>
                        <a:pt x="75" y="50"/>
                      </a:lnTo>
                      <a:lnTo>
                        <a:pt x="81" y="37"/>
                      </a:lnTo>
                      <a:lnTo>
                        <a:pt x="68" y="34"/>
                      </a:lnTo>
                      <a:lnTo>
                        <a:pt x="56" y="25"/>
                      </a:lnTo>
                      <a:lnTo>
                        <a:pt x="59" y="25"/>
                      </a:lnTo>
                      <a:lnTo>
                        <a:pt x="47" y="22"/>
                      </a:lnTo>
                      <a:lnTo>
                        <a:pt x="37" y="31"/>
                      </a:lnTo>
                      <a:lnTo>
                        <a:pt x="22" y="43"/>
                      </a:lnTo>
                      <a:lnTo>
                        <a:pt x="28" y="50"/>
                      </a:lnTo>
                      <a:lnTo>
                        <a:pt x="37" y="43"/>
                      </a:lnTo>
                      <a:lnTo>
                        <a:pt x="37" y="47"/>
                      </a:lnTo>
                      <a:lnTo>
                        <a:pt x="68" y="47"/>
                      </a:lnTo>
                      <a:lnTo>
                        <a:pt x="68" y="43"/>
                      </a:lnTo>
                      <a:lnTo>
                        <a:pt x="75"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4" name="Freeform 94"/>
                <p:cNvSpPr>
                  <a:spLocks noEditPoints="1"/>
                </p:cNvSpPr>
                <p:nvPr/>
              </p:nvSpPr>
              <p:spPr bwMode="auto">
                <a:xfrm>
                  <a:off x="2704" y="1252"/>
                  <a:ext cx="81" cy="78"/>
                </a:xfrm>
                <a:custGeom>
                  <a:avLst/>
                  <a:gdLst>
                    <a:gd name="T0" fmla="*/ 35 w 81"/>
                    <a:gd name="T1" fmla="*/ 25 h 78"/>
                    <a:gd name="T2" fmla="*/ 78 w 81"/>
                    <a:gd name="T3" fmla="*/ 15 h 78"/>
                    <a:gd name="T4" fmla="*/ 35 w 81"/>
                    <a:gd name="T5" fmla="*/ 15 h 78"/>
                    <a:gd name="T6" fmla="*/ 81 w 81"/>
                    <a:gd name="T7" fmla="*/ 75 h 78"/>
                    <a:gd name="T8" fmla="*/ 66 w 81"/>
                    <a:gd name="T9" fmla="*/ 65 h 78"/>
                    <a:gd name="T10" fmla="*/ 75 w 81"/>
                    <a:gd name="T11" fmla="*/ 31 h 78"/>
                    <a:gd name="T12" fmla="*/ 66 w 81"/>
                    <a:gd name="T13" fmla="*/ 28 h 78"/>
                    <a:gd name="T14" fmla="*/ 63 w 81"/>
                    <a:gd name="T15" fmla="*/ 28 h 78"/>
                    <a:gd name="T16" fmla="*/ 56 w 81"/>
                    <a:gd name="T17" fmla="*/ 65 h 78"/>
                    <a:gd name="T18" fmla="*/ 28 w 81"/>
                    <a:gd name="T19" fmla="*/ 75 h 78"/>
                    <a:gd name="T20" fmla="*/ 44 w 81"/>
                    <a:gd name="T21" fmla="*/ 62 h 78"/>
                    <a:gd name="T22" fmla="*/ 53 w 81"/>
                    <a:gd name="T23" fmla="*/ 59 h 78"/>
                    <a:gd name="T24" fmla="*/ 35 w 81"/>
                    <a:gd name="T25" fmla="*/ 31 h 78"/>
                    <a:gd name="T26" fmla="*/ 44 w 81"/>
                    <a:gd name="T27" fmla="*/ 62 h 78"/>
                    <a:gd name="T28" fmla="*/ 44 w 81"/>
                    <a:gd name="T29" fmla="*/ 62 h 78"/>
                    <a:gd name="T30" fmla="*/ 25 w 81"/>
                    <a:gd name="T31" fmla="*/ 19 h 78"/>
                    <a:gd name="T32" fmla="*/ 25 w 81"/>
                    <a:gd name="T33" fmla="*/ 9 h 78"/>
                    <a:gd name="T34" fmla="*/ 25 w 81"/>
                    <a:gd name="T35" fmla="*/ 3 h 78"/>
                    <a:gd name="T36" fmla="*/ 25 w 81"/>
                    <a:gd name="T37" fmla="*/ 3 h 78"/>
                    <a:gd name="T38" fmla="*/ 22 w 81"/>
                    <a:gd name="T39" fmla="*/ 3 h 78"/>
                    <a:gd name="T40" fmla="*/ 16 w 81"/>
                    <a:gd name="T41" fmla="*/ 19 h 78"/>
                    <a:gd name="T42" fmla="*/ 3 w 81"/>
                    <a:gd name="T43" fmla="*/ 28 h 78"/>
                    <a:gd name="T44" fmla="*/ 16 w 81"/>
                    <a:gd name="T45" fmla="*/ 40 h 78"/>
                    <a:gd name="T46" fmla="*/ 0 w 81"/>
                    <a:gd name="T47" fmla="*/ 43 h 78"/>
                    <a:gd name="T48" fmla="*/ 6 w 81"/>
                    <a:gd name="T49" fmla="*/ 53 h 78"/>
                    <a:gd name="T50" fmla="*/ 6 w 81"/>
                    <a:gd name="T51" fmla="*/ 53 h 78"/>
                    <a:gd name="T52" fmla="*/ 16 w 81"/>
                    <a:gd name="T53" fmla="*/ 50 h 78"/>
                    <a:gd name="T54" fmla="*/ 16 w 81"/>
                    <a:gd name="T55" fmla="*/ 65 h 78"/>
                    <a:gd name="T56" fmla="*/ 3 w 81"/>
                    <a:gd name="T57" fmla="*/ 68 h 78"/>
                    <a:gd name="T58" fmla="*/ 6 w 81"/>
                    <a:gd name="T59" fmla="*/ 78 h 78"/>
                    <a:gd name="T60" fmla="*/ 16 w 81"/>
                    <a:gd name="T61" fmla="*/ 78 h 78"/>
                    <a:gd name="T62" fmla="*/ 25 w 81"/>
                    <a:gd name="T63" fmla="*/ 75 h 78"/>
                    <a:gd name="T64" fmla="*/ 25 w 81"/>
                    <a:gd name="T65" fmla="*/ 47 h 78"/>
                    <a:gd name="T66" fmla="*/ 28 w 81"/>
                    <a:gd name="T67" fmla="*/ 43 h 78"/>
                    <a:gd name="T68" fmla="*/ 35 w 81"/>
                    <a:gd name="T69" fmla="*/ 43 h 78"/>
                    <a:gd name="T70" fmla="*/ 35 w 81"/>
                    <a:gd name="T71" fmla="*/ 31 h 78"/>
                    <a:gd name="T72" fmla="*/ 25 w 81"/>
                    <a:gd name="T73" fmla="*/ 34 h 78"/>
                    <a:gd name="T74" fmla="*/ 31 w 81"/>
                    <a:gd name="T75" fmla="*/ 28 h 78"/>
                    <a:gd name="T76" fmla="*/ 31 w 81"/>
                    <a:gd name="T77" fmla="*/ 19 h 78"/>
                    <a:gd name="T78" fmla="*/ 63 w 81"/>
                    <a:gd name="T79" fmla="*/ 12 h 78"/>
                    <a:gd name="T80" fmla="*/ 60 w 81"/>
                    <a:gd name="T81" fmla="*/ 0 h 78"/>
                    <a:gd name="T82" fmla="*/ 56 w 81"/>
                    <a:gd name="T83" fmla="*/ 3 h 78"/>
                    <a:gd name="T84" fmla="*/ 47 w 81"/>
                    <a:gd name="T85" fmla="*/ 3 h 78"/>
                    <a:gd name="T86" fmla="*/ 47 w 81"/>
                    <a:gd name="T87" fmla="*/ 6 h 78"/>
                    <a:gd name="T88" fmla="*/ 50 w 81"/>
                    <a:gd name="T89" fmla="*/ 15 h 78"/>
                    <a:gd name="T90" fmla="*/ 50 w 81"/>
                    <a:gd name="T91" fmla="*/ 15 h 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1" h="78">
                      <a:moveTo>
                        <a:pt x="35" y="15"/>
                      </a:moveTo>
                      <a:lnTo>
                        <a:pt x="35" y="25"/>
                      </a:lnTo>
                      <a:lnTo>
                        <a:pt x="78" y="25"/>
                      </a:lnTo>
                      <a:lnTo>
                        <a:pt x="78" y="15"/>
                      </a:lnTo>
                      <a:lnTo>
                        <a:pt x="35" y="15"/>
                      </a:lnTo>
                      <a:close/>
                      <a:moveTo>
                        <a:pt x="28" y="75"/>
                      </a:moveTo>
                      <a:lnTo>
                        <a:pt x="81" y="75"/>
                      </a:lnTo>
                      <a:lnTo>
                        <a:pt x="81" y="65"/>
                      </a:lnTo>
                      <a:lnTo>
                        <a:pt x="66" y="65"/>
                      </a:lnTo>
                      <a:lnTo>
                        <a:pt x="75" y="31"/>
                      </a:lnTo>
                      <a:lnTo>
                        <a:pt x="66" y="28"/>
                      </a:lnTo>
                      <a:lnTo>
                        <a:pt x="63" y="28"/>
                      </a:lnTo>
                      <a:lnTo>
                        <a:pt x="56" y="65"/>
                      </a:lnTo>
                      <a:lnTo>
                        <a:pt x="28" y="65"/>
                      </a:lnTo>
                      <a:lnTo>
                        <a:pt x="28" y="75"/>
                      </a:lnTo>
                      <a:close/>
                      <a:moveTo>
                        <a:pt x="44" y="62"/>
                      </a:moveTo>
                      <a:lnTo>
                        <a:pt x="53" y="59"/>
                      </a:lnTo>
                      <a:lnTo>
                        <a:pt x="47" y="28"/>
                      </a:lnTo>
                      <a:lnTo>
                        <a:pt x="35" y="31"/>
                      </a:lnTo>
                      <a:lnTo>
                        <a:pt x="44" y="62"/>
                      </a:lnTo>
                      <a:close/>
                      <a:moveTo>
                        <a:pt x="31" y="19"/>
                      </a:moveTo>
                      <a:lnTo>
                        <a:pt x="25" y="19"/>
                      </a:lnTo>
                      <a:lnTo>
                        <a:pt x="25" y="9"/>
                      </a:lnTo>
                      <a:lnTo>
                        <a:pt x="25" y="3"/>
                      </a:lnTo>
                      <a:lnTo>
                        <a:pt x="22" y="3"/>
                      </a:lnTo>
                      <a:lnTo>
                        <a:pt x="16" y="0"/>
                      </a:lnTo>
                      <a:lnTo>
                        <a:pt x="16" y="19"/>
                      </a:lnTo>
                      <a:lnTo>
                        <a:pt x="3" y="19"/>
                      </a:lnTo>
                      <a:lnTo>
                        <a:pt x="3" y="28"/>
                      </a:lnTo>
                      <a:lnTo>
                        <a:pt x="16" y="28"/>
                      </a:lnTo>
                      <a:lnTo>
                        <a:pt x="16" y="40"/>
                      </a:lnTo>
                      <a:lnTo>
                        <a:pt x="0" y="43"/>
                      </a:lnTo>
                      <a:lnTo>
                        <a:pt x="6" y="53"/>
                      </a:lnTo>
                      <a:lnTo>
                        <a:pt x="16" y="50"/>
                      </a:lnTo>
                      <a:lnTo>
                        <a:pt x="16" y="65"/>
                      </a:lnTo>
                      <a:lnTo>
                        <a:pt x="13" y="68"/>
                      </a:lnTo>
                      <a:lnTo>
                        <a:pt x="3" y="68"/>
                      </a:lnTo>
                      <a:lnTo>
                        <a:pt x="6" y="78"/>
                      </a:lnTo>
                      <a:lnTo>
                        <a:pt x="16" y="78"/>
                      </a:lnTo>
                      <a:lnTo>
                        <a:pt x="22" y="78"/>
                      </a:lnTo>
                      <a:lnTo>
                        <a:pt x="25" y="75"/>
                      </a:lnTo>
                      <a:lnTo>
                        <a:pt x="25" y="68"/>
                      </a:lnTo>
                      <a:lnTo>
                        <a:pt x="25" y="47"/>
                      </a:lnTo>
                      <a:lnTo>
                        <a:pt x="28" y="43"/>
                      </a:lnTo>
                      <a:lnTo>
                        <a:pt x="35" y="43"/>
                      </a:lnTo>
                      <a:lnTo>
                        <a:pt x="35" y="31"/>
                      </a:lnTo>
                      <a:lnTo>
                        <a:pt x="25" y="34"/>
                      </a:lnTo>
                      <a:lnTo>
                        <a:pt x="25" y="28"/>
                      </a:lnTo>
                      <a:lnTo>
                        <a:pt x="31" y="28"/>
                      </a:lnTo>
                      <a:lnTo>
                        <a:pt x="31" y="19"/>
                      </a:lnTo>
                      <a:close/>
                      <a:moveTo>
                        <a:pt x="50" y="15"/>
                      </a:moveTo>
                      <a:lnTo>
                        <a:pt x="63" y="12"/>
                      </a:lnTo>
                      <a:lnTo>
                        <a:pt x="60" y="0"/>
                      </a:lnTo>
                      <a:lnTo>
                        <a:pt x="56" y="3"/>
                      </a:lnTo>
                      <a:lnTo>
                        <a:pt x="47" y="3"/>
                      </a:lnTo>
                      <a:lnTo>
                        <a:pt x="47" y="6"/>
                      </a:lnTo>
                      <a:lnTo>
                        <a:pt x="50" y="1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5" name="Freeform 95"/>
                <p:cNvSpPr>
                  <a:spLocks noEditPoints="1"/>
                </p:cNvSpPr>
                <p:nvPr/>
              </p:nvSpPr>
              <p:spPr bwMode="auto">
                <a:xfrm>
                  <a:off x="2792" y="1252"/>
                  <a:ext cx="81" cy="81"/>
                </a:xfrm>
                <a:custGeom>
                  <a:avLst/>
                  <a:gdLst>
                    <a:gd name="T0" fmla="*/ 25 w 81"/>
                    <a:gd name="T1" fmla="*/ 15 h 81"/>
                    <a:gd name="T2" fmla="*/ 15 w 81"/>
                    <a:gd name="T3" fmla="*/ 31 h 81"/>
                    <a:gd name="T4" fmla="*/ 65 w 81"/>
                    <a:gd name="T5" fmla="*/ 31 h 81"/>
                    <a:gd name="T6" fmla="*/ 59 w 81"/>
                    <a:gd name="T7" fmla="*/ 15 h 81"/>
                    <a:gd name="T8" fmla="*/ 81 w 81"/>
                    <a:gd name="T9" fmla="*/ 6 h 81"/>
                    <a:gd name="T10" fmla="*/ 59 w 81"/>
                    <a:gd name="T11" fmla="*/ 6 h 81"/>
                    <a:gd name="T12" fmla="*/ 59 w 81"/>
                    <a:gd name="T13" fmla="*/ 0 h 81"/>
                    <a:gd name="T14" fmla="*/ 50 w 81"/>
                    <a:gd name="T15" fmla="*/ 0 h 81"/>
                    <a:gd name="T16" fmla="*/ 34 w 81"/>
                    <a:gd name="T17" fmla="*/ 6 h 81"/>
                    <a:gd name="T18" fmla="*/ 34 w 81"/>
                    <a:gd name="T19" fmla="*/ 3 h 81"/>
                    <a:gd name="T20" fmla="*/ 37 w 81"/>
                    <a:gd name="T21" fmla="*/ 3 h 81"/>
                    <a:gd name="T22" fmla="*/ 25 w 81"/>
                    <a:gd name="T23" fmla="*/ 0 h 81"/>
                    <a:gd name="T24" fmla="*/ 3 w 81"/>
                    <a:gd name="T25" fmla="*/ 6 h 81"/>
                    <a:gd name="T26" fmla="*/ 3 w 81"/>
                    <a:gd name="T27" fmla="*/ 12 h 81"/>
                    <a:gd name="T28" fmla="*/ 46 w 81"/>
                    <a:gd name="T29" fmla="*/ 12 h 81"/>
                    <a:gd name="T30" fmla="*/ 34 w 81"/>
                    <a:gd name="T31" fmla="*/ 15 h 81"/>
                    <a:gd name="T32" fmla="*/ 62 w 81"/>
                    <a:gd name="T33" fmla="*/ 28 h 81"/>
                    <a:gd name="T34" fmla="*/ 18 w 81"/>
                    <a:gd name="T35" fmla="*/ 34 h 81"/>
                    <a:gd name="T36" fmla="*/ 9 w 81"/>
                    <a:gd name="T37" fmla="*/ 56 h 81"/>
                    <a:gd name="T38" fmla="*/ 34 w 81"/>
                    <a:gd name="T39" fmla="*/ 47 h 81"/>
                    <a:gd name="T40" fmla="*/ 37 w 81"/>
                    <a:gd name="T41" fmla="*/ 50 h 81"/>
                    <a:gd name="T42" fmla="*/ 3 w 81"/>
                    <a:gd name="T43" fmla="*/ 59 h 81"/>
                    <a:gd name="T44" fmla="*/ 9 w 81"/>
                    <a:gd name="T45" fmla="*/ 68 h 81"/>
                    <a:gd name="T46" fmla="*/ 40 w 81"/>
                    <a:gd name="T47" fmla="*/ 56 h 81"/>
                    <a:gd name="T48" fmla="*/ 21 w 81"/>
                    <a:gd name="T49" fmla="*/ 65 h 81"/>
                    <a:gd name="T50" fmla="*/ 6 w 81"/>
                    <a:gd name="T51" fmla="*/ 81 h 81"/>
                    <a:gd name="T52" fmla="*/ 43 w 81"/>
                    <a:gd name="T53" fmla="*/ 65 h 81"/>
                    <a:gd name="T54" fmla="*/ 40 w 81"/>
                    <a:gd name="T55" fmla="*/ 68 h 81"/>
                    <a:gd name="T56" fmla="*/ 34 w 81"/>
                    <a:gd name="T57" fmla="*/ 81 h 81"/>
                    <a:gd name="T58" fmla="*/ 50 w 81"/>
                    <a:gd name="T59" fmla="*/ 75 h 81"/>
                    <a:gd name="T60" fmla="*/ 53 w 81"/>
                    <a:gd name="T61" fmla="*/ 56 h 81"/>
                    <a:gd name="T62" fmla="*/ 75 w 81"/>
                    <a:gd name="T63" fmla="*/ 78 h 81"/>
                    <a:gd name="T64" fmla="*/ 81 w 81"/>
                    <a:gd name="T65" fmla="*/ 68 h 81"/>
                    <a:gd name="T66" fmla="*/ 62 w 81"/>
                    <a:gd name="T67" fmla="*/ 56 h 81"/>
                    <a:gd name="T68" fmla="*/ 71 w 81"/>
                    <a:gd name="T69" fmla="*/ 53 h 81"/>
                    <a:gd name="T70" fmla="*/ 71 w 81"/>
                    <a:gd name="T71" fmla="*/ 50 h 81"/>
                    <a:gd name="T72" fmla="*/ 65 w 81"/>
                    <a:gd name="T73" fmla="*/ 43 h 81"/>
                    <a:gd name="T74" fmla="*/ 3 w 81"/>
                    <a:gd name="T75" fmla="*/ 37 h 81"/>
                    <a:gd name="T76" fmla="*/ 28 w 81"/>
                    <a:gd name="T77" fmla="*/ 43 h 81"/>
                    <a:gd name="T78" fmla="*/ 6 w 81"/>
                    <a:gd name="T79" fmla="*/ 47 h 81"/>
                    <a:gd name="T80" fmla="*/ 50 w 81"/>
                    <a:gd name="T81" fmla="*/ 50 h 81"/>
                    <a:gd name="T82" fmla="*/ 59 w 81"/>
                    <a:gd name="T83" fmla="*/ 43 h 81"/>
                    <a:gd name="T84" fmla="*/ 50 w 81"/>
                    <a:gd name="T85" fmla="*/ 50 h 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81">
                      <a:moveTo>
                        <a:pt x="3" y="12"/>
                      </a:moveTo>
                      <a:lnTo>
                        <a:pt x="25" y="12"/>
                      </a:lnTo>
                      <a:lnTo>
                        <a:pt x="25" y="15"/>
                      </a:lnTo>
                      <a:lnTo>
                        <a:pt x="3" y="15"/>
                      </a:lnTo>
                      <a:lnTo>
                        <a:pt x="3" y="31"/>
                      </a:lnTo>
                      <a:lnTo>
                        <a:pt x="15" y="31"/>
                      </a:lnTo>
                      <a:lnTo>
                        <a:pt x="15" y="25"/>
                      </a:lnTo>
                      <a:lnTo>
                        <a:pt x="65" y="25"/>
                      </a:lnTo>
                      <a:lnTo>
                        <a:pt x="65" y="31"/>
                      </a:lnTo>
                      <a:lnTo>
                        <a:pt x="78" y="31"/>
                      </a:lnTo>
                      <a:lnTo>
                        <a:pt x="78" y="15"/>
                      </a:lnTo>
                      <a:lnTo>
                        <a:pt x="59" y="15"/>
                      </a:lnTo>
                      <a:lnTo>
                        <a:pt x="59" y="12"/>
                      </a:lnTo>
                      <a:lnTo>
                        <a:pt x="81" y="12"/>
                      </a:lnTo>
                      <a:lnTo>
                        <a:pt x="81" y="6"/>
                      </a:lnTo>
                      <a:lnTo>
                        <a:pt x="59" y="6"/>
                      </a:lnTo>
                      <a:lnTo>
                        <a:pt x="59" y="3"/>
                      </a:lnTo>
                      <a:lnTo>
                        <a:pt x="59" y="0"/>
                      </a:lnTo>
                      <a:lnTo>
                        <a:pt x="56" y="0"/>
                      </a:lnTo>
                      <a:lnTo>
                        <a:pt x="50" y="0"/>
                      </a:lnTo>
                      <a:lnTo>
                        <a:pt x="46" y="0"/>
                      </a:lnTo>
                      <a:lnTo>
                        <a:pt x="46" y="6"/>
                      </a:lnTo>
                      <a:lnTo>
                        <a:pt x="34" y="6"/>
                      </a:lnTo>
                      <a:lnTo>
                        <a:pt x="34" y="3"/>
                      </a:lnTo>
                      <a:lnTo>
                        <a:pt x="37" y="3"/>
                      </a:lnTo>
                      <a:lnTo>
                        <a:pt x="34" y="0"/>
                      </a:lnTo>
                      <a:lnTo>
                        <a:pt x="25" y="0"/>
                      </a:lnTo>
                      <a:lnTo>
                        <a:pt x="25" y="6"/>
                      </a:lnTo>
                      <a:lnTo>
                        <a:pt x="3" y="6"/>
                      </a:lnTo>
                      <a:lnTo>
                        <a:pt x="3" y="12"/>
                      </a:lnTo>
                      <a:close/>
                      <a:moveTo>
                        <a:pt x="34" y="15"/>
                      </a:moveTo>
                      <a:lnTo>
                        <a:pt x="34" y="12"/>
                      </a:lnTo>
                      <a:lnTo>
                        <a:pt x="46" y="12"/>
                      </a:lnTo>
                      <a:lnTo>
                        <a:pt x="46" y="15"/>
                      </a:lnTo>
                      <a:lnTo>
                        <a:pt x="34" y="15"/>
                      </a:lnTo>
                      <a:close/>
                      <a:moveTo>
                        <a:pt x="18" y="34"/>
                      </a:moveTo>
                      <a:lnTo>
                        <a:pt x="62" y="34"/>
                      </a:lnTo>
                      <a:lnTo>
                        <a:pt x="62" y="28"/>
                      </a:lnTo>
                      <a:lnTo>
                        <a:pt x="18" y="28"/>
                      </a:lnTo>
                      <a:lnTo>
                        <a:pt x="18" y="34"/>
                      </a:lnTo>
                      <a:close/>
                      <a:moveTo>
                        <a:pt x="6" y="47"/>
                      </a:moveTo>
                      <a:lnTo>
                        <a:pt x="6" y="47"/>
                      </a:lnTo>
                      <a:lnTo>
                        <a:pt x="9" y="56"/>
                      </a:lnTo>
                      <a:lnTo>
                        <a:pt x="34" y="47"/>
                      </a:lnTo>
                      <a:lnTo>
                        <a:pt x="34" y="50"/>
                      </a:lnTo>
                      <a:lnTo>
                        <a:pt x="37" y="50"/>
                      </a:lnTo>
                      <a:lnTo>
                        <a:pt x="18" y="56"/>
                      </a:lnTo>
                      <a:lnTo>
                        <a:pt x="3" y="59"/>
                      </a:lnTo>
                      <a:lnTo>
                        <a:pt x="9" y="68"/>
                      </a:lnTo>
                      <a:lnTo>
                        <a:pt x="25" y="62"/>
                      </a:lnTo>
                      <a:lnTo>
                        <a:pt x="40" y="56"/>
                      </a:lnTo>
                      <a:lnTo>
                        <a:pt x="21" y="65"/>
                      </a:lnTo>
                      <a:lnTo>
                        <a:pt x="0" y="72"/>
                      </a:lnTo>
                      <a:lnTo>
                        <a:pt x="6" y="81"/>
                      </a:lnTo>
                      <a:lnTo>
                        <a:pt x="25" y="72"/>
                      </a:lnTo>
                      <a:lnTo>
                        <a:pt x="43" y="65"/>
                      </a:lnTo>
                      <a:lnTo>
                        <a:pt x="43" y="68"/>
                      </a:lnTo>
                      <a:lnTo>
                        <a:pt x="40" y="68"/>
                      </a:lnTo>
                      <a:lnTo>
                        <a:pt x="31" y="72"/>
                      </a:lnTo>
                      <a:lnTo>
                        <a:pt x="34" y="81"/>
                      </a:lnTo>
                      <a:lnTo>
                        <a:pt x="43" y="81"/>
                      </a:lnTo>
                      <a:lnTo>
                        <a:pt x="50" y="75"/>
                      </a:lnTo>
                      <a:lnTo>
                        <a:pt x="53" y="68"/>
                      </a:lnTo>
                      <a:lnTo>
                        <a:pt x="53" y="59"/>
                      </a:lnTo>
                      <a:lnTo>
                        <a:pt x="53" y="56"/>
                      </a:lnTo>
                      <a:lnTo>
                        <a:pt x="65" y="72"/>
                      </a:lnTo>
                      <a:lnTo>
                        <a:pt x="75" y="78"/>
                      </a:lnTo>
                      <a:lnTo>
                        <a:pt x="81" y="68"/>
                      </a:lnTo>
                      <a:lnTo>
                        <a:pt x="68" y="62"/>
                      </a:lnTo>
                      <a:lnTo>
                        <a:pt x="62" y="56"/>
                      </a:lnTo>
                      <a:lnTo>
                        <a:pt x="68" y="53"/>
                      </a:lnTo>
                      <a:lnTo>
                        <a:pt x="71" y="53"/>
                      </a:lnTo>
                      <a:lnTo>
                        <a:pt x="71" y="50"/>
                      </a:lnTo>
                      <a:lnTo>
                        <a:pt x="68" y="47"/>
                      </a:lnTo>
                      <a:lnTo>
                        <a:pt x="65" y="43"/>
                      </a:lnTo>
                      <a:lnTo>
                        <a:pt x="78" y="43"/>
                      </a:lnTo>
                      <a:lnTo>
                        <a:pt x="78" y="37"/>
                      </a:lnTo>
                      <a:lnTo>
                        <a:pt x="3" y="37"/>
                      </a:lnTo>
                      <a:lnTo>
                        <a:pt x="3" y="43"/>
                      </a:lnTo>
                      <a:lnTo>
                        <a:pt x="28" y="43"/>
                      </a:lnTo>
                      <a:lnTo>
                        <a:pt x="18" y="47"/>
                      </a:lnTo>
                      <a:lnTo>
                        <a:pt x="6" y="47"/>
                      </a:lnTo>
                      <a:close/>
                      <a:moveTo>
                        <a:pt x="50" y="50"/>
                      </a:moveTo>
                      <a:lnTo>
                        <a:pt x="50" y="50"/>
                      </a:lnTo>
                      <a:lnTo>
                        <a:pt x="43" y="43"/>
                      </a:lnTo>
                      <a:lnTo>
                        <a:pt x="50" y="43"/>
                      </a:lnTo>
                      <a:lnTo>
                        <a:pt x="59" y="43"/>
                      </a:lnTo>
                      <a:lnTo>
                        <a:pt x="50"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6" name="Freeform 96"/>
                <p:cNvSpPr>
                  <a:spLocks noEditPoints="1"/>
                </p:cNvSpPr>
                <p:nvPr/>
              </p:nvSpPr>
              <p:spPr bwMode="auto">
                <a:xfrm>
                  <a:off x="2882" y="1252"/>
                  <a:ext cx="78" cy="81"/>
                </a:xfrm>
                <a:custGeom>
                  <a:avLst/>
                  <a:gdLst>
                    <a:gd name="T0" fmla="*/ 0 w 78"/>
                    <a:gd name="T1" fmla="*/ 25 h 81"/>
                    <a:gd name="T2" fmla="*/ 31 w 78"/>
                    <a:gd name="T3" fmla="*/ 25 h 81"/>
                    <a:gd name="T4" fmla="*/ 31 w 78"/>
                    <a:gd name="T5" fmla="*/ 40 h 81"/>
                    <a:gd name="T6" fmla="*/ 13 w 78"/>
                    <a:gd name="T7" fmla="*/ 40 h 81"/>
                    <a:gd name="T8" fmla="*/ 13 w 78"/>
                    <a:gd name="T9" fmla="*/ 81 h 81"/>
                    <a:gd name="T10" fmla="*/ 25 w 78"/>
                    <a:gd name="T11" fmla="*/ 81 h 81"/>
                    <a:gd name="T12" fmla="*/ 25 w 78"/>
                    <a:gd name="T13" fmla="*/ 75 h 81"/>
                    <a:gd name="T14" fmla="*/ 53 w 78"/>
                    <a:gd name="T15" fmla="*/ 75 h 81"/>
                    <a:gd name="T16" fmla="*/ 53 w 78"/>
                    <a:gd name="T17" fmla="*/ 81 h 81"/>
                    <a:gd name="T18" fmla="*/ 66 w 78"/>
                    <a:gd name="T19" fmla="*/ 81 h 81"/>
                    <a:gd name="T20" fmla="*/ 66 w 78"/>
                    <a:gd name="T21" fmla="*/ 40 h 81"/>
                    <a:gd name="T22" fmla="*/ 44 w 78"/>
                    <a:gd name="T23" fmla="*/ 40 h 81"/>
                    <a:gd name="T24" fmla="*/ 44 w 78"/>
                    <a:gd name="T25" fmla="*/ 25 h 81"/>
                    <a:gd name="T26" fmla="*/ 78 w 78"/>
                    <a:gd name="T27" fmla="*/ 25 h 81"/>
                    <a:gd name="T28" fmla="*/ 78 w 78"/>
                    <a:gd name="T29" fmla="*/ 15 h 81"/>
                    <a:gd name="T30" fmla="*/ 44 w 78"/>
                    <a:gd name="T31" fmla="*/ 15 h 81"/>
                    <a:gd name="T32" fmla="*/ 44 w 78"/>
                    <a:gd name="T33" fmla="*/ 9 h 81"/>
                    <a:gd name="T34" fmla="*/ 44 w 78"/>
                    <a:gd name="T35" fmla="*/ 9 h 81"/>
                    <a:gd name="T36" fmla="*/ 44 w 78"/>
                    <a:gd name="T37" fmla="*/ 3 h 81"/>
                    <a:gd name="T38" fmla="*/ 44 w 78"/>
                    <a:gd name="T39" fmla="*/ 3 h 81"/>
                    <a:gd name="T40" fmla="*/ 44 w 78"/>
                    <a:gd name="T41" fmla="*/ 3 h 81"/>
                    <a:gd name="T42" fmla="*/ 44 w 78"/>
                    <a:gd name="T43" fmla="*/ 3 h 81"/>
                    <a:gd name="T44" fmla="*/ 38 w 78"/>
                    <a:gd name="T45" fmla="*/ 0 h 81"/>
                    <a:gd name="T46" fmla="*/ 38 w 78"/>
                    <a:gd name="T47" fmla="*/ 0 h 81"/>
                    <a:gd name="T48" fmla="*/ 31 w 78"/>
                    <a:gd name="T49" fmla="*/ 0 h 81"/>
                    <a:gd name="T50" fmla="*/ 31 w 78"/>
                    <a:gd name="T51" fmla="*/ 15 h 81"/>
                    <a:gd name="T52" fmla="*/ 0 w 78"/>
                    <a:gd name="T53" fmla="*/ 15 h 81"/>
                    <a:gd name="T54" fmla="*/ 0 w 78"/>
                    <a:gd name="T55" fmla="*/ 25 h 81"/>
                    <a:gd name="T56" fmla="*/ 0 w 78"/>
                    <a:gd name="T57" fmla="*/ 25 h 81"/>
                    <a:gd name="T58" fmla="*/ 25 w 78"/>
                    <a:gd name="T59" fmla="*/ 50 h 81"/>
                    <a:gd name="T60" fmla="*/ 53 w 78"/>
                    <a:gd name="T61" fmla="*/ 50 h 81"/>
                    <a:gd name="T62" fmla="*/ 53 w 78"/>
                    <a:gd name="T63" fmla="*/ 65 h 81"/>
                    <a:gd name="T64" fmla="*/ 25 w 78"/>
                    <a:gd name="T65" fmla="*/ 65 h 81"/>
                    <a:gd name="T66" fmla="*/ 25 w 78"/>
                    <a:gd name="T67" fmla="*/ 50 h 81"/>
                    <a:gd name="T68" fmla="*/ 25 w 78"/>
                    <a:gd name="T69" fmla="*/ 50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81">
                      <a:moveTo>
                        <a:pt x="0" y="25"/>
                      </a:moveTo>
                      <a:lnTo>
                        <a:pt x="31" y="25"/>
                      </a:lnTo>
                      <a:lnTo>
                        <a:pt x="31" y="40"/>
                      </a:lnTo>
                      <a:lnTo>
                        <a:pt x="13" y="40"/>
                      </a:lnTo>
                      <a:lnTo>
                        <a:pt x="13" y="81"/>
                      </a:lnTo>
                      <a:lnTo>
                        <a:pt x="25" y="81"/>
                      </a:lnTo>
                      <a:lnTo>
                        <a:pt x="25" y="75"/>
                      </a:lnTo>
                      <a:lnTo>
                        <a:pt x="53" y="75"/>
                      </a:lnTo>
                      <a:lnTo>
                        <a:pt x="53" y="81"/>
                      </a:lnTo>
                      <a:lnTo>
                        <a:pt x="66" y="81"/>
                      </a:lnTo>
                      <a:lnTo>
                        <a:pt x="66" y="40"/>
                      </a:lnTo>
                      <a:lnTo>
                        <a:pt x="44" y="40"/>
                      </a:lnTo>
                      <a:lnTo>
                        <a:pt x="44" y="25"/>
                      </a:lnTo>
                      <a:lnTo>
                        <a:pt x="78" y="25"/>
                      </a:lnTo>
                      <a:lnTo>
                        <a:pt x="78" y="15"/>
                      </a:lnTo>
                      <a:lnTo>
                        <a:pt x="44" y="15"/>
                      </a:lnTo>
                      <a:lnTo>
                        <a:pt x="44" y="9"/>
                      </a:lnTo>
                      <a:lnTo>
                        <a:pt x="44" y="3"/>
                      </a:lnTo>
                      <a:lnTo>
                        <a:pt x="38" y="0"/>
                      </a:lnTo>
                      <a:lnTo>
                        <a:pt x="31" y="0"/>
                      </a:lnTo>
                      <a:lnTo>
                        <a:pt x="31" y="15"/>
                      </a:lnTo>
                      <a:lnTo>
                        <a:pt x="0" y="15"/>
                      </a:lnTo>
                      <a:lnTo>
                        <a:pt x="0" y="25"/>
                      </a:lnTo>
                      <a:close/>
                      <a:moveTo>
                        <a:pt x="25" y="50"/>
                      </a:moveTo>
                      <a:lnTo>
                        <a:pt x="53" y="50"/>
                      </a:lnTo>
                      <a:lnTo>
                        <a:pt x="53" y="65"/>
                      </a:lnTo>
                      <a:lnTo>
                        <a:pt x="25" y="65"/>
                      </a:lnTo>
                      <a:lnTo>
                        <a:pt x="25"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7" name="Freeform 97"/>
                <p:cNvSpPr>
                  <a:spLocks noEditPoints="1"/>
                </p:cNvSpPr>
                <p:nvPr/>
              </p:nvSpPr>
              <p:spPr bwMode="auto">
                <a:xfrm>
                  <a:off x="2979" y="1252"/>
                  <a:ext cx="56" cy="81"/>
                </a:xfrm>
                <a:custGeom>
                  <a:avLst/>
                  <a:gdLst>
                    <a:gd name="T0" fmla="*/ 12 w 56"/>
                    <a:gd name="T1" fmla="*/ 81 h 81"/>
                    <a:gd name="T2" fmla="*/ 12 w 56"/>
                    <a:gd name="T3" fmla="*/ 75 h 81"/>
                    <a:gd name="T4" fmla="*/ 47 w 56"/>
                    <a:gd name="T5" fmla="*/ 75 h 81"/>
                    <a:gd name="T6" fmla="*/ 47 w 56"/>
                    <a:gd name="T7" fmla="*/ 81 h 81"/>
                    <a:gd name="T8" fmla="*/ 56 w 56"/>
                    <a:gd name="T9" fmla="*/ 81 h 81"/>
                    <a:gd name="T10" fmla="*/ 56 w 56"/>
                    <a:gd name="T11" fmla="*/ 12 h 81"/>
                    <a:gd name="T12" fmla="*/ 28 w 56"/>
                    <a:gd name="T13" fmla="*/ 12 h 81"/>
                    <a:gd name="T14" fmla="*/ 28 w 56"/>
                    <a:gd name="T15" fmla="*/ 12 h 81"/>
                    <a:gd name="T16" fmla="*/ 31 w 56"/>
                    <a:gd name="T17" fmla="*/ 6 h 81"/>
                    <a:gd name="T18" fmla="*/ 31 w 56"/>
                    <a:gd name="T19" fmla="*/ 6 h 81"/>
                    <a:gd name="T20" fmla="*/ 31 w 56"/>
                    <a:gd name="T21" fmla="*/ 6 h 81"/>
                    <a:gd name="T22" fmla="*/ 34 w 56"/>
                    <a:gd name="T23" fmla="*/ 3 h 81"/>
                    <a:gd name="T24" fmla="*/ 34 w 56"/>
                    <a:gd name="T25" fmla="*/ 3 h 81"/>
                    <a:gd name="T26" fmla="*/ 19 w 56"/>
                    <a:gd name="T27" fmla="*/ 0 h 81"/>
                    <a:gd name="T28" fmla="*/ 19 w 56"/>
                    <a:gd name="T29" fmla="*/ 0 h 81"/>
                    <a:gd name="T30" fmla="*/ 19 w 56"/>
                    <a:gd name="T31" fmla="*/ 3 h 81"/>
                    <a:gd name="T32" fmla="*/ 19 w 56"/>
                    <a:gd name="T33" fmla="*/ 3 h 81"/>
                    <a:gd name="T34" fmla="*/ 16 w 56"/>
                    <a:gd name="T35" fmla="*/ 12 h 81"/>
                    <a:gd name="T36" fmla="*/ 0 w 56"/>
                    <a:gd name="T37" fmla="*/ 12 h 81"/>
                    <a:gd name="T38" fmla="*/ 0 w 56"/>
                    <a:gd name="T39" fmla="*/ 81 h 81"/>
                    <a:gd name="T40" fmla="*/ 0 w 56"/>
                    <a:gd name="T41" fmla="*/ 81 h 81"/>
                    <a:gd name="T42" fmla="*/ 12 w 56"/>
                    <a:gd name="T43" fmla="*/ 81 h 81"/>
                    <a:gd name="T44" fmla="*/ 12 w 56"/>
                    <a:gd name="T45" fmla="*/ 81 h 81"/>
                    <a:gd name="T46" fmla="*/ 47 w 56"/>
                    <a:gd name="T47" fmla="*/ 22 h 81"/>
                    <a:gd name="T48" fmla="*/ 47 w 56"/>
                    <a:gd name="T49" fmla="*/ 31 h 81"/>
                    <a:gd name="T50" fmla="*/ 12 w 56"/>
                    <a:gd name="T51" fmla="*/ 31 h 81"/>
                    <a:gd name="T52" fmla="*/ 12 w 56"/>
                    <a:gd name="T53" fmla="*/ 22 h 81"/>
                    <a:gd name="T54" fmla="*/ 47 w 56"/>
                    <a:gd name="T55" fmla="*/ 22 h 81"/>
                    <a:gd name="T56" fmla="*/ 47 w 56"/>
                    <a:gd name="T57" fmla="*/ 22 h 81"/>
                    <a:gd name="T58" fmla="*/ 47 w 56"/>
                    <a:gd name="T59" fmla="*/ 50 h 81"/>
                    <a:gd name="T60" fmla="*/ 12 w 56"/>
                    <a:gd name="T61" fmla="*/ 50 h 81"/>
                    <a:gd name="T62" fmla="*/ 12 w 56"/>
                    <a:gd name="T63" fmla="*/ 40 h 81"/>
                    <a:gd name="T64" fmla="*/ 47 w 56"/>
                    <a:gd name="T65" fmla="*/ 40 h 81"/>
                    <a:gd name="T66" fmla="*/ 47 w 56"/>
                    <a:gd name="T67" fmla="*/ 50 h 81"/>
                    <a:gd name="T68" fmla="*/ 47 w 56"/>
                    <a:gd name="T69" fmla="*/ 50 h 81"/>
                    <a:gd name="T70" fmla="*/ 47 w 56"/>
                    <a:gd name="T71" fmla="*/ 56 h 81"/>
                    <a:gd name="T72" fmla="*/ 47 w 56"/>
                    <a:gd name="T73" fmla="*/ 68 h 81"/>
                    <a:gd name="T74" fmla="*/ 12 w 56"/>
                    <a:gd name="T75" fmla="*/ 68 h 81"/>
                    <a:gd name="T76" fmla="*/ 12 w 56"/>
                    <a:gd name="T77" fmla="*/ 56 h 81"/>
                    <a:gd name="T78" fmla="*/ 47 w 56"/>
                    <a:gd name="T79" fmla="*/ 56 h 81"/>
                    <a:gd name="T80" fmla="*/ 47 w 56"/>
                    <a:gd name="T81" fmla="*/ 56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6" h="81">
                      <a:moveTo>
                        <a:pt x="12" y="81"/>
                      </a:moveTo>
                      <a:lnTo>
                        <a:pt x="12" y="75"/>
                      </a:lnTo>
                      <a:lnTo>
                        <a:pt x="47" y="75"/>
                      </a:lnTo>
                      <a:lnTo>
                        <a:pt x="47" y="81"/>
                      </a:lnTo>
                      <a:lnTo>
                        <a:pt x="56" y="81"/>
                      </a:lnTo>
                      <a:lnTo>
                        <a:pt x="56" y="12"/>
                      </a:lnTo>
                      <a:lnTo>
                        <a:pt x="28" y="12"/>
                      </a:lnTo>
                      <a:lnTo>
                        <a:pt x="31" y="6"/>
                      </a:lnTo>
                      <a:lnTo>
                        <a:pt x="34" y="3"/>
                      </a:lnTo>
                      <a:lnTo>
                        <a:pt x="19" y="0"/>
                      </a:lnTo>
                      <a:lnTo>
                        <a:pt x="19" y="3"/>
                      </a:lnTo>
                      <a:lnTo>
                        <a:pt x="16" y="12"/>
                      </a:lnTo>
                      <a:lnTo>
                        <a:pt x="0" y="12"/>
                      </a:lnTo>
                      <a:lnTo>
                        <a:pt x="0" y="81"/>
                      </a:lnTo>
                      <a:lnTo>
                        <a:pt x="12" y="81"/>
                      </a:lnTo>
                      <a:close/>
                      <a:moveTo>
                        <a:pt x="47" y="22"/>
                      </a:moveTo>
                      <a:lnTo>
                        <a:pt x="47" y="31"/>
                      </a:lnTo>
                      <a:lnTo>
                        <a:pt x="12" y="31"/>
                      </a:lnTo>
                      <a:lnTo>
                        <a:pt x="12" y="22"/>
                      </a:lnTo>
                      <a:lnTo>
                        <a:pt x="47" y="22"/>
                      </a:lnTo>
                      <a:close/>
                      <a:moveTo>
                        <a:pt x="47" y="50"/>
                      </a:moveTo>
                      <a:lnTo>
                        <a:pt x="12" y="50"/>
                      </a:lnTo>
                      <a:lnTo>
                        <a:pt x="12" y="40"/>
                      </a:lnTo>
                      <a:lnTo>
                        <a:pt x="47" y="40"/>
                      </a:lnTo>
                      <a:lnTo>
                        <a:pt x="47" y="50"/>
                      </a:lnTo>
                      <a:close/>
                      <a:moveTo>
                        <a:pt x="47" y="56"/>
                      </a:moveTo>
                      <a:lnTo>
                        <a:pt x="47" y="68"/>
                      </a:lnTo>
                      <a:lnTo>
                        <a:pt x="12" y="68"/>
                      </a:lnTo>
                      <a:lnTo>
                        <a:pt x="12" y="56"/>
                      </a:lnTo>
                      <a:lnTo>
                        <a:pt x="47"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8" name="Freeform 98"/>
                <p:cNvSpPr>
                  <a:spLocks noEditPoints="1"/>
                </p:cNvSpPr>
                <p:nvPr/>
              </p:nvSpPr>
              <p:spPr bwMode="auto">
                <a:xfrm>
                  <a:off x="3054" y="1252"/>
                  <a:ext cx="81" cy="78"/>
                </a:xfrm>
                <a:custGeom>
                  <a:avLst/>
                  <a:gdLst>
                    <a:gd name="T0" fmla="*/ 59 w 81"/>
                    <a:gd name="T1" fmla="*/ 6 h 78"/>
                    <a:gd name="T2" fmla="*/ 59 w 81"/>
                    <a:gd name="T3" fmla="*/ 3 h 78"/>
                    <a:gd name="T4" fmla="*/ 47 w 81"/>
                    <a:gd name="T5" fmla="*/ 0 h 78"/>
                    <a:gd name="T6" fmla="*/ 40 w 81"/>
                    <a:gd name="T7" fmla="*/ 15 h 78"/>
                    <a:gd name="T8" fmla="*/ 28 w 81"/>
                    <a:gd name="T9" fmla="*/ 28 h 78"/>
                    <a:gd name="T10" fmla="*/ 31 w 81"/>
                    <a:gd name="T11" fmla="*/ 37 h 78"/>
                    <a:gd name="T12" fmla="*/ 68 w 81"/>
                    <a:gd name="T13" fmla="*/ 37 h 78"/>
                    <a:gd name="T14" fmla="*/ 72 w 81"/>
                    <a:gd name="T15" fmla="*/ 40 h 78"/>
                    <a:gd name="T16" fmla="*/ 78 w 81"/>
                    <a:gd name="T17" fmla="*/ 37 h 78"/>
                    <a:gd name="T18" fmla="*/ 81 w 81"/>
                    <a:gd name="T19" fmla="*/ 34 h 78"/>
                    <a:gd name="T20" fmla="*/ 65 w 81"/>
                    <a:gd name="T21" fmla="*/ 12 h 78"/>
                    <a:gd name="T22" fmla="*/ 56 w 81"/>
                    <a:gd name="T23" fmla="*/ 19 h 78"/>
                    <a:gd name="T24" fmla="*/ 47 w 81"/>
                    <a:gd name="T25" fmla="*/ 25 h 78"/>
                    <a:gd name="T26" fmla="*/ 59 w 81"/>
                    <a:gd name="T27" fmla="*/ 6 h 78"/>
                    <a:gd name="T28" fmla="*/ 59 w 81"/>
                    <a:gd name="T29" fmla="*/ 6 h 78"/>
                    <a:gd name="T30" fmla="*/ 31 w 81"/>
                    <a:gd name="T31" fmla="*/ 12 h 78"/>
                    <a:gd name="T32" fmla="*/ 19 w 81"/>
                    <a:gd name="T33" fmla="*/ 3 h 78"/>
                    <a:gd name="T34" fmla="*/ 9 w 81"/>
                    <a:gd name="T35" fmla="*/ 9 h 78"/>
                    <a:gd name="T36" fmla="*/ 12 w 81"/>
                    <a:gd name="T37" fmla="*/ 12 h 78"/>
                    <a:gd name="T38" fmla="*/ 22 w 81"/>
                    <a:gd name="T39" fmla="*/ 22 h 78"/>
                    <a:gd name="T40" fmla="*/ 31 w 81"/>
                    <a:gd name="T41" fmla="*/ 12 h 78"/>
                    <a:gd name="T42" fmla="*/ 22 w 81"/>
                    <a:gd name="T43" fmla="*/ 31 h 78"/>
                    <a:gd name="T44" fmla="*/ 9 w 81"/>
                    <a:gd name="T45" fmla="*/ 22 h 78"/>
                    <a:gd name="T46" fmla="*/ 0 w 81"/>
                    <a:gd name="T47" fmla="*/ 31 h 78"/>
                    <a:gd name="T48" fmla="*/ 15 w 81"/>
                    <a:gd name="T49" fmla="*/ 40 h 78"/>
                    <a:gd name="T50" fmla="*/ 22 w 81"/>
                    <a:gd name="T51" fmla="*/ 31 h 78"/>
                    <a:gd name="T52" fmla="*/ 22 w 81"/>
                    <a:gd name="T53" fmla="*/ 31 h 78"/>
                    <a:gd name="T54" fmla="*/ 12 w 81"/>
                    <a:gd name="T55" fmla="*/ 78 h 78"/>
                    <a:gd name="T56" fmla="*/ 15 w 81"/>
                    <a:gd name="T57" fmla="*/ 78 h 78"/>
                    <a:gd name="T58" fmla="*/ 25 w 81"/>
                    <a:gd name="T59" fmla="*/ 47 h 78"/>
                    <a:gd name="T60" fmla="*/ 19 w 81"/>
                    <a:gd name="T61" fmla="*/ 47 h 78"/>
                    <a:gd name="T62" fmla="*/ 15 w 81"/>
                    <a:gd name="T63" fmla="*/ 43 h 78"/>
                    <a:gd name="T64" fmla="*/ 3 w 81"/>
                    <a:gd name="T65" fmla="*/ 72 h 78"/>
                    <a:gd name="T66" fmla="*/ 12 w 81"/>
                    <a:gd name="T67" fmla="*/ 78 h 78"/>
                    <a:gd name="T68" fmla="*/ 12 w 81"/>
                    <a:gd name="T69" fmla="*/ 78 h 78"/>
                    <a:gd name="T70" fmla="*/ 62 w 81"/>
                    <a:gd name="T71" fmla="*/ 75 h 78"/>
                    <a:gd name="T72" fmla="*/ 75 w 81"/>
                    <a:gd name="T73" fmla="*/ 78 h 78"/>
                    <a:gd name="T74" fmla="*/ 31 w 81"/>
                    <a:gd name="T75" fmla="*/ 43 h 78"/>
                    <a:gd name="T76" fmla="*/ 44 w 81"/>
                    <a:gd name="T77" fmla="*/ 78 h 78"/>
                    <a:gd name="T78" fmla="*/ 44 w 81"/>
                    <a:gd name="T79" fmla="*/ 75 h 78"/>
                    <a:gd name="T80" fmla="*/ 62 w 81"/>
                    <a:gd name="T81" fmla="*/ 65 h 78"/>
                    <a:gd name="T82" fmla="*/ 44 w 81"/>
                    <a:gd name="T83" fmla="*/ 53 h 78"/>
                    <a:gd name="T84" fmla="*/ 62 w 81"/>
                    <a:gd name="T85" fmla="*/ 53 h 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78">
                      <a:moveTo>
                        <a:pt x="59" y="6"/>
                      </a:moveTo>
                      <a:lnTo>
                        <a:pt x="59" y="6"/>
                      </a:lnTo>
                      <a:lnTo>
                        <a:pt x="59" y="3"/>
                      </a:lnTo>
                      <a:lnTo>
                        <a:pt x="47" y="0"/>
                      </a:lnTo>
                      <a:lnTo>
                        <a:pt x="40" y="15"/>
                      </a:lnTo>
                      <a:lnTo>
                        <a:pt x="34" y="25"/>
                      </a:lnTo>
                      <a:lnTo>
                        <a:pt x="28" y="28"/>
                      </a:lnTo>
                      <a:lnTo>
                        <a:pt x="31" y="37"/>
                      </a:lnTo>
                      <a:lnTo>
                        <a:pt x="56" y="37"/>
                      </a:lnTo>
                      <a:lnTo>
                        <a:pt x="68" y="37"/>
                      </a:lnTo>
                      <a:lnTo>
                        <a:pt x="72" y="40"/>
                      </a:lnTo>
                      <a:lnTo>
                        <a:pt x="78" y="37"/>
                      </a:lnTo>
                      <a:lnTo>
                        <a:pt x="81" y="34"/>
                      </a:lnTo>
                      <a:lnTo>
                        <a:pt x="65" y="12"/>
                      </a:lnTo>
                      <a:lnTo>
                        <a:pt x="56" y="19"/>
                      </a:lnTo>
                      <a:lnTo>
                        <a:pt x="62" y="25"/>
                      </a:lnTo>
                      <a:lnTo>
                        <a:pt x="47" y="25"/>
                      </a:lnTo>
                      <a:lnTo>
                        <a:pt x="59" y="6"/>
                      </a:lnTo>
                      <a:close/>
                      <a:moveTo>
                        <a:pt x="31" y="12"/>
                      </a:moveTo>
                      <a:lnTo>
                        <a:pt x="31" y="12"/>
                      </a:lnTo>
                      <a:lnTo>
                        <a:pt x="19" y="3"/>
                      </a:lnTo>
                      <a:lnTo>
                        <a:pt x="9" y="9"/>
                      </a:lnTo>
                      <a:lnTo>
                        <a:pt x="12" y="12"/>
                      </a:lnTo>
                      <a:lnTo>
                        <a:pt x="22" y="22"/>
                      </a:lnTo>
                      <a:lnTo>
                        <a:pt x="31" y="12"/>
                      </a:lnTo>
                      <a:close/>
                      <a:moveTo>
                        <a:pt x="22" y="31"/>
                      </a:moveTo>
                      <a:lnTo>
                        <a:pt x="22" y="31"/>
                      </a:lnTo>
                      <a:lnTo>
                        <a:pt x="9" y="22"/>
                      </a:lnTo>
                      <a:lnTo>
                        <a:pt x="0" y="31"/>
                      </a:lnTo>
                      <a:lnTo>
                        <a:pt x="15" y="40"/>
                      </a:lnTo>
                      <a:lnTo>
                        <a:pt x="22" y="31"/>
                      </a:lnTo>
                      <a:close/>
                      <a:moveTo>
                        <a:pt x="12" y="78"/>
                      </a:moveTo>
                      <a:lnTo>
                        <a:pt x="12" y="78"/>
                      </a:lnTo>
                      <a:lnTo>
                        <a:pt x="15" y="78"/>
                      </a:lnTo>
                      <a:lnTo>
                        <a:pt x="25" y="47"/>
                      </a:lnTo>
                      <a:lnTo>
                        <a:pt x="19" y="47"/>
                      </a:lnTo>
                      <a:lnTo>
                        <a:pt x="15" y="43"/>
                      </a:lnTo>
                      <a:lnTo>
                        <a:pt x="9" y="59"/>
                      </a:lnTo>
                      <a:lnTo>
                        <a:pt x="3" y="72"/>
                      </a:lnTo>
                      <a:lnTo>
                        <a:pt x="12" y="78"/>
                      </a:lnTo>
                      <a:close/>
                      <a:moveTo>
                        <a:pt x="44" y="75"/>
                      </a:moveTo>
                      <a:lnTo>
                        <a:pt x="62" y="75"/>
                      </a:lnTo>
                      <a:lnTo>
                        <a:pt x="62" y="78"/>
                      </a:lnTo>
                      <a:lnTo>
                        <a:pt x="75" y="78"/>
                      </a:lnTo>
                      <a:lnTo>
                        <a:pt x="75" y="43"/>
                      </a:lnTo>
                      <a:lnTo>
                        <a:pt x="31" y="43"/>
                      </a:lnTo>
                      <a:lnTo>
                        <a:pt x="31" y="78"/>
                      </a:lnTo>
                      <a:lnTo>
                        <a:pt x="44" y="78"/>
                      </a:lnTo>
                      <a:lnTo>
                        <a:pt x="44" y="75"/>
                      </a:lnTo>
                      <a:close/>
                      <a:moveTo>
                        <a:pt x="62" y="53"/>
                      </a:moveTo>
                      <a:lnTo>
                        <a:pt x="62" y="65"/>
                      </a:lnTo>
                      <a:lnTo>
                        <a:pt x="44" y="65"/>
                      </a:lnTo>
                      <a:lnTo>
                        <a:pt x="44" y="53"/>
                      </a:lnTo>
                      <a:lnTo>
                        <a:pt x="62" y="5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9" name="Freeform 99"/>
                <p:cNvSpPr>
                  <a:spLocks noEditPoints="1"/>
                </p:cNvSpPr>
                <p:nvPr/>
              </p:nvSpPr>
              <p:spPr bwMode="auto">
                <a:xfrm>
                  <a:off x="3144" y="1255"/>
                  <a:ext cx="72" cy="78"/>
                </a:xfrm>
                <a:custGeom>
                  <a:avLst/>
                  <a:gdLst>
                    <a:gd name="T0" fmla="*/ 57 w 72"/>
                    <a:gd name="T1" fmla="*/ 19 h 78"/>
                    <a:gd name="T2" fmla="*/ 47 w 72"/>
                    <a:gd name="T3" fmla="*/ 9 h 78"/>
                    <a:gd name="T4" fmla="*/ 47 w 72"/>
                    <a:gd name="T5" fmla="*/ 6 h 78"/>
                    <a:gd name="T6" fmla="*/ 50 w 72"/>
                    <a:gd name="T7" fmla="*/ 3 h 78"/>
                    <a:gd name="T8" fmla="*/ 47 w 72"/>
                    <a:gd name="T9" fmla="*/ 3 h 78"/>
                    <a:gd name="T10" fmla="*/ 38 w 72"/>
                    <a:gd name="T11" fmla="*/ 3 h 78"/>
                    <a:gd name="T12" fmla="*/ 38 w 72"/>
                    <a:gd name="T13" fmla="*/ 37 h 78"/>
                    <a:gd name="T14" fmla="*/ 35 w 72"/>
                    <a:gd name="T15" fmla="*/ 19 h 78"/>
                    <a:gd name="T16" fmla="*/ 25 w 72"/>
                    <a:gd name="T17" fmla="*/ 6 h 78"/>
                    <a:gd name="T18" fmla="*/ 25 w 72"/>
                    <a:gd name="T19" fmla="*/ 3 h 78"/>
                    <a:gd name="T20" fmla="*/ 25 w 72"/>
                    <a:gd name="T21" fmla="*/ 0 h 78"/>
                    <a:gd name="T22" fmla="*/ 25 w 72"/>
                    <a:gd name="T23" fmla="*/ 0 h 78"/>
                    <a:gd name="T24" fmla="*/ 16 w 72"/>
                    <a:gd name="T25" fmla="*/ 0 h 78"/>
                    <a:gd name="T26" fmla="*/ 16 w 72"/>
                    <a:gd name="T27" fmla="*/ 44 h 78"/>
                    <a:gd name="T28" fmla="*/ 13 w 72"/>
                    <a:gd name="T29" fmla="*/ 59 h 78"/>
                    <a:gd name="T30" fmla="*/ 7 w 72"/>
                    <a:gd name="T31" fmla="*/ 65 h 78"/>
                    <a:gd name="T32" fmla="*/ 0 w 72"/>
                    <a:gd name="T33" fmla="*/ 69 h 78"/>
                    <a:gd name="T34" fmla="*/ 10 w 72"/>
                    <a:gd name="T35" fmla="*/ 75 h 78"/>
                    <a:gd name="T36" fmla="*/ 22 w 72"/>
                    <a:gd name="T37" fmla="*/ 59 h 78"/>
                    <a:gd name="T38" fmla="*/ 25 w 72"/>
                    <a:gd name="T39" fmla="*/ 40 h 78"/>
                    <a:gd name="T40" fmla="*/ 25 w 72"/>
                    <a:gd name="T41" fmla="*/ 25 h 78"/>
                    <a:gd name="T42" fmla="*/ 28 w 72"/>
                    <a:gd name="T43" fmla="*/ 47 h 78"/>
                    <a:gd name="T44" fmla="*/ 35 w 72"/>
                    <a:gd name="T45" fmla="*/ 47 h 78"/>
                    <a:gd name="T46" fmla="*/ 38 w 72"/>
                    <a:gd name="T47" fmla="*/ 72 h 78"/>
                    <a:gd name="T48" fmla="*/ 47 w 72"/>
                    <a:gd name="T49" fmla="*/ 22 h 78"/>
                    <a:gd name="T50" fmla="*/ 53 w 72"/>
                    <a:gd name="T51" fmla="*/ 47 h 78"/>
                    <a:gd name="T52" fmla="*/ 63 w 72"/>
                    <a:gd name="T53" fmla="*/ 44 h 78"/>
                    <a:gd name="T54" fmla="*/ 72 w 72"/>
                    <a:gd name="T55" fmla="*/ 78 h 78"/>
                    <a:gd name="T56" fmla="*/ 72 w 72"/>
                    <a:gd name="T57" fmla="*/ 6 h 78"/>
                    <a:gd name="T58" fmla="*/ 72 w 72"/>
                    <a:gd name="T59" fmla="*/ 0 h 78"/>
                    <a:gd name="T60" fmla="*/ 72 w 72"/>
                    <a:gd name="T61" fmla="*/ 0 h 78"/>
                    <a:gd name="T62" fmla="*/ 72 w 72"/>
                    <a:gd name="T63" fmla="*/ 0 h 78"/>
                    <a:gd name="T64" fmla="*/ 63 w 72"/>
                    <a:gd name="T65" fmla="*/ 37 h 78"/>
                    <a:gd name="T66" fmla="*/ 57 w 72"/>
                    <a:gd name="T67" fmla="*/ 19 h 78"/>
                    <a:gd name="T68" fmla="*/ 57 w 72"/>
                    <a:gd name="T69" fmla="*/ 19 h 78"/>
                    <a:gd name="T70" fmla="*/ 13 w 72"/>
                    <a:gd name="T71" fmla="*/ 34 h 78"/>
                    <a:gd name="T72" fmla="*/ 13 w 72"/>
                    <a:gd name="T73" fmla="*/ 22 h 78"/>
                    <a:gd name="T74" fmla="*/ 3 w 72"/>
                    <a:gd name="T75" fmla="*/ 19 h 78"/>
                    <a:gd name="T76" fmla="*/ 3 w 72"/>
                    <a:gd name="T77" fmla="*/ 22 h 78"/>
                    <a:gd name="T78" fmla="*/ 0 w 72"/>
                    <a:gd name="T79" fmla="*/ 44 h 78"/>
                    <a:gd name="T80" fmla="*/ 10 w 72"/>
                    <a:gd name="T81" fmla="*/ 47 h 78"/>
                    <a:gd name="T82" fmla="*/ 13 w 72"/>
                    <a:gd name="T83" fmla="*/ 34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2" h="78">
                      <a:moveTo>
                        <a:pt x="57" y="19"/>
                      </a:moveTo>
                      <a:lnTo>
                        <a:pt x="57" y="19"/>
                      </a:lnTo>
                      <a:lnTo>
                        <a:pt x="47" y="19"/>
                      </a:lnTo>
                      <a:lnTo>
                        <a:pt x="47" y="9"/>
                      </a:lnTo>
                      <a:lnTo>
                        <a:pt x="47" y="6"/>
                      </a:lnTo>
                      <a:lnTo>
                        <a:pt x="50" y="3"/>
                      </a:lnTo>
                      <a:lnTo>
                        <a:pt x="47" y="3"/>
                      </a:lnTo>
                      <a:lnTo>
                        <a:pt x="38" y="3"/>
                      </a:lnTo>
                      <a:lnTo>
                        <a:pt x="38" y="37"/>
                      </a:lnTo>
                      <a:lnTo>
                        <a:pt x="35" y="19"/>
                      </a:lnTo>
                      <a:lnTo>
                        <a:pt x="25" y="19"/>
                      </a:lnTo>
                      <a:lnTo>
                        <a:pt x="25" y="6"/>
                      </a:lnTo>
                      <a:lnTo>
                        <a:pt x="25" y="3"/>
                      </a:lnTo>
                      <a:lnTo>
                        <a:pt x="25" y="0"/>
                      </a:lnTo>
                      <a:lnTo>
                        <a:pt x="16" y="0"/>
                      </a:lnTo>
                      <a:lnTo>
                        <a:pt x="16" y="44"/>
                      </a:lnTo>
                      <a:lnTo>
                        <a:pt x="16" y="50"/>
                      </a:lnTo>
                      <a:lnTo>
                        <a:pt x="13" y="59"/>
                      </a:lnTo>
                      <a:lnTo>
                        <a:pt x="7" y="65"/>
                      </a:lnTo>
                      <a:lnTo>
                        <a:pt x="0" y="69"/>
                      </a:lnTo>
                      <a:lnTo>
                        <a:pt x="10" y="75"/>
                      </a:lnTo>
                      <a:lnTo>
                        <a:pt x="19" y="65"/>
                      </a:lnTo>
                      <a:lnTo>
                        <a:pt x="22" y="59"/>
                      </a:lnTo>
                      <a:lnTo>
                        <a:pt x="25" y="40"/>
                      </a:lnTo>
                      <a:lnTo>
                        <a:pt x="25" y="25"/>
                      </a:lnTo>
                      <a:lnTo>
                        <a:pt x="28" y="47"/>
                      </a:lnTo>
                      <a:lnTo>
                        <a:pt x="35" y="47"/>
                      </a:lnTo>
                      <a:lnTo>
                        <a:pt x="38" y="44"/>
                      </a:lnTo>
                      <a:lnTo>
                        <a:pt x="38" y="72"/>
                      </a:lnTo>
                      <a:lnTo>
                        <a:pt x="47" y="72"/>
                      </a:lnTo>
                      <a:lnTo>
                        <a:pt x="47" y="22"/>
                      </a:lnTo>
                      <a:lnTo>
                        <a:pt x="53" y="47"/>
                      </a:lnTo>
                      <a:lnTo>
                        <a:pt x="63" y="44"/>
                      </a:lnTo>
                      <a:lnTo>
                        <a:pt x="63" y="78"/>
                      </a:lnTo>
                      <a:lnTo>
                        <a:pt x="72" y="78"/>
                      </a:lnTo>
                      <a:lnTo>
                        <a:pt x="72" y="6"/>
                      </a:lnTo>
                      <a:lnTo>
                        <a:pt x="72" y="0"/>
                      </a:lnTo>
                      <a:lnTo>
                        <a:pt x="63" y="0"/>
                      </a:lnTo>
                      <a:lnTo>
                        <a:pt x="63" y="37"/>
                      </a:lnTo>
                      <a:lnTo>
                        <a:pt x="57" y="19"/>
                      </a:lnTo>
                      <a:close/>
                      <a:moveTo>
                        <a:pt x="13" y="34"/>
                      </a:moveTo>
                      <a:lnTo>
                        <a:pt x="13" y="34"/>
                      </a:lnTo>
                      <a:lnTo>
                        <a:pt x="13" y="22"/>
                      </a:lnTo>
                      <a:lnTo>
                        <a:pt x="3" y="19"/>
                      </a:lnTo>
                      <a:lnTo>
                        <a:pt x="3" y="22"/>
                      </a:lnTo>
                      <a:lnTo>
                        <a:pt x="0" y="44"/>
                      </a:lnTo>
                      <a:lnTo>
                        <a:pt x="10" y="47"/>
                      </a:lnTo>
                      <a:lnTo>
                        <a:pt x="13" y="34"/>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0" name="Freeform 100"/>
                <p:cNvSpPr>
                  <a:spLocks noEditPoints="1"/>
                </p:cNvSpPr>
                <p:nvPr/>
              </p:nvSpPr>
              <p:spPr bwMode="auto">
                <a:xfrm>
                  <a:off x="2898" y="1580"/>
                  <a:ext cx="78" cy="96"/>
                </a:xfrm>
                <a:custGeom>
                  <a:avLst/>
                  <a:gdLst>
                    <a:gd name="T0" fmla="*/ 12 w 78"/>
                    <a:gd name="T1" fmla="*/ 34 h 96"/>
                    <a:gd name="T2" fmla="*/ 12 w 78"/>
                    <a:gd name="T3" fmla="*/ 31 h 96"/>
                    <a:gd name="T4" fmla="*/ 9 w 78"/>
                    <a:gd name="T5" fmla="*/ 31 h 96"/>
                    <a:gd name="T6" fmla="*/ 0 w 78"/>
                    <a:gd name="T7" fmla="*/ 34 h 96"/>
                    <a:gd name="T8" fmla="*/ 15 w 78"/>
                    <a:gd name="T9" fmla="*/ 74 h 96"/>
                    <a:gd name="T10" fmla="*/ 25 w 78"/>
                    <a:gd name="T11" fmla="*/ 78 h 96"/>
                    <a:gd name="T12" fmla="*/ 25 w 78"/>
                    <a:gd name="T13" fmla="*/ 74 h 96"/>
                    <a:gd name="T14" fmla="*/ 22 w 78"/>
                    <a:gd name="T15" fmla="*/ 68 h 96"/>
                    <a:gd name="T16" fmla="*/ 59 w 78"/>
                    <a:gd name="T17" fmla="*/ 90 h 96"/>
                    <a:gd name="T18" fmla="*/ 15 w 78"/>
                    <a:gd name="T19" fmla="*/ 46 h 96"/>
                    <a:gd name="T20" fmla="*/ 12 w 78"/>
                    <a:gd name="T21" fmla="*/ 34 h 96"/>
                    <a:gd name="T22" fmla="*/ 22 w 78"/>
                    <a:gd name="T23" fmla="*/ 46 h 96"/>
                    <a:gd name="T24" fmla="*/ 40 w 78"/>
                    <a:gd name="T25" fmla="*/ 43 h 96"/>
                    <a:gd name="T26" fmla="*/ 43 w 78"/>
                    <a:gd name="T27" fmla="*/ 46 h 96"/>
                    <a:gd name="T28" fmla="*/ 47 w 78"/>
                    <a:gd name="T29" fmla="*/ 50 h 96"/>
                    <a:gd name="T30" fmla="*/ 43 w 78"/>
                    <a:gd name="T31" fmla="*/ 65 h 96"/>
                    <a:gd name="T32" fmla="*/ 53 w 78"/>
                    <a:gd name="T33" fmla="*/ 56 h 96"/>
                    <a:gd name="T34" fmla="*/ 56 w 78"/>
                    <a:gd name="T35" fmla="*/ 84 h 96"/>
                    <a:gd name="T36" fmla="*/ 65 w 78"/>
                    <a:gd name="T37" fmla="*/ 84 h 96"/>
                    <a:gd name="T38" fmla="*/ 65 w 78"/>
                    <a:gd name="T39" fmla="*/ 84 h 96"/>
                    <a:gd name="T40" fmla="*/ 68 w 78"/>
                    <a:gd name="T41" fmla="*/ 74 h 96"/>
                    <a:gd name="T42" fmla="*/ 65 w 78"/>
                    <a:gd name="T43" fmla="*/ 56 h 96"/>
                    <a:gd name="T44" fmla="*/ 68 w 78"/>
                    <a:gd name="T45" fmla="*/ 40 h 96"/>
                    <a:gd name="T46" fmla="*/ 78 w 78"/>
                    <a:gd name="T47" fmla="*/ 37 h 96"/>
                    <a:gd name="T48" fmla="*/ 68 w 78"/>
                    <a:gd name="T49" fmla="*/ 15 h 96"/>
                    <a:gd name="T50" fmla="*/ 56 w 78"/>
                    <a:gd name="T51" fmla="*/ 12 h 96"/>
                    <a:gd name="T52" fmla="*/ 12 w 78"/>
                    <a:gd name="T53" fmla="*/ 31 h 96"/>
                    <a:gd name="T54" fmla="*/ 28 w 78"/>
                    <a:gd name="T55" fmla="*/ 31 h 96"/>
                    <a:gd name="T56" fmla="*/ 22 w 78"/>
                    <a:gd name="T57" fmla="*/ 46 h 96"/>
                    <a:gd name="T58" fmla="*/ 43 w 78"/>
                    <a:gd name="T59" fmla="*/ 15 h 96"/>
                    <a:gd name="T60" fmla="*/ 40 w 78"/>
                    <a:gd name="T61" fmla="*/ 28 h 96"/>
                    <a:gd name="T62" fmla="*/ 43 w 78"/>
                    <a:gd name="T63" fmla="*/ 15 h 96"/>
                    <a:gd name="T64" fmla="*/ 47 w 78"/>
                    <a:gd name="T65" fmla="*/ 37 h 96"/>
                    <a:gd name="T66" fmla="*/ 62 w 78"/>
                    <a:gd name="T67" fmla="*/ 34 h 96"/>
                    <a:gd name="T68" fmla="*/ 47 w 78"/>
                    <a:gd name="T69" fmla="*/ 3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96">
                      <a:moveTo>
                        <a:pt x="12" y="34"/>
                      </a:moveTo>
                      <a:lnTo>
                        <a:pt x="12" y="34"/>
                      </a:lnTo>
                      <a:lnTo>
                        <a:pt x="12" y="31"/>
                      </a:lnTo>
                      <a:lnTo>
                        <a:pt x="9" y="31"/>
                      </a:lnTo>
                      <a:lnTo>
                        <a:pt x="0" y="34"/>
                      </a:lnTo>
                      <a:lnTo>
                        <a:pt x="9" y="56"/>
                      </a:lnTo>
                      <a:lnTo>
                        <a:pt x="15" y="74"/>
                      </a:lnTo>
                      <a:lnTo>
                        <a:pt x="25" y="78"/>
                      </a:lnTo>
                      <a:lnTo>
                        <a:pt x="25" y="74"/>
                      </a:lnTo>
                      <a:lnTo>
                        <a:pt x="22" y="68"/>
                      </a:lnTo>
                      <a:lnTo>
                        <a:pt x="50" y="96"/>
                      </a:lnTo>
                      <a:lnTo>
                        <a:pt x="59" y="90"/>
                      </a:lnTo>
                      <a:lnTo>
                        <a:pt x="15" y="46"/>
                      </a:lnTo>
                      <a:lnTo>
                        <a:pt x="12" y="34"/>
                      </a:lnTo>
                      <a:close/>
                      <a:moveTo>
                        <a:pt x="22" y="46"/>
                      </a:moveTo>
                      <a:lnTo>
                        <a:pt x="28" y="56"/>
                      </a:lnTo>
                      <a:lnTo>
                        <a:pt x="40" y="43"/>
                      </a:lnTo>
                      <a:lnTo>
                        <a:pt x="43" y="46"/>
                      </a:lnTo>
                      <a:lnTo>
                        <a:pt x="47" y="50"/>
                      </a:lnTo>
                      <a:lnTo>
                        <a:pt x="37" y="59"/>
                      </a:lnTo>
                      <a:lnTo>
                        <a:pt x="43" y="65"/>
                      </a:lnTo>
                      <a:lnTo>
                        <a:pt x="53" y="56"/>
                      </a:lnTo>
                      <a:lnTo>
                        <a:pt x="56" y="71"/>
                      </a:lnTo>
                      <a:lnTo>
                        <a:pt x="56" y="84"/>
                      </a:lnTo>
                      <a:lnTo>
                        <a:pt x="65" y="84"/>
                      </a:lnTo>
                      <a:lnTo>
                        <a:pt x="68" y="74"/>
                      </a:lnTo>
                      <a:lnTo>
                        <a:pt x="65" y="65"/>
                      </a:lnTo>
                      <a:lnTo>
                        <a:pt x="65" y="56"/>
                      </a:lnTo>
                      <a:lnTo>
                        <a:pt x="59" y="50"/>
                      </a:lnTo>
                      <a:lnTo>
                        <a:pt x="68" y="40"/>
                      </a:lnTo>
                      <a:lnTo>
                        <a:pt x="72" y="43"/>
                      </a:lnTo>
                      <a:lnTo>
                        <a:pt x="78" y="37"/>
                      </a:lnTo>
                      <a:lnTo>
                        <a:pt x="65" y="21"/>
                      </a:lnTo>
                      <a:lnTo>
                        <a:pt x="68" y="15"/>
                      </a:lnTo>
                      <a:lnTo>
                        <a:pt x="62" y="9"/>
                      </a:lnTo>
                      <a:lnTo>
                        <a:pt x="56" y="12"/>
                      </a:lnTo>
                      <a:lnTo>
                        <a:pt x="43" y="0"/>
                      </a:lnTo>
                      <a:lnTo>
                        <a:pt x="12" y="31"/>
                      </a:lnTo>
                      <a:lnTo>
                        <a:pt x="22" y="37"/>
                      </a:lnTo>
                      <a:lnTo>
                        <a:pt x="28" y="31"/>
                      </a:lnTo>
                      <a:lnTo>
                        <a:pt x="34" y="37"/>
                      </a:lnTo>
                      <a:lnTo>
                        <a:pt x="22" y="46"/>
                      </a:lnTo>
                      <a:close/>
                      <a:moveTo>
                        <a:pt x="43" y="15"/>
                      </a:moveTo>
                      <a:lnTo>
                        <a:pt x="50" y="21"/>
                      </a:lnTo>
                      <a:lnTo>
                        <a:pt x="40" y="28"/>
                      </a:lnTo>
                      <a:lnTo>
                        <a:pt x="34" y="21"/>
                      </a:lnTo>
                      <a:lnTo>
                        <a:pt x="43" y="15"/>
                      </a:lnTo>
                      <a:close/>
                      <a:moveTo>
                        <a:pt x="47" y="37"/>
                      </a:moveTo>
                      <a:lnTo>
                        <a:pt x="56" y="28"/>
                      </a:lnTo>
                      <a:lnTo>
                        <a:pt x="62" y="34"/>
                      </a:lnTo>
                      <a:lnTo>
                        <a:pt x="53" y="43"/>
                      </a:lnTo>
                      <a:lnTo>
                        <a:pt x="47" y="3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1" name="Freeform 101"/>
                <p:cNvSpPr>
                  <a:spLocks noEditPoints="1"/>
                </p:cNvSpPr>
                <p:nvPr/>
              </p:nvSpPr>
              <p:spPr bwMode="auto">
                <a:xfrm>
                  <a:off x="3060" y="1417"/>
                  <a:ext cx="100" cy="97"/>
                </a:xfrm>
                <a:custGeom>
                  <a:avLst/>
                  <a:gdLst>
                    <a:gd name="T0" fmla="*/ 31 w 100"/>
                    <a:gd name="T1" fmla="*/ 31 h 97"/>
                    <a:gd name="T2" fmla="*/ 34 w 100"/>
                    <a:gd name="T3" fmla="*/ 25 h 97"/>
                    <a:gd name="T4" fmla="*/ 34 w 100"/>
                    <a:gd name="T5" fmla="*/ 25 h 97"/>
                    <a:gd name="T6" fmla="*/ 34 w 100"/>
                    <a:gd name="T7" fmla="*/ 25 h 97"/>
                    <a:gd name="T8" fmla="*/ 31 w 100"/>
                    <a:gd name="T9" fmla="*/ 22 h 97"/>
                    <a:gd name="T10" fmla="*/ 25 w 100"/>
                    <a:gd name="T11" fmla="*/ 22 h 97"/>
                    <a:gd name="T12" fmla="*/ 0 w 100"/>
                    <a:gd name="T13" fmla="*/ 50 h 97"/>
                    <a:gd name="T14" fmla="*/ 9 w 100"/>
                    <a:gd name="T15" fmla="*/ 53 h 97"/>
                    <a:gd name="T16" fmla="*/ 19 w 100"/>
                    <a:gd name="T17" fmla="*/ 44 h 97"/>
                    <a:gd name="T18" fmla="*/ 9 w 100"/>
                    <a:gd name="T19" fmla="*/ 60 h 97"/>
                    <a:gd name="T20" fmla="*/ 22 w 100"/>
                    <a:gd name="T21" fmla="*/ 56 h 97"/>
                    <a:gd name="T22" fmla="*/ 22 w 100"/>
                    <a:gd name="T23" fmla="*/ 66 h 97"/>
                    <a:gd name="T24" fmla="*/ 19 w 100"/>
                    <a:gd name="T25" fmla="*/ 75 h 97"/>
                    <a:gd name="T26" fmla="*/ 31 w 100"/>
                    <a:gd name="T27" fmla="*/ 75 h 97"/>
                    <a:gd name="T28" fmla="*/ 38 w 100"/>
                    <a:gd name="T29" fmla="*/ 66 h 97"/>
                    <a:gd name="T30" fmla="*/ 34 w 100"/>
                    <a:gd name="T31" fmla="*/ 66 h 97"/>
                    <a:gd name="T32" fmla="*/ 38 w 100"/>
                    <a:gd name="T33" fmla="*/ 85 h 97"/>
                    <a:gd name="T34" fmla="*/ 50 w 100"/>
                    <a:gd name="T35" fmla="*/ 81 h 97"/>
                    <a:gd name="T36" fmla="*/ 47 w 100"/>
                    <a:gd name="T37" fmla="*/ 75 h 97"/>
                    <a:gd name="T38" fmla="*/ 62 w 100"/>
                    <a:gd name="T39" fmla="*/ 69 h 97"/>
                    <a:gd name="T40" fmla="*/ 44 w 100"/>
                    <a:gd name="T41" fmla="*/ 97 h 97"/>
                    <a:gd name="T42" fmla="*/ 75 w 100"/>
                    <a:gd name="T43" fmla="*/ 81 h 97"/>
                    <a:gd name="T44" fmla="*/ 78 w 100"/>
                    <a:gd name="T45" fmla="*/ 66 h 97"/>
                    <a:gd name="T46" fmla="*/ 94 w 100"/>
                    <a:gd name="T47" fmla="*/ 41 h 97"/>
                    <a:gd name="T48" fmla="*/ 69 w 100"/>
                    <a:gd name="T49" fmla="*/ 56 h 97"/>
                    <a:gd name="T50" fmla="*/ 78 w 100"/>
                    <a:gd name="T51" fmla="*/ 35 h 97"/>
                    <a:gd name="T52" fmla="*/ 62 w 100"/>
                    <a:gd name="T53" fmla="*/ 50 h 97"/>
                    <a:gd name="T54" fmla="*/ 59 w 100"/>
                    <a:gd name="T55" fmla="*/ 47 h 97"/>
                    <a:gd name="T56" fmla="*/ 59 w 100"/>
                    <a:gd name="T57" fmla="*/ 47 h 97"/>
                    <a:gd name="T58" fmla="*/ 53 w 100"/>
                    <a:gd name="T59" fmla="*/ 50 h 97"/>
                    <a:gd name="T60" fmla="*/ 53 w 100"/>
                    <a:gd name="T61" fmla="*/ 60 h 97"/>
                    <a:gd name="T62" fmla="*/ 44 w 100"/>
                    <a:gd name="T63" fmla="*/ 63 h 97"/>
                    <a:gd name="T64" fmla="*/ 47 w 100"/>
                    <a:gd name="T65" fmla="*/ 60 h 97"/>
                    <a:gd name="T66" fmla="*/ 41 w 100"/>
                    <a:gd name="T67" fmla="*/ 50 h 97"/>
                    <a:gd name="T68" fmla="*/ 50 w 100"/>
                    <a:gd name="T69" fmla="*/ 41 h 97"/>
                    <a:gd name="T70" fmla="*/ 38 w 100"/>
                    <a:gd name="T71" fmla="*/ 44 h 97"/>
                    <a:gd name="T72" fmla="*/ 34 w 100"/>
                    <a:gd name="T73" fmla="*/ 44 h 97"/>
                    <a:gd name="T74" fmla="*/ 41 w 100"/>
                    <a:gd name="T75" fmla="*/ 28 h 97"/>
                    <a:gd name="T76" fmla="*/ 25 w 100"/>
                    <a:gd name="T77" fmla="*/ 35 h 97"/>
                    <a:gd name="T78" fmla="*/ 31 w 100"/>
                    <a:gd name="T79" fmla="*/ 31 h 97"/>
                    <a:gd name="T80" fmla="*/ 31 w 100"/>
                    <a:gd name="T81" fmla="*/ 31 h 97"/>
                    <a:gd name="T82" fmla="*/ 59 w 100"/>
                    <a:gd name="T83" fmla="*/ 35 h 97"/>
                    <a:gd name="T84" fmla="*/ 69 w 100"/>
                    <a:gd name="T85" fmla="*/ 41 h 97"/>
                    <a:gd name="T86" fmla="*/ 78 w 100"/>
                    <a:gd name="T87" fmla="*/ 28 h 97"/>
                    <a:gd name="T88" fmla="*/ 56 w 100"/>
                    <a:gd name="T89" fmla="*/ 6 h 97"/>
                    <a:gd name="T90" fmla="*/ 53 w 100"/>
                    <a:gd name="T91" fmla="*/ 0 h 97"/>
                    <a:gd name="T92" fmla="*/ 50 w 100"/>
                    <a:gd name="T93" fmla="*/ 0 h 97"/>
                    <a:gd name="T94" fmla="*/ 50 w 100"/>
                    <a:gd name="T95" fmla="*/ 0 h 97"/>
                    <a:gd name="T96" fmla="*/ 41 w 100"/>
                    <a:gd name="T97" fmla="*/ 6 h 97"/>
                    <a:gd name="T98" fmla="*/ 62 w 100"/>
                    <a:gd name="T99" fmla="*/ 28 h 97"/>
                    <a:gd name="T100" fmla="*/ 59 w 100"/>
                    <a:gd name="T101" fmla="*/ 35 h 97"/>
                    <a:gd name="T102" fmla="*/ 59 w 100"/>
                    <a:gd name="T103" fmla="*/ 35 h 97"/>
                    <a:gd name="T104" fmla="*/ 44 w 100"/>
                    <a:gd name="T105" fmla="*/ 16 h 97"/>
                    <a:gd name="T106" fmla="*/ 44 w 100"/>
                    <a:gd name="T107" fmla="*/ 13 h 97"/>
                    <a:gd name="T108" fmla="*/ 34 w 100"/>
                    <a:gd name="T109" fmla="*/ 19 h 97"/>
                    <a:gd name="T110" fmla="*/ 59 w 100"/>
                    <a:gd name="T111" fmla="*/ 31 h 97"/>
                    <a:gd name="T112" fmla="*/ 50 w 100"/>
                    <a:gd name="T113" fmla="*/ 19 h 97"/>
                    <a:gd name="T114" fmla="*/ 44 w 100"/>
                    <a:gd name="T115" fmla="*/ 16 h 97"/>
                    <a:gd name="T116" fmla="*/ 44 w 100"/>
                    <a:gd name="T117" fmla="*/ 16 h 9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0" h="97">
                      <a:moveTo>
                        <a:pt x="31" y="31"/>
                      </a:moveTo>
                      <a:lnTo>
                        <a:pt x="31" y="31"/>
                      </a:lnTo>
                      <a:lnTo>
                        <a:pt x="34" y="25"/>
                      </a:lnTo>
                      <a:lnTo>
                        <a:pt x="31" y="22"/>
                      </a:lnTo>
                      <a:lnTo>
                        <a:pt x="25" y="22"/>
                      </a:lnTo>
                      <a:lnTo>
                        <a:pt x="16" y="35"/>
                      </a:lnTo>
                      <a:lnTo>
                        <a:pt x="0" y="50"/>
                      </a:lnTo>
                      <a:lnTo>
                        <a:pt x="9" y="53"/>
                      </a:lnTo>
                      <a:lnTo>
                        <a:pt x="19" y="44"/>
                      </a:lnTo>
                      <a:lnTo>
                        <a:pt x="22" y="47"/>
                      </a:lnTo>
                      <a:lnTo>
                        <a:pt x="9" y="60"/>
                      </a:lnTo>
                      <a:lnTo>
                        <a:pt x="13" y="66"/>
                      </a:lnTo>
                      <a:lnTo>
                        <a:pt x="22" y="56"/>
                      </a:lnTo>
                      <a:lnTo>
                        <a:pt x="22" y="66"/>
                      </a:lnTo>
                      <a:lnTo>
                        <a:pt x="19" y="75"/>
                      </a:lnTo>
                      <a:lnTo>
                        <a:pt x="31" y="75"/>
                      </a:lnTo>
                      <a:lnTo>
                        <a:pt x="31" y="60"/>
                      </a:lnTo>
                      <a:lnTo>
                        <a:pt x="38" y="66"/>
                      </a:lnTo>
                      <a:lnTo>
                        <a:pt x="34" y="66"/>
                      </a:lnTo>
                      <a:lnTo>
                        <a:pt x="38" y="75"/>
                      </a:lnTo>
                      <a:lnTo>
                        <a:pt x="38" y="85"/>
                      </a:lnTo>
                      <a:lnTo>
                        <a:pt x="50" y="81"/>
                      </a:lnTo>
                      <a:lnTo>
                        <a:pt x="47" y="75"/>
                      </a:lnTo>
                      <a:lnTo>
                        <a:pt x="59" y="66"/>
                      </a:lnTo>
                      <a:lnTo>
                        <a:pt x="62" y="69"/>
                      </a:lnTo>
                      <a:lnTo>
                        <a:pt x="38" y="91"/>
                      </a:lnTo>
                      <a:lnTo>
                        <a:pt x="44" y="97"/>
                      </a:lnTo>
                      <a:lnTo>
                        <a:pt x="69" y="75"/>
                      </a:lnTo>
                      <a:lnTo>
                        <a:pt x="75" y="81"/>
                      </a:lnTo>
                      <a:lnTo>
                        <a:pt x="84" y="75"/>
                      </a:lnTo>
                      <a:lnTo>
                        <a:pt x="78" y="66"/>
                      </a:lnTo>
                      <a:lnTo>
                        <a:pt x="100" y="47"/>
                      </a:lnTo>
                      <a:lnTo>
                        <a:pt x="94" y="41"/>
                      </a:lnTo>
                      <a:lnTo>
                        <a:pt x="72" y="60"/>
                      </a:lnTo>
                      <a:lnTo>
                        <a:pt x="69" y="56"/>
                      </a:lnTo>
                      <a:lnTo>
                        <a:pt x="84" y="41"/>
                      </a:lnTo>
                      <a:lnTo>
                        <a:pt x="78" y="35"/>
                      </a:lnTo>
                      <a:lnTo>
                        <a:pt x="62" y="50"/>
                      </a:lnTo>
                      <a:lnTo>
                        <a:pt x="59" y="47"/>
                      </a:lnTo>
                      <a:lnTo>
                        <a:pt x="53" y="50"/>
                      </a:lnTo>
                      <a:lnTo>
                        <a:pt x="50" y="53"/>
                      </a:lnTo>
                      <a:lnTo>
                        <a:pt x="53" y="60"/>
                      </a:lnTo>
                      <a:lnTo>
                        <a:pt x="47" y="66"/>
                      </a:lnTo>
                      <a:lnTo>
                        <a:pt x="44" y="63"/>
                      </a:lnTo>
                      <a:lnTo>
                        <a:pt x="41" y="63"/>
                      </a:lnTo>
                      <a:lnTo>
                        <a:pt x="47" y="60"/>
                      </a:lnTo>
                      <a:lnTo>
                        <a:pt x="41" y="50"/>
                      </a:lnTo>
                      <a:lnTo>
                        <a:pt x="53" y="50"/>
                      </a:lnTo>
                      <a:lnTo>
                        <a:pt x="50" y="41"/>
                      </a:lnTo>
                      <a:lnTo>
                        <a:pt x="38" y="44"/>
                      </a:lnTo>
                      <a:lnTo>
                        <a:pt x="38" y="50"/>
                      </a:lnTo>
                      <a:lnTo>
                        <a:pt x="34" y="44"/>
                      </a:lnTo>
                      <a:lnTo>
                        <a:pt x="47" y="35"/>
                      </a:lnTo>
                      <a:lnTo>
                        <a:pt x="41" y="28"/>
                      </a:lnTo>
                      <a:lnTo>
                        <a:pt x="28" y="41"/>
                      </a:lnTo>
                      <a:lnTo>
                        <a:pt x="25" y="35"/>
                      </a:lnTo>
                      <a:lnTo>
                        <a:pt x="31" y="31"/>
                      </a:lnTo>
                      <a:close/>
                      <a:moveTo>
                        <a:pt x="59" y="35"/>
                      </a:moveTo>
                      <a:lnTo>
                        <a:pt x="59" y="35"/>
                      </a:lnTo>
                      <a:lnTo>
                        <a:pt x="69" y="41"/>
                      </a:lnTo>
                      <a:lnTo>
                        <a:pt x="78" y="31"/>
                      </a:lnTo>
                      <a:lnTo>
                        <a:pt x="78" y="28"/>
                      </a:lnTo>
                      <a:lnTo>
                        <a:pt x="75" y="25"/>
                      </a:lnTo>
                      <a:lnTo>
                        <a:pt x="56" y="6"/>
                      </a:lnTo>
                      <a:lnTo>
                        <a:pt x="53" y="0"/>
                      </a:lnTo>
                      <a:lnTo>
                        <a:pt x="50" y="0"/>
                      </a:lnTo>
                      <a:lnTo>
                        <a:pt x="41" y="6"/>
                      </a:lnTo>
                      <a:lnTo>
                        <a:pt x="62" y="28"/>
                      </a:lnTo>
                      <a:lnTo>
                        <a:pt x="62" y="31"/>
                      </a:lnTo>
                      <a:lnTo>
                        <a:pt x="59" y="35"/>
                      </a:lnTo>
                      <a:close/>
                      <a:moveTo>
                        <a:pt x="44" y="16"/>
                      </a:moveTo>
                      <a:lnTo>
                        <a:pt x="44" y="16"/>
                      </a:lnTo>
                      <a:lnTo>
                        <a:pt x="44" y="13"/>
                      </a:lnTo>
                      <a:lnTo>
                        <a:pt x="34" y="19"/>
                      </a:lnTo>
                      <a:lnTo>
                        <a:pt x="53" y="38"/>
                      </a:lnTo>
                      <a:lnTo>
                        <a:pt x="59" y="31"/>
                      </a:lnTo>
                      <a:lnTo>
                        <a:pt x="50" y="19"/>
                      </a:lnTo>
                      <a:lnTo>
                        <a:pt x="44"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2" name="Freeform 102"/>
                <p:cNvSpPr>
                  <a:spLocks noEditPoints="1"/>
                </p:cNvSpPr>
                <p:nvPr/>
              </p:nvSpPr>
              <p:spPr bwMode="auto">
                <a:xfrm>
                  <a:off x="3232" y="1264"/>
                  <a:ext cx="96" cy="88"/>
                </a:xfrm>
                <a:custGeom>
                  <a:avLst/>
                  <a:gdLst>
                    <a:gd name="T0" fmla="*/ 75 w 96"/>
                    <a:gd name="T1" fmla="*/ 19 h 88"/>
                    <a:gd name="T2" fmla="*/ 72 w 96"/>
                    <a:gd name="T3" fmla="*/ 16 h 88"/>
                    <a:gd name="T4" fmla="*/ 72 w 96"/>
                    <a:gd name="T5" fmla="*/ 7 h 88"/>
                    <a:gd name="T6" fmla="*/ 37 w 96"/>
                    <a:gd name="T7" fmla="*/ 7 h 88"/>
                    <a:gd name="T8" fmla="*/ 37 w 96"/>
                    <a:gd name="T9" fmla="*/ 3 h 88"/>
                    <a:gd name="T10" fmla="*/ 34 w 96"/>
                    <a:gd name="T11" fmla="*/ 0 h 88"/>
                    <a:gd name="T12" fmla="*/ 25 w 96"/>
                    <a:gd name="T13" fmla="*/ 10 h 88"/>
                    <a:gd name="T14" fmla="*/ 34 w 96"/>
                    <a:gd name="T15" fmla="*/ 25 h 88"/>
                    <a:gd name="T16" fmla="*/ 18 w 96"/>
                    <a:gd name="T17" fmla="*/ 28 h 88"/>
                    <a:gd name="T18" fmla="*/ 40 w 96"/>
                    <a:gd name="T19" fmla="*/ 88 h 88"/>
                    <a:gd name="T20" fmla="*/ 43 w 96"/>
                    <a:gd name="T21" fmla="*/ 75 h 88"/>
                    <a:gd name="T22" fmla="*/ 50 w 96"/>
                    <a:gd name="T23" fmla="*/ 75 h 88"/>
                    <a:gd name="T24" fmla="*/ 40 w 96"/>
                    <a:gd name="T25" fmla="*/ 50 h 88"/>
                    <a:gd name="T26" fmla="*/ 47 w 96"/>
                    <a:gd name="T27" fmla="*/ 50 h 88"/>
                    <a:gd name="T28" fmla="*/ 47 w 96"/>
                    <a:gd name="T29" fmla="*/ 41 h 88"/>
                    <a:gd name="T30" fmla="*/ 65 w 96"/>
                    <a:gd name="T31" fmla="*/ 25 h 88"/>
                    <a:gd name="T32" fmla="*/ 62 w 96"/>
                    <a:gd name="T33" fmla="*/ 22 h 88"/>
                    <a:gd name="T34" fmla="*/ 75 w 96"/>
                    <a:gd name="T35" fmla="*/ 19 h 88"/>
                    <a:gd name="T36" fmla="*/ 40 w 96"/>
                    <a:gd name="T37" fmla="*/ 16 h 88"/>
                    <a:gd name="T38" fmla="*/ 56 w 96"/>
                    <a:gd name="T39" fmla="*/ 22 h 88"/>
                    <a:gd name="T40" fmla="*/ 43 w 96"/>
                    <a:gd name="T41" fmla="*/ 31 h 88"/>
                    <a:gd name="T42" fmla="*/ 40 w 96"/>
                    <a:gd name="T43" fmla="*/ 16 h 88"/>
                    <a:gd name="T44" fmla="*/ 12 w 96"/>
                    <a:gd name="T45" fmla="*/ 47 h 88"/>
                    <a:gd name="T46" fmla="*/ 40 w 96"/>
                    <a:gd name="T47" fmla="*/ 66 h 88"/>
                    <a:gd name="T48" fmla="*/ 12 w 96"/>
                    <a:gd name="T49" fmla="*/ 47 h 88"/>
                    <a:gd name="T50" fmla="*/ 75 w 96"/>
                    <a:gd name="T51" fmla="*/ 63 h 88"/>
                    <a:gd name="T52" fmla="*/ 90 w 96"/>
                    <a:gd name="T53" fmla="*/ 56 h 88"/>
                    <a:gd name="T54" fmla="*/ 75 w 96"/>
                    <a:gd name="T55" fmla="*/ 25 h 88"/>
                    <a:gd name="T56" fmla="*/ 72 w 96"/>
                    <a:gd name="T57" fmla="*/ 75 h 88"/>
                    <a:gd name="T58" fmla="*/ 75 w 96"/>
                    <a:gd name="T59" fmla="*/ 63 h 88"/>
                    <a:gd name="T60" fmla="*/ 81 w 96"/>
                    <a:gd name="T61" fmla="*/ 47 h 88"/>
                    <a:gd name="T62" fmla="*/ 62 w 96"/>
                    <a:gd name="T63" fmla="*/ 50 h 88"/>
                    <a:gd name="T64" fmla="*/ 81 w 96"/>
                    <a:gd name="T65" fmla="*/ 47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6" h="88">
                      <a:moveTo>
                        <a:pt x="75" y="19"/>
                      </a:moveTo>
                      <a:lnTo>
                        <a:pt x="75" y="19"/>
                      </a:lnTo>
                      <a:lnTo>
                        <a:pt x="72" y="16"/>
                      </a:lnTo>
                      <a:lnTo>
                        <a:pt x="72" y="7"/>
                      </a:lnTo>
                      <a:lnTo>
                        <a:pt x="56" y="10"/>
                      </a:lnTo>
                      <a:lnTo>
                        <a:pt x="37" y="7"/>
                      </a:lnTo>
                      <a:lnTo>
                        <a:pt x="37" y="3"/>
                      </a:lnTo>
                      <a:lnTo>
                        <a:pt x="34" y="0"/>
                      </a:lnTo>
                      <a:lnTo>
                        <a:pt x="25" y="10"/>
                      </a:lnTo>
                      <a:lnTo>
                        <a:pt x="34" y="25"/>
                      </a:lnTo>
                      <a:lnTo>
                        <a:pt x="34" y="44"/>
                      </a:lnTo>
                      <a:lnTo>
                        <a:pt x="18" y="28"/>
                      </a:lnTo>
                      <a:lnTo>
                        <a:pt x="0" y="47"/>
                      </a:lnTo>
                      <a:lnTo>
                        <a:pt x="40" y="88"/>
                      </a:lnTo>
                      <a:lnTo>
                        <a:pt x="47" y="81"/>
                      </a:lnTo>
                      <a:lnTo>
                        <a:pt x="43" y="75"/>
                      </a:lnTo>
                      <a:lnTo>
                        <a:pt x="47" y="72"/>
                      </a:lnTo>
                      <a:lnTo>
                        <a:pt x="50" y="75"/>
                      </a:lnTo>
                      <a:lnTo>
                        <a:pt x="59" y="69"/>
                      </a:lnTo>
                      <a:lnTo>
                        <a:pt x="40" y="50"/>
                      </a:lnTo>
                      <a:lnTo>
                        <a:pt x="47" y="50"/>
                      </a:lnTo>
                      <a:lnTo>
                        <a:pt x="47" y="41"/>
                      </a:lnTo>
                      <a:lnTo>
                        <a:pt x="65" y="25"/>
                      </a:lnTo>
                      <a:lnTo>
                        <a:pt x="62" y="22"/>
                      </a:lnTo>
                      <a:lnTo>
                        <a:pt x="75" y="19"/>
                      </a:lnTo>
                      <a:close/>
                      <a:moveTo>
                        <a:pt x="40" y="16"/>
                      </a:moveTo>
                      <a:lnTo>
                        <a:pt x="40" y="16"/>
                      </a:lnTo>
                      <a:lnTo>
                        <a:pt x="56" y="22"/>
                      </a:lnTo>
                      <a:lnTo>
                        <a:pt x="43" y="31"/>
                      </a:lnTo>
                      <a:lnTo>
                        <a:pt x="40" y="16"/>
                      </a:lnTo>
                      <a:close/>
                      <a:moveTo>
                        <a:pt x="12" y="47"/>
                      </a:moveTo>
                      <a:lnTo>
                        <a:pt x="18" y="41"/>
                      </a:lnTo>
                      <a:lnTo>
                        <a:pt x="40" y="66"/>
                      </a:lnTo>
                      <a:lnTo>
                        <a:pt x="37" y="69"/>
                      </a:lnTo>
                      <a:lnTo>
                        <a:pt x="12" y="47"/>
                      </a:lnTo>
                      <a:close/>
                      <a:moveTo>
                        <a:pt x="75" y="63"/>
                      </a:moveTo>
                      <a:lnTo>
                        <a:pt x="84" y="53"/>
                      </a:lnTo>
                      <a:lnTo>
                        <a:pt x="90" y="56"/>
                      </a:lnTo>
                      <a:lnTo>
                        <a:pt x="96" y="50"/>
                      </a:lnTo>
                      <a:lnTo>
                        <a:pt x="75" y="25"/>
                      </a:lnTo>
                      <a:lnTo>
                        <a:pt x="47" y="50"/>
                      </a:lnTo>
                      <a:lnTo>
                        <a:pt x="72" y="75"/>
                      </a:lnTo>
                      <a:lnTo>
                        <a:pt x="81" y="66"/>
                      </a:lnTo>
                      <a:lnTo>
                        <a:pt x="75" y="63"/>
                      </a:lnTo>
                      <a:close/>
                      <a:moveTo>
                        <a:pt x="81" y="47"/>
                      </a:moveTo>
                      <a:lnTo>
                        <a:pt x="72" y="56"/>
                      </a:lnTo>
                      <a:lnTo>
                        <a:pt x="62" y="50"/>
                      </a:lnTo>
                      <a:lnTo>
                        <a:pt x="72" y="41"/>
                      </a:lnTo>
                      <a:lnTo>
                        <a:pt x="81" y="4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3" name="Freeform 103"/>
                <p:cNvSpPr>
                  <a:spLocks noEditPoints="1"/>
                </p:cNvSpPr>
                <p:nvPr/>
              </p:nvSpPr>
              <p:spPr bwMode="auto">
                <a:xfrm>
                  <a:off x="3397" y="1096"/>
                  <a:ext cx="88" cy="103"/>
                </a:xfrm>
                <a:custGeom>
                  <a:avLst/>
                  <a:gdLst>
                    <a:gd name="T0" fmla="*/ 22 w 88"/>
                    <a:gd name="T1" fmla="*/ 31 h 103"/>
                    <a:gd name="T2" fmla="*/ 22 w 88"/>
                    <a:gd name="T3" fmla="*/ 28 h 103"/>
                    <a:gd name="T4" fmla="*/ 19 w 88"/>
                    <a:gd name="T5" fmla="*/ 28 h 103"/>
                    <a:gd name="T6" fmla="*/ 10 w 88"/>
                    <a:gd name="T7" fmla="*/ 34 h 103"/>
                    <a:gd name="T8" fmla="*/ 0 w 88"/>
                    <a:gd name="T9" fmla="*/ 53 h 103"/>
                    <a:gd name="T10" fmla="*/ 22 w 88"/>
                    <a:gd name="T11" fmla="*/ 43 h 103"/>
                    <a:gd name="T12" fmla="*/ 31 w 88"/>
                    <a:gd name="T13" fmla="*/ 40 h 103"/>
                    <a:gd name="T14" fmla="*/ 38 w 88"/>
                    <a:gd name="T15" fmla="*/ 28 h 103"/>
                    <a:gd name="T16" fmla="*/ 44 w 88"/>
                    <a:gd name="T17" fmla="*/ 31 h 103"/>
                    <a:gd name="T18" fmla="*/ 38 w 88"/>
                    <a:gd name="T19" fmla="*/ 43 h 103"/>
                    <a:gd name="T20" fmla="*/ 63 w 88"/>
                    <a:gd name="T21" fmla="*/ 31 h 103"/>
                    <a:gd name="T22" fmla="*/ 66 w 88"/>
                    <a:gd name="T23" fmla="*/ 40 h 103"/>
                    <a:gd name="T24" fmla="*/ 63 w 88"/>
                    <a:gd name="T25" fmla="*/ 43 h 103"/>
                    <a:gd name="T26" fmla="*/ 50 w 88"/>
                    <a:gd name="T27" fmla="*/ 47 h 103"/>
                    <a:gd name="T28" fmla="*/ 56 w 88"/>
                    <a:gd name="T29" fmla="*/ 50 h 103"/>
                    <a:gd name="T30" fmla="*/ 59 w 88"/>
                    <a:gd name="T31" fmla="*/ 62 h 103"/>
                    <a:gd name="T32" fmla="*/ 66 w 88"/>
                    <a:gd name="T33" fmla="*/ 75 h 103"/>
                    <a:gd name="T34" fmla="*/ 66 w 88"/>
                    <a:gd name="T35" fmla="*/ 87 h 103"/>
                    <a:gd name="T36" fmla="*/ 75 w 88"/>
                    <a:gd name="T37" fmla="*/ 84 h 103"/>
                    <a:gd name="T38" fmla="*/ 69 w 88"/>
                    <a:gd name="T39" fmla="*/ 59 h 103"/>
                    <a:gd name="T40" fmla="*/ 88 w 88"/>
                    <a:gd name="T41" fmla="*/ 34 h 103"/>
                    <a:gd name="T42" fmla="*/ 72 w 88"/>
                    <a:gd name="T43" fmla="*/ 34 h 103"/>
                    <a:gd name="T44" fmla="*/ 72 w 88"/>
                    <a:gd name="T45" fmla="*/ 28 h 103"/>
                    <a:gd name="T46" fmla="*/ 72 w 88"/>
                    <a:gd name="T47" fmla="*/ 25 h 103"/>
                    <a:gd name="T48" fmla="*/ 69 w 88"/>
                    <a:gd name="T49" fmla="*/ 28 h 103"/>
                    <a:gd name="T50" fmla="*/ 66 w 88"/>
                    <a:gd name="T51" fmla="*/ 28 h 103"/>
                    <a:gd name="T52" fmla="*/ 69 w 88"/>
                    <a:gd name="T53" fmla="*/ 15 h 103"/>
                    <a:gd name="T54" fmla="*/ 56 w 88"/>
                    <a:gd name="T55" fmla="*/ 25 h 103"/>
                    <a:gd name="T56" fmla="*/ 47 w 88"/>
                    <a:gd name="T57" fmla="*/ 25 h 103"/>
                    <a:gd name="T58" fmla="*/ 63 w 88"/>
                    <a:gd name="T59" fmla="*/ 6 h 103"/>
                    <a:gd name="T60" fmla="*/ 41 w 88"/>
                    <a:gd name="T61" fmla="*/ 15 h 103"/>
                    <a:gd name="T62" fmla="*/ 38 w 88"/>
                    <a:gd name="T63" fmla="*/ 15 h 103"/>
                    <a:gd name="T64" fmla="*/ 38 w 88"/>
                    <a:gd name="T65" fmla="*/ 12 h 103"/>
                    <a:gd name="T66" fmla="*/ 38 w 88"/>
                    <a:gd name="T67" fmla="*/ 12 h 103"/>
                    <a:gd name="T68" fmla="*/ 28 w 88"/>
                    <a:gd name="T69" fmla="*/ 18 h 103"/>
                    <a:gd name="T70" fmla="*/ 22 w 88"/>
                    <a:gd name="T71" fmla="*/ 31 h 103"/>
                    <a:gd name="T72" fmla="*/ 22 w 88"/>
                    <a:gd name="T73" fmla="*/ 31 h 103"/>
                    <a:gd name="T74" fmla="*/ 59 w 88"/>
                    <a:gd name="T75" fmla="*/ 96 h 103"/>
                    <a:gd name="T76" fmla="*/ 31 w 88"/>
                    <a:gd name="T77" fmla="*/ 56 h 103"/>
                    <a:gd name="T78" fmla="*/ 38 w 88"/>
                    <a:gd name="T79" fmla="*/ 68 h 103"/>
                    <a:gd name="T80" fmla="*/ 50 w 88"/>
                    <a:gd name="T81" fmla="*/ 78 h 103"/>
                    <a:gd name="T82" fmla="*/ 47 w 88"/>
                    <a:gd name="T83" fmla="*/ 81 h 103"/>
                    <a:gd name="T84" fmla="*/ 56 w 88"/>
                    <a:gd name="T85" fmla="*/ 84 h 103"/>
                    <a:gd name="T86" fmla="*/ 59 w 88"/>
                    <a:gd name="T87" fmla="*/ 78 h 103"/>
                    <a:gd name="T88" fmla="*/ 56 w 88"/>
                    <a:gd name="T89" fmla="*/ 68 h 103"/>
                    <a:gd name="T90" fmla="*/ 50 w 88"/>
                    <a:gd name="T91" fmla="*/ 62 h 103"/>
                    <a:gd name="T92" fmla="*/ 44 w 88"/>
                    <a:gd name="T93" fmla="*/ 62 h 103"/>
                    <a:gd name="T94" fmla="*/ 38 w 88"/>
                    <a:gd name="T95" fmla="*/ 47 h 103"/>
                    <a:gd name="T96" fmla="*/ 13 w 88"/>
                    <a:gd name="T97" fmla="*/ 62 h 103"/>
                    <a:gd name="T98" fmla="*/ 59 w 88"/>
                    <a:gd name="T99" fmla="*/ 96 h 1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8" h="103">
                      <a:moveTo>
                        <a:pt x="22" y="31"/>
                      </a:moveTo>
                      <a:lnTo>
                        <a:pt x="22" y="31"/>
                      </a:lnTo>
                      <a:lnTo>
                        <a:pt x="22" y="28"/>
                      </a:lnTo>
                      <a:lnTo>
                        <a:pt x="19" y="28"/>
                      </a:lnTo>
                      <a:lnTo>
                        <a:pt x="13" y="31"/>
                      </a:lnTo>
                      <a:lnTo>
                        <a:pt x="10" y="34"/>
                      </a:lnTo>
                      <a:lnTo>
                        <a:pt x="16" y="37"/>
                      </a:lnTo>
                      <a:lnTo>
                        <a:pt x="0" y="53"/>
                      </a:lnTo>
                      <a:lnTo>
                        <a:pt x="6" y="59"/>
                      </a:lnTo>
                      <a:lnTo>
                        <a:pt x="22" y="43"/>
                      </a:lnTo>
                      <a:lnTo>
                        <a:pt x="25" y="47"/>
                      </a:lnTo>
                      <a:lnTo>
                        <a:pt x="31" y="40"/>
                      </a:lnTo>
                      <a:lnTo>
                        <a:pt x="28" y="37"/>
                      </a:lnTo>
                      <a:lnTo>
                        <a:pt x="38" y="28"/>
                      </a:lnTo>
                      <a:lnTo>
                        <a:pt x="41" y="31"/>
                      </a:lnTo>
                      <a:lnTo>
                        <a:pt x="44" y="31"/>
                      </a:lnTo>
                      <a:lnTo>
                        <a:pt x="47" y="34"/>
                      </a:lnTo>
                      <a:lnTo>
                        <a:pt x="38" y="43"/>
                      </a:lnTo>
                      <a:lnTo>
                        <a:pt x="44" y="50"/>
                      </a:lnTo>
                      <a:lnTo>
                        <a:pt x="63" y="31"/>
                      </a:lnTo>
                      <a:lnTo>
                        <a:pt x="66" y="40"/>
                      </a:lnTo>
                      <a:lnTo>
                        <a:pt x="63" y="43"/>
                      </a:lnTo>
                      <a:lnTo>
                        <a:pt x="53" y="40"/>
                      </a:lnTo>
                      <a:lnTo>
                        <a:pt x="50" y="47"/>
                      </a:lnTo>
                      <a:lnTo>
                        <a:pt x="56" y="50"/>
                      </a:lnTo>
                      <a:lnTo>
                        <a:pt x="50" y="56"/>
                      </a:lnTo>
                      <a:lnTo>
                        <a:pt x="59" y="62"/>
                      </a:lnTo>
                      <a:lnTo>
                        <a:pt x="66" y="75"/>
                      </a:lnTo>
                      <a:lnTo>
                        <a:pt x="66" y="87"/>
                      </a:lnTo>
                      <a:lnTo>
                        <a:pt x="75" y="84"/>
                      </a:lnTo>
                      <a:lnTo>
                        <a:pt x="75" y="68"/>
                      </a:lnTo>
                      <a:lnTo>
                        <a:pt x="69" y="59"/>
                      </a:lnTo>
                      <a:lnTo>
                        <a:pt x="66" y="53"/>
                      </a:lnTo>
                      <a:lnTo>
                        <a:pt x="88" y="34"/>
                      </a:lnTo>
                      <a:lnTo>
                        <a:pt x="81" y="25"/>
                      </a:lnTo>
                      <a:lnTo>
                        <a:pt x="72" y="34"/>
                      </a:lnTo>
                      <a:lnTo>
                        <a:pt x="72" y="28"/>
                      </a:lnTo>
                      <a:lnTo>
                        <a:pt x="72" y="25"/>
                      </a:lnTo>
                      <a:lnTo>
                        <a:pt x="69" y="28"/>
                      </a:lnTo>
                      <a:lnTo>
                        <a:pt x="66" y="28"/>
                      </a:lnTo>
                      <a:lnTo>
                        <a:pt x="72" y="18"/>
                      </a:lnTo>
                      <a:lnTo>
                        <a:pt x="69" y="15"/>
                      </a:lnTo>
                      <a:lnTo>
                        <a:pt x="56" y="25"/>
                      </a:lnTo>
                      <a:lnTo>
                        <a:pt x="50" y="22"/>
                      </a:lnTo>
                      <a:lnTo>
                        <a:pt x="47" y="25"/>
                      </a:lnTo>
                      <a:lnTo>
                        <a:pt x="44" y="22"/>
                      </a:lnTo>
                      <a:lnTo>
                        <a:pt x="63" y="6"/>
                      </a:lnTo>
                      <a:lnTo>
                        <a:pt x="56" y="0"/>
                      </a:lnTo>
                      <a:lnTo>
                        <a:pt x="41" y="15"/>
                      </a:lnTo>
                      <a:lnTo>
                        <a:pt x="38" y="15"/>
                      </a:lnTo>
                      <a:lnTo>
                        <a:pt x="38" y="12"/>
                      </a:lnTo>
                      <a:lnTo>
                        <a:pt x="31" y="15"/>
                      </a:lnTo>
                      <a:lnTo>
                        <a:pt x="28" y="18"/>
                      </a:lnTo>
                      <a:lnTo>
                        <a:pt x="31" y="22"/>
                      </a:lnTo>
                      <a:lnTo>
                        <a:pt x="22" y="31"/>
                      </a:lnTo>
                      <a:close/>
                      <a:moveTo>
                        <a:pt x="59" y="96"/>
                      </a:moveTo>
                      <a:lnTo>
                        <a:pt x="28" y="59"/>
                      </a:lnTo>
                      <a:lnTo>
                        <a:pt x="31" y="56"/>
                      </a:lnTo>
                      <a:lnTo>
                        <a:pt x="38" y="68"/>
                      </a:lnTo>
                      <a:lnTo>
                        <a:pt x="47" y="75"/>
                      </a:lnTo>
                      <a:lnTo>
                        <a:pt x="50" y="78"/>
                      </a:lnTo>
                      <a:lnTo>
                        <a:pt x="47" y="81"/>
                      </a:lnTo>
                      <a:lnTo>
                        <a:pt x="56" y="84"/>
                      </a:lnTo>
                      <a:lnTo>
                        <a:pt x="59" y="81"/>
                      </a:lnTo>
                      <a:lnTo>
                        <a:pt x="59" y="78"/>
                      </a:lnTo>
                      <a:lnTo>
                        <a:pt x="59" y="72"/>
                      </a:lnTo>
                      <a:lnTo>
                        <a:pt x="56" y="68"/>
                      </a:lnTo>
                      <a:lnTo>
                        <a:pt x="50" y="62"/>
                      </a:lnTo>
                      <a:lnTo>
                        <a:pt x="44" y="62"/>
                      </a:lnTo>
                      <a:lnTo>
                        <a:pt x="38" y="47"/>
                      </a:lnTo>
                      <a:lnTo>
                        <a:pt x="34" y="40"/>
                      </a:lnTo>
                      <a:lnTo>
                        <a:pt x="13" y="62"/>
                      </a:lnTo>
                      <a:lnTo>
                        <a:pt x="53" y="103"/>
                      </a:lnTo>
                      <a:lnTo>
                        <a:pt x="59" y="9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4" name="Freeform 104"/>
                <p:cNvSpPr>
                  <a:spLocks noEditPoints="1"/>
                </p:cNvSpPr>
                <p:nvPr/>
              </p:nvSpPr>
              <p:spPr bwMode="auto">
                <a:xfrm>
                  <a:off x="3569" y="937"/>
                  <a:ext cx="100" cy="99"/>
                </a:xfrm>
                <a:custGeom>
                  <a:avLst/>
                  <a:gdLst>
                    <a:gd name="T0" fmla="*/ 28 w 100"/>
                    <a:gd name="T1" fmla="*/ 37 h 99"/>
                    <a:gd name="T2" fmla="*/ 34 w 100"/>
                    <a:gd name="T3" fmla="*/ 43 h 99"/>
                    <a:gd name="T4" fmla="*/ 19 w 100"/>
                    <a:gd name="T5" fmla="*/ 56 h 99"/>
                    <a:gd name="T6" fmla="*/ 37 w 100"/>
                    <a:gd name="T7" fmla="*/ 74 h 99"/>
                    <a:gd name="T8" fmla="*/ 44 w 100"/>
                    <a:gd name="T9" fmla="*/ 68 h 99"/>
                    <a:gd name="T10" fmla="*/ 44 w 100"/>
                    <a:gd name="T11" fmla="*/ 68 h 99"/>
                    <a:gd name="T12" fmla="*/ 47 w 100"/>
                    <a:gd name="T13" fmla="*/ 74 h 99"/>
                    <a:gd name="T14" fmla="*/ 50 w 100"/>
                    <a:gd name="T15" fmla="*/ 81 h 99"/>
                    <a:gd name="T16" fmla="*/ 47 w 100"/>
                    <a:gd name="T17" fmla="*/ 90 h 99"/>
                    <a:gd name="T18" fmla="*/ 44 w 100"/>
                    <a:gd name="T19" fmla="*/ 99 h 99"/>
                    <a:gd name="T20" fmla="*/ 44 w 100"/>
                    <a:gd name="T21" fmla="*/ 99 h 99"/>
                    <a:gd name="T22" fmla="*/ 53 w 100"/>
                    <a:gd name="T23" fmla="*/ 99 h 99"/>
                    <a:gd name="T24" fmla="*/ 53 w 100"/>
                    <a:gd name="T25" fmla="*/ 99 h 99"/>
                    <a:gd name="T26" fmla="*/ 59 w 100"/>
                    <a:gd name="T27" fmla="*/ 90 h 99"/>
                    <a:gd name="T28" fmla="*/ 59 w 100"/>
                    <a:gd name="T29" fmla="*/ 78 h 99"/>
                    <a:gd name="T30" fmla="*/ 56 w 100"/>
                    <a:gd name="T31" fmla="*/ 68 h 99"/>
                    <a:gd name="T32" fmla="*/ 53 w 100"/>
                    <a:gd name="T33" fmla="*/ 59 h 99"/>
                    <a:gd name="T34" fmla="*/ 56 w 100"/>
                    <a:gd name="T35" fmla="*/ 56 h 99"/>
                    <a:gd name="T36" fmla="*/ 68 w 100"/>
                    <a:gd name="T37" fmla="*/ 71 h 99"/>
                    <a:gd name="T38" fmla="*/ 68 w 100"/>
                    <a:gd name="T39" fmla="*/ 71 h 99"/>
                    <a:gd name="T40" fmla="*/ 75 w 100"/>
                    <a:gd name="T41" fmla="*/ 74 h 99"/>
                    <a:gd name="T42" fmla="*/ 81 w 100"/>
                    <a:gd name="T43" fmla="*/ 71 h 99"/>
                    <a:gd name="T44" fmla="*/ 93 w 100"/>
                    <a:gd name="T45" fmla="*/ 56 h 99"/>
                    <a:gd name="T46" fmla="*/ 93 w 100"/>
                    <a:gd name="T47" fmla="*/ 56 h 99"/>
                    <a:gd name="T48" fmla="*/ 97 w 100"/>
                    <a:gd name="T49" fmla="*/ 53 h 99"/>
                    <a:gd name="T50" fmla="*/ 100 w 100"/>
                    <a:gd name="T51" fmla="*/ 49 h 99"/>
                    <a:gd name="T52" fmla="*/ 93 w 100"/>
                    <a:gd name="T53" fmla="*/ 37 h 99"/>
                    <a:gd name="T54" fmla="*/ 93 w 100"/>
                    <a:gd name="T55" fmla="*/ 37 h 99"/>
                    <a:gd name="T56" fmla="*/ 81 w 100"/>
                    <a:gd name="T57" fmla="*/ 43 h 99"/>
                    <a:gd name="T58" fmla="*/ 81 w 100"/>
                    <a:gd name="T59" fmla="*/ 43 h 99"/>
                    <a:gd name="T60" fmla="*/ 84 w 100"/>
                    <a:gd name="T61" fmla="*/ 49 h 99"/>
                    <a:gd name="T62" fmla="*/ 84 w 100"/>
                    <a:gd name="T63" fmla="*/ 53 h 99"/>
                    <a:gd name="T64" fmla="*/ 78 w 100"/>
                    <a:gd name="T65" fmla="*/ 59 h 99"/>
                    <a:gd name="T66" fmla="*/ 78 w 100"/>
                    <a:gd name="T67" fmla="*/ 59 h 99"/>
                    <a:gd name="T68" fmla="*/ 78 w 100"/>
                    <a:gd name="T69" fmla="*/ 59 h 99"/>
                    <a:gd name="T70" fmla="*/ 75 w 100"/>
                    <a:gd name="T71" fmla="*/ 59 h 99"/>
                    <a:gd name="T72" fmla="*/ 65 w 100"/>
                    <a:gd name="T73" fmla="*/ 49 h 99"/>
                    <a:gd name="T74" fmla="*/ 75 w 100"/>
                    <a:gd name="T75" fmla="*/ 37 h 99"/>
                    <a:gd name="T76" fmla="*/ 56 w 100"/>
                    <a:gd name="T77" fmla="*/ 18 h 99"/>
                    <a:gd name="T78" fmla="*/ 40 w 100"/>
                    <a:gd name="T79" fmla="*/ 34 h 99"/>
                    <a:gd name="T80" fmla="*/ 37 w 100"/>
                    <a:gd name="T81" fmla="*/ 28 h 99"/>
                    <a:gd name="T82" fmla="*/ 59 w 100"/>
                    <a:gd name="T83" fmla="*/ 6 h 99"/>
                    <a:gd name="T84" fmla="*/ 53 w 100"/>
                    <a:gd name="T85" fmla="*/ 0 h 99"/>
                    <a:gd name="T86" fmla="*/ 31 w 100"/>
                    <a:gd name="T87" fmla="*/ 21 h 99"/>
                    <a:gd name="T88" fmla="*/ 28 w 100"/>
                    <a:gd name="T89" fmla="*/ 21 h 99"/>
                    <a:gd name="T90" fmla="*/ 28 w 100"/>
                    <a:gd name="T91" fmla="*/ 21 h 99"/>
                    <a:gd name="T92" fmla="*/ 25 w 100"/>
                    <a:gd name="T93" fmla="*/ 18 h 99"/>
                    <a:gd name="T94" fmla="*/ 25 w 100"/>
                    <a:gd name="T95" fmla="*/ 18 h 99"/>
                    <a:gd name="T96" fmla="*/ 25 w 100"/>
                    <a:gd name="T97" fmla="*/ 15 h 99"/>
                    <a:gd name="T98" fmla="*/ 25 w 100"/>
                    <a:gd name="T99" fmla="*/ 15 h 99"/>
                    <a:gd name="T100" fmla="*/ 22 w 100"/>
                    <a:gd name="T101" fmla="*/ 18 h 99"/>
                    <a:gd name="T102" fmla="*/ 15 w 100"/>
                    <a:gd name="T103" fmla="*/ 24 h 99"/>
                    <a:gd name="T104" fmla="*/ 22 w 100"/>
                    <a:gd name="T105" fmla="*/ 31 h 99"/>
                    <a:gd name="T106" fmla="*/ 0 w 100"/>
                    <a:gd name="T107" fmla="*/ 53 h 99"/>
                    <a:gd name="T108" fmla="*/ 6 w 100"/>
                    <a:gd name="T109" fmla="*/ 59 h 99"/>
                    <a:gd name="T110" fmla="*/ 28 w 100"/>
                    <a:gd name="T111" fmla="*/ 37 h 99"/>
                    <a:gd name="T112" fmla="*/ 28 w 100"/>
                    <a:gd name="T113" fmla="*/ 37 h 99"/>
                    <a:gd name="T114" fmla="*/ 37 w 100"/>
                    <a:gd name="T115" fmla="*/ 62 h 99"/>
                    <a:gd name="T116" fmla="*/ 31 w 100"/>
                    <a:gd name="T117" fmla="*/ 56 h 99"/>
                    <a:gd name="T118" fmla="*/ 53 w 100"/>
                    <a:gd name="T119" fmla="*/ 34 h 99"/>
                    <a:gd name="T120" fmla="*/ 59 w 100"/>
                    <a:gd name="T121" fmla="*/ 40 h 99"/>
                    <a:gd name="T122" fmla="*/ 37 w 100"/>
                    <a:gd name="T123" fmla="*/ 62 h 99"/>
                    <a:gd name="T124" fmla="*/ 37 w 100"/>
                    <a:gd name="T125" fmla="*/ 62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 h="99">
                      <a:moveTo>
                        <a:pt x="28" y="37"/>
                      </a:moveTo>
                      <a:lnTo>
                        <a:pt x="34" y="43"/>
                      </a:lnTo>
                      <a:lnTo>
                        <a:pt x="19" y="56"/>
                      </a:lnTo>
                      <a:lnTo>
                        <a:pt x="37" y="74"/>
                      </a:lnTo>
                      <a:lnTo>
                        <a:pt x="44" y="68"/>
                      </a:lnTo>
                      <a:lnTo>
                        <a:pt x="47" y="74"/>
                      </a:lnTo>
                      <a:lnTo>
                        <a:pt x="50" y="81"/>
                      </a:lnTo>
                      <a:lnTo>
                        <a:pt x="47" y="90"/>
                      </a:lnTo>
                      <a:lnTo>
                        <a:pt x="44" y="99"/>
                      </a:lnTo>
                      <a:lnTo>
                        <a:pt x="53" y="99"/>
                      </a:lnTo>
                      <a:lnTo>
                        <a:pt x="59" y="90"/>
                      </a:lnTo>
                      <a:lnTo>
                        <a:pt x="59" y="78"/>
                      </a:lnTo>
                      <a:lnTo>
                        <a:pt x="56" y="68"/>
                      </a:lnTo>
                      <a:lnTo>
                        <a:pt x="53" y="59"/>
                      </a:lnTo>
                      <a:lnTo>
                        <a:pt x="56" y="56"/>
                      </a:lnTo>
                      <a:lnTo>
                        <a:pt x="68" y="71"/>
                      </a:lnTo>
                      <a:lnTo>
                        <a:pt x="75" y="74"/>
                      </a:lnTo>
                      <a:lnTo>
                        <a:pt x="81" y="71"/>
                      </a:lnTo>
                      <a:lnTo>
                        <a:pt x="93" y="56"/>
                      </a:lnTo>
                      <a:lnTo>
                        <a:pt x="97" y="53"/>
                      </a:lnTo>
                      <a:lnTo>
                        <a:pt x="100" y="49"/>
                      </a:lnTo>
                      <a:lnTo>
                        <a:pt x="93" y="37"/>
                      </a:lnTo>
                      <a:lnTo>
                        <a:pt x="81" y="43"/>
                      </a:lnTo>
                      <a:lnTo>
                        <a:pt x="84" y="49"/>
                      </a:lnTo>
                      <a:lnTo>
                        <a:pt x="84" y="53"/>
                      </a:lnTo>
                      <a:lnTo>
                        <a:pt x="78" y="59"/>
                      </a:lnTo>
                      <a:lnTo>
                        <a:pt x="75" y="59"/>
                      </a:lnTo>
                      <a:lnTo>
                        <a:pt x="65" y="49"/>
                      </a:lnTo>
                      <a:lnTo>
                        <a:pt x="75" y="37"/>
                      </a:lnTo>
                      <a:lnTo>
                        <a:pt x="56" y="18"/>
                      </a:lnTo>
                      <a:lnTo>
                        <a:pt x="40" y="34"/>
                      </a:lnTo>
                      <a:lnTo>
                        <a:pt x="37" y="28"/>
                      </a:lnTo>
                      <a:lnTo>
                        <a:pt x="59" y="6"/>
                      </a:lnTo>
                      <a:lnTo>
                        <a:pt x="53" y="0"/>
                      </a:lnTo>
                      <a:lnTo>
                        <a:pt x="31" y="21"/>
                      </a:lnTo>
                      <a:lnTo>
                        <a:pt x="28" y="21"/>
                      </a:lnTo>
                      <a:lnTo>
                        <a:pt x="25" y="18"/>
                      </a:lnTo>
                      <a:lnTo>
                        <a:pt x="25" y="15"/>
                      </a:lnTo>
                      <a:lnTo>
                        <a:pt x="22" y="18"/>
                      </a:lnTo>
                      <a:lnTo>
                        <a:pt x="15" y="24"/>
                      </a:lnTo>
                      <a:lnTo>
                        <a:pt x="22" y="31"/>
                      </a:lnTo>
                      <a:lnTo>
                        <a:pt x="0" y="53"/>
                      </a:lnTo>
                      <a:lnTo>
                        <a:pt x="6" y="59"/>
                      </a:lnTo>
                      <a:lnTo>
                        <a:pt x="28" y="37"/>
                      </a:lnTo>
                      <a:close/>
                      <a:moveTo>
                        <a:pt x="37" y="62"/>
                      </a:moveTo>
                      <a:lnTo>
                        <a:pt x="31" y="56"/>
                      </a:lnTo>
                      <a:lnTo>
                        <a:pt x="53" y="34"/>
                      </a:lnTo>
                      <a:lnTo>
                        <a:pt x="59" y="40"/>
                      </a:lnTo>
                      <a:lnTo>
                        <a:pt x="37" y="62"/>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5" name="Freeform 105"/>
                <p:cNvSpPr>
                  <a:spLocks noEditPoints="1"/>
                </p:cNvSpPr>
                <p:nvPr/>
              </p:nvSpPr>
              <p:spPr bwMode="auto">
                <a:xfrm>
                  <a:off x="3747" y="787"/>
                  <a:ext cx="87" cy="87"/>
                </a:xfrm>
                <a:custGeom>
                  <a:avLst/>
                  <a:gdLst>
                    <a:gd name="T0" fmla="*/ 53 w 87"/>
                    <a:gd name="T1" fmla="*/ 78 h 87"/>
                    <a:gd name="T2" fmla="*/ 50 w 87"/>
                    <a:gd name="T3" fmla="*/ 75 h 87"/>
                    <a:gd name="T4" fmla="*/ 75 w 87"/>
                    <a:gd name="T5" fmla="*/ 53 h 87"/>
                    <a:gd name="T6" fmla="*/ 78 w 87"/>
                    <a:gd name="T7" fmla="*/ 56 h 87"/>
                    <a:gd name="T8" fmla="*/ 87 w 87"/>
                    <a:gd name="T9" fmla="*/ 46 h 87"/>
                    <a:gd name="T10" fmla="*/ 40 w 87"/>
                    <a:gd name="T11" fmla="*/ 0 h 87"/>
                    <a:gd name="T12" fmla="*/ 18 w 87"/>
                    <a:gd name="T13" fmla="*/ 18 h 87"/>
                    <a:gd name="T14" fmla="*/ 18 w 87"/>
                    <a:gd name="T15" fmla="*/ 18 h 87"/>
                    <a:gd name="T16" fmla="*/ 15 w 87"/>
                    <a:gd name="T17" fmla="*/ 12 h 87"/>
                    <a:gd name="T18" fmla="*/ 15 w 87"/>
                    <a:gd name="T19" fmla="*/ 12 h 87"/>
                    <a:gd name="T20" fmla="*/ 15 w 87"/>
                    <a:gd name="T21" fmla="*/ 12 h 87"/>
                    <a:gd name="T22" fmla="*/ 15 w 87"/>
                    <a:gd name="T23" fmla="*/ 6 h 87"/>
                    <a:gd name="T24" fmla="*/ 15 w 87"/>
                    <a:gd name="T25" fmla="*/ 6 h 87"/>
                    <a:gd name="T26" fmla="*/ 3 w 87"/>
                    <a:gd name="T27" fmla="*/ 15 h 87"/>
                    <a:gd name="T28" fmla="*/ 3 w 87"/>
                    <a:gd name="T29" fmla="*/ 15 h 87"/>
                    <a:gd name="T30" fmla="*/ 6 w 87"/>
                    <a:gd name="T31" fmla="*/ 18 h 87"/>
                    <a:gd name="T32" fmla="*/ 6 w 87"/>
                    <a:gd name="T33" fmla="*/ 18 h 87"/>
                    <a:gd name="T34" fmla="*/ 9 w 87"/>
                    <a:gd name="T35" fmla="*/ 28 h 87"/>
                    <a:gd name="T36" fmla="*/ 0 w 87"/>
                    <a:gd name="T37" fmla="*/ 37 h 87"/>
                    <a:gd name="T38" fmla="*/ 47 w 87"/>
                    <a:gd name="T39" fmla="*/ 87 h 87"/>
                    <a:gd name="T40" fmla="*/ 47 w 87"/>
                    <a:gd name="T41" fmla="*/ 87 h 87"/>
                    <a:gd name="T42" fmla="*/ 53 w 87"/>
                    <a:gd name="T43" fmla="*/ 78 h 87"/>
                    <a:gd name="T44" fmla="*/ 53 w 87"/>
                    <a:gd name="T45" fmla="*/ 78 h 87"/>
                    <a:gd name="T46" fmla="*/ 37 w 87"/>
                    <a:gd name="T47" fmla="*/ 12 h 87"/>
                    <a:gd name="T48" fmla="*/ 43 w 87"/>
                    <a:gd name="T49" fmla="*/ 18 h 87"/>
                    <a:gd name="T50" fmla="*/ 18 w 87"/>
                    <a:gd name="T51" fmla="*/ 43 h 87"/>
                    <a:gd name="T52" fmla="*/ 12 w 87"/>
                    <a:gd name="T53" fmla="*/ 37 h 87"/>
                    <a:gd name="T54" fmla="*/ 37 w 87"/>
                    <a:gd name="T55" fmla="*/ 12 h 87"/>
                    <a:gd name="T56" fmla="*/ 37 w 87"/>
                    <a:gd name="T57" fmla="*/ 12 h 87"/>
                    <a:gd name="T58" fmla="*/ 56 w 87"/>
                    <a:gd name="T59" fmla="*/ 31 h 87"/>
                    <a:gd name="T60" fmla="*/ 31 w 87"/>
                    <a:gd name="T61" fmla="*/ 56 h 87"/>
                    <a:gd name="T62" fmla="*/ 25 w 87"/>
                    <a:gd name="T63" fmla="*/ 50 h 87"/>
                    <a:gd name="T64" fmla="*/ 50 w 87"/>
                    <a:gd name="T65" fmla="*/ 25 h 87"/>
                    <a:gd name="T66" fmla="*/ 56 w 87"/>
                    <a:gd name="T67" fmla="*/ 31 h 87"/>
                    <a:gd name="T68" fmla="*/ 56 w 87"/>
                    <a:gd name="T69" fmla="*/ 31 h 87"/>
                    <a:gd name="T70" fmla="*/ 62 w 87"/>
                    <a:gd name="T71" fmla="*/ 37 h 87"/>
                    <a:gd name="T72" fmla="*/ 68 w 87"/>
                    <a:gd name="T73" fmla="*/ 46 h 87"/>
                    <a:gd name="T74" fmla="*/ 43 w 87"/>
                    <a:gd name="T75" fmla="*/ 68 h 87"/>
                    <a:gd name="T76" fmla="*/ 37 w 87"/>
                    <a:gd name="T77" fmla="*/ 62 h 87"/>
                    <a:gd name="T78" fmla="*/ 62 w 87"/>
                    <a:gd name="T79" fmla="*/ 37 h 87"/>
                    <a:gd name="T80" fmla="*/ 62 w 87"/>
                    <a:gd name="T81" fmla="*/ 37 h 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7" h="87">
                      <a:moveTo>
                        <a:pt x="53" y="78"/>
                      </a:moveTo>
                      <a:lnTo>
                        <a:pt x="50" y="75"/>
                      </a:lnTo>
                      <a:lnTo>
                        <a:pt x="75" y="53"/>
                      </a:lnTo>
                      <a:lnTo>
                        <a:pt x="78" y="56"/>
                      </a:lnTo>
                      <a:lnTo>
                        <a:pt x="87" y="46"/>
                      </a:lnTo>
                      <a:lnTo>
                        <a:pt x="40" y="0"/>
                      </a:lnTo>
                      <a:lnTo>
                        <a:pt x="18" y="18"/>
                      </a:lnTo>
                      <a:lnTo>
                        <a:pt x="15" y="12"/>
                      </a:lnTo>
                      <a:lnTo>
                        <a:pt x="15" y="6"/>
                      </a:lnTo>
                      <a:lnTo>
                        <a:pt x="3" y="15"/>
                      </a:lnTo>
                      <a:lnTo>
                        <a:pt x="6" y="18"/>
                      </a:lnTo>
                      <a:lnTo>
                        <a:pt x="9" y="28"/>
                      </a:lnTo>
                      <a:lnTo>
                        <a:pt x="0" y="37"/>
                      </a:lnTo>
                      <a:lnTo>
                        <a:pt x="47" y="87"/>
                      </a:lnTo>
                      <a:lnTo>
                        <a:pt x="53" y="78"/>
                      </a:lnTo>
                      <a:close/>
                      <a:moveTo>
                        <a:pt x="37" y="12"/>
                      </a:moveTo>
                      <a:lnTo>
                        <a:pt x="43" y="18"/>
                      </a:lnTo>
                      <a:lnTo>
                        <a:pt x="18" y="43"/>
                      </a:lnTo>
                      <a:lnTo>
                        <a:pt x="12" y="37"/>
                      </a:lnTo>
                      <a:lnTo>
                        <a:pt x="37" y="12"/>
                      </a:lnTo>
                      <a:close/>
                      <a:moveTo>
                        <a:pt x="56" y="31"/>
                      </a:moveTo>
                      <a:lnTo>
                        <a:pt x="31" y="56"/>
                      </a:lnTo>
                      <a:lnTo>
                        <a:pt x="25" y="50"/>
                      </a:lnTo>
                      <a:lnTo>
                        <a:pt x="50" y="25"/>
                      </a:lnTo>
                      <a:lnTo>
                        <a:pt x="56" y="31"/>
                      </a:lnTo>
                      <a:close/>
                      <a:moveTo>
                        <a:pt x="62" y="37"/>
                      </a:moveTo>
                      <a:lnTo>
                        <a:pt x="68" y="46"/>
                      </a:lnTo>
                      <a:lnTo>
                        <a:pt x="43" y="68"/>
                      </a:lnTo>
                      <a:lnTo>
                        <a:pt x="37" y="62"/>
                      </a:lnTo>
                      <a:lnTo>
                        <a:pt x="62" y="3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6" name="Freeform 106"/>
                <p:cNvSpPr>
                  <a:spLocks noEditPoints="1"/>
                </p:cNvSpPr>
                <p:nvPr/>
              </p:nvSpPr>
              <p:spPr bwMode="auto">
                <a:xfrm>
                  <a:off x="3909" y="624"/>
                  <a:ext cx="94" cy="88"/>
                </a:xfrm>
                <a:custGeom>
                  <a:avLst/>
                  <a:gdLst>
                    <a:gd name="T0" fmla="*/ 34 w 94"/>
                    <a:gd name="T1" fmla="*/ 3 h 88"/>
                    <a:gd name="T2" fmla="*/ 34 w 94"/>
                    <a:gd name="T3" fmla="*/ 0 h 88"/>
                    <a:gd name="T4" fmla="*/ 22 w 94"/>
                    <a:gd name="T5" fmla="*/ 7 h 88"/>
                    <a:gd name="T6" fmla="*/ 25 w 94"/>
                    <a:gd name="T7" fmla="*/ 22 h 88"/>
                    <a:gd name="T8" fmla="*/ 25 w 94"/>
                    <a:gd name="T9" fmla="*/ 41 h 88"/>
                    <a:gd name="T10" fmla="*/ 34 w 94"/>
                    <a:gd name="T11" fmla="*/ 47 h 88"/>
                    <a:gd name="T12" fmla="*/ 62 w 94"/>
                    <a:gd name="T13" fmla="*/ 19 h 88"/>
                    <a:gd name="T14" fmla="*/ 66 w 94"/>
                    <a:gd name="T15" fmla="*/ 19 h 88"/>
                    <a:gd name="T16" fmla="*/ 69 w 94"/>
                    <a:gd name="T17" fmla="*/ 13 h 88"/>
                    <a:gd name="T18" fmla="*/ 72 w 94"/>
                    <a:gd name="T19" fmla="*/ 10 h 88"/>
                    <a:gd name="T20" fmla="*/ 44 w 94"/>
                    <a:gd name="T21" fmla="*/ 3 h 88"/>
                    <a:gd name="T22" fmla="*/ 41 w 94"/>
                    <a:gd name="T23" fmla="*/ 13 h 88"/>
                    <a:gd name="T24" fmla="*/ 38 w 94"/>
                    <a:gd name="T25" fmla="*/ 25 h 88"/>
                    <a:gd name="T26" fmla="*/ 34 w 94"/>
                    <a:gd name="T27" fmla="*/ 3 h 88"/>
                    <a:gd name="T28" fmla="*/ 34 w 94"/>
                    <a:gd name="T29" fmla="*/ 3 h 88"/>
                    <a:gd name="T30" fmla="*/ 19 w 94"/>
                    <a:gd name="T31" fmla="*/ 25 h 88"/>
                    <a:gd name="T32" fmla="*/ 0 w 94"/>
                    <a:gd name="T33" fmla="*/ 28 h 88"/>
                    <a:gd name="T34" fmla="*/ 0 w 94"/>
                    <a:gd name="T35" fmla="*/ 41 h 88"/>
                    <a:gd name="T36" fmla="*/ 6 w 94"/>
                    <a:gd name="T37" fmla="*/ 41 h 88"/>
                    <a:gd name="T38" fmla="*/ 19 w 94"/>
                    <a:gd name="T39" fmla="*/ 38 h 88"/>
                    <a:gd name="T40" fmla="*/ 19 w 94"/>
                    <a:gd name="T41" fmla="*/ 25 h 88"/>
                    <a:gd name="T42" fmla="*/ 25 w 94"/>
                    <a:gd name="T43" fmla="*/ 44 h 88"/>
                    <a:gd name="T44" fmla="*/ 6 w 94"/>
                    <a:gd name="T45" fmla="*/ 47 h 88"/>
                    <a:gd name="T46" fmla="*/ 9 w 94"/>
                    <a:gd name="T47" fmla="*/ 60 h 88"/>
                    <a:gd name="T48" fmla="*/ 25 w 94"/>
                    <a:gd name="T49" fmla="*/ 57 h 88"/>
                    <a:gd name="T50" fmla="*/ 25 w 94"/>
                    <a:gd name="T51" fmla="*/ 44 h 88"/>
                    <a:gd name="T52" fmla="*/ 25 w 94"/>
                    <a:gd name="T53" fmla="*/ 44 h 88"/>
                    <a:gd name="T54" fmla="*/ 47 w 94"/>
                    <a:gd name="T55" fmla="*/ 88 h 88"/>
                    <a:gd name="T56" fmla="*/ 53 w 94"/>
                    <a:gd name="T57" fmla="*/ 85 h 88"/>
                    <a:gd name="T58" fmla="*/ 38 w 94"/>
                    <a:gd name="T59" fmla="*/ 57 h 88"/>
                    <a:gd name="T60" fmla="*/ 31 w 94"/>
                    <a:gd name="T61" fmla="*/ 60 h 88"/>
                    <a:gd name="T62" fmla="*/ 28 w 94"/>
                    <a:gd name="T63" fmla="*/ 60 h 88"/>
                    <a:gd name="T64" fmla="*/ 38 w 94"/>
                    <a:gd name="T65" fmla="*/ 88 h 88"/>
                    <a:gd name="T66" fmla="*/ 47 w 94"/>
                    <a:gd name="T67" fmla="*/ 88 h 88"/>
                    <a:gd name="T68" fmla="*/ 47 w 94"/>
                    <a:gd name="T69" fmla="*/ 88 h 88"/>
                    <a:gd name="T70" fmla="*/ 81 w 94"/>
                    <a:gd name="T71" fmla="*/ 50 h 88"/>
                    <a:gd name="T72" fmla="*/ 94 w 94"/>
                    <a:gd name="T73" fmla="*/ 47 h 88"/>
                    <a:gd name="T74" fmla="*/ 41 w 94"/>
                    <a:gd name="T75" fmla="*/ 47 h 88"/>
                    <a:gd name="T76" fmla="*/ 72 w 94"/>
                    <a:gd name="T77" fmla="*/ 66 h 88"/>
                    <a:gd name="T78" fmla="*/ 69 w 94"/>
                    <a:gd name="T79" fmla="*/ 63 h 88"/>
                    <a:gd name="T80" fmla="*/ 78 w 94"/>
                    <a:gd name="T81" fmla="*/ 44 h 88"/>
                    <a:gd name="T82" fmla="*/ 53 w 94"/>
                    <a:gd name="T83" fmla="*/ 47 h 88"/>
                    <a:gd name="T84" fmla="*/ 69 w 94"/>
                    <a:gd name="T85" fmla="*/ 35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4" h="88">
                      <a:moveTo>
                        <a:pt x="34" y="3"/>
                      </a:moveTo>
                      <a:lnTo>
                        <a:pt x="34" y="3"/>
                      </a:lnTo>
                      <a:lnTo>
                        <a:pt x="34" y="0"/>
                      </a:lnTo>
                      <a:lnTo>
                        <a:pt x="22" y="7"/>
                      </a:lnTo>
                      <a:lnTo>
                        <a:pt x="25" y="22"/>
                      </a:lnTo>
                      <a:lnTo>
                        <a:pt x="28" y="35"/>
                      </a:lnTo>
                      <a:lnTo>
                        <a:pt x="25" y="41"/>
                      </a:lnTo>
                      <a:lnTo>
                        <a:pt x="34" y="47"/>
                      </a:lnTo>
                      <a:lnTo>
                        <a:pt x="53" y="25"/>
                      </a:lnTo>
                      <a:lnTo>
                        <a:pt x="62" y="19"/>
                      </a:lnTo>
                      <a:lnTo>
                        <a:pt x="66" y="19"/>
                      </a:lnTo>
                      <a:lnTo>
                        <a:pt x="69" y="13"/>
                      </a:lnTo>
                      <a:lnTo>
                        <a:pt x="72" y="10"/>
                      </a:lnTo>
                      <a:lnTo>
                        <a:pt x="44" y="3"/>
                      </a:lnTo>
                      <a:lnTo>
                        <a:pt x="41" y="13"/>
                      </a:lnTo>
                      <a:lnTo>
                        <a:pt x="50" y="16"/>
                      </a:lnTo>
                      <a:lnTo>
                        <a:pt x="38" y="25"/>
                      </a:lnTo>
                      <a:lnTo>
                        <a:pt x="34" y="3"/>
                      </a:lnTo>
                      <a:close/>
                      <a:moveTo>
                        <a:pt x="19" y="25"/>
                      </a:moveTo>
                      <a:lnTo>
                        <a:pt x="19" y="25"/>
                      </a:lnTo>
                      <a:lnTo>
                        <a:pt x="0" y="28"/>
                      </a:lnTo>
                      <a:lnTo>
                        <a:pt x="0" y="41"/>
                      </a:lnTo>
                      <a:lnTo>
                        <a:pt x="6" y="41"/>
                      </a:lnTo>
                      <a:lnTo>
                        <a:pt x="19" y="38"/>
                      </a:lnTo>
                      <a:lnTo>
                        <a:pt x="19" y="25"/>
                      </a:lnTo>
                      <a:close/>
                      <a:moveTo>
                        <a:pt x="25" y="44"/>
                      </a:moveTo>
                      <a:lnTo>
                        <a:pt x="25" y="44"/>
                      </a:lnTo>
                      <a:lnTo>
                        <a:pt x="6" y="47"/>
                      </a:lnTo>
                      <a:lnTo>
                        <a:pt x="9" y="60"/>
                      </a:lnTo>
                      <a:lnTo>
                        <a:pt x="25" y="57"/>
                      </a:lnTo>
                      <a:lnTo>
                        <a:pt x="25" y="44"/>
                      </a:lnTo>
                      <a:close/>
                      <a:moveTo>
                        <a:pt x="47" y="88"/>
                      </a:moveTo>
                      <a:lnTo>
                        <a:pt x="47" y="88"/>
                      </a:lnTo>
                      <a:lnTo>
                        <a:pt x="53" y="85"/>
                      </a:lnTo>
                      <a:lnTo>
                        <a:pt x="38" y="57"/>
                      </a:lnTo>
                      <a:lnTo>
                        <a:pt x="31" y="60"/>
                      </a:lnTo>
                      <a:lnTo>
                        <a:pt x="28" y="60"/>
                      </a:lnTo>
                      <a:lnTo>
                        <a:pt x="34" y="75"/>
                      </a:lnTo>
                      <a:lnTo>
                        <a:pt x="38" y="88"/>
                      </a:lnTo>
                      <a:lnTo>
                        <a:pt x="47" y="88"/>
                      </a:lnTo>
                      <a:close/>
                      <a:moveTo>
                        <a:pt x="69" y="63"/>
                      </a:moveTo>
                      <a:lnTo>
                        <a:pt x="81" y="50"/>
                      </a:lnTo>
                      <a:lnTo>
                        <a:pt x="87" y="53"/>
                      </a:lnTo>
                      <a:lnTo>
                        <a:pt x="94" y="47"/>
                      </a:lnTo>
                      <a:lnTo>
                        <a:pt x="69" y="19"/>
                      </a:lnTo>
                      <a:lnTo>
                        <a:pt x="41" y="47"/>
                      </a:lnTo>
                      <a:lnTo>
                        <a:pt x="66" y="75"/>
                      </a:lnTo>
                      <a:lnTo>
                        <a:pt x="72" y="66"/>
                      </a:lnTo>
                      <a:lnTo>
                        <a:pt x="69" y="63"/>
                      </a:lnTo>
                      <a:close/>
                      <a:moveTo>
                        <a:pt x="69" y="35"/>
                      </a:moveTo>
                      <a:lnTo>
                        <a:pt x="78" y="44"/>
                      </a:lnTo>
                      <a:lnTo>
                        <a:pt x="62" y="57"/>
                      </a:lnTo>
                      <a:lnTo>
                        <a:pt x="53" y="47"/>
                      </a:lnTo>
                      <a:lnTo>
                        <a:pt x="69" y="3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7" name="Freeform 107"/>
                <p:cNvSpPr>
                  <a:spLocks noEditPoints="1"/>
                </p:cNvSpPr>
                <p:nvPr/>
              </p:nvSpPr>
              <p:spPr bwMode="auto">
                <a:xfrm>
                  <a:off x="4081" y="453"/>
                  <a:ext cx="93" cy="100"/>
                </a:xfrm>
                <a:custGeom>
                  <a:avLst/>
                  <a:gdLst>
                    <a:gd name="T0" fmla="*/ 40 w 93"/>
                    <a:gd name="T1" fmla="*/ 25 h 100"/>
                    <a:gd name="T2" fmla="*/ 28 w 93"/>
                    <a:gd name="T3" fmla="*/ 25 h 100"/>
                    <a:gd name="T4" fmla="*/ 25 w 93"/>
                    <a:gd name="T5" fmla="*/ 21 h 100"/>
                    <a:gd name="T6" fmla="*/ 25 w 93"/>
                    <a:gd name="T7" fmla="*/ 18 h 100"/>
                    <a:gd name="T8" fmla="*/ 25 w 93"/>
                    <a:gd name="T9" fmla="*/ 21 h 100"/>
                    <a:gd name="T10" fmla="*/ 18 w 93"/>
                    <a:gd name="T11" fmla="*/ 25 h 100"/>
                    <a:gd name="T12" fmla="*/ 40 w 93"/>
                    <a:gd name="T13" fmla="*/ 50 h 100"/>
                    <a:gd name="T14" fmla="*/ 25 w 93"/>
                    <a:gd name="T15" fmla="*/ 40 h 100"/>
                    <a:gd name="T16" fmla="*/ 9 w 93"/>
                    <a:gd name="T17" fmla="*/ 37 h 100"/>
                    <a:gd name="T18" fmla="*/ 9 w 93"/>
                    <a:gd name="T19" fmla="*/ 34 h 100"/>
                    <a:gd name="T20" fmla="*/ 6 w 93"/>
                    <a:gd name="T21" fmla="*/ 31 h 100"/>
                    <a:gd name="T22" fmla="*/ 6 w 93"/>
                    <a:gd name="T23" fmla="*/ 34 h 100"/>
                    <a:gd name="T24" fmla="*/ 0 w 93"/>
                    <a:gd name="T25" fmla="*/ 40 h 100"/>
                    <a:gd name="T26" fmla="*/ 28 w 93"/>
                    <a:gd name="T27" fmla="*/ 68 h 100"/>
                    <a:gd name="T28" fmla="*/ 37 w 93"/>
                    <a:gd name="T29" fmla="*/ 84 h 100"/>
                    <a:gd name="T30" fmla="*/ 37 w 93"/>
                    <a:gd name="T31" fmla="*/ 93 h 100"/>
                    <a:gd name="T32" fmla="*/ 34 w 93"/>
                    <a:gd name="T33" fmla="*/ 100 h 100"/>
                    <a:gd name="T34" fmla="*/ 47 w 93"/>
                    <a:gd name="T35" fmla="*/ 96 h 100"/>
                    <a:gd name="T36" fmla="*/ 43 w 93"/>
                    <a:gd name="T37" fmla="*/ 78 h 100"/>
                    <a:gd name="T38" fmla="*/ 34 w 93"/>
                    <a:gd name="T39" fmla="*/ 62 h 100"/>
                    <a:gd name="T40" fmla="*/ 22 w 93"/>
                    <a:gd name="T41" fmla="*/ 50 h 100"/>
                    <a:gd name="T42" fmla="*/ 40 w 93"/>
                    <a:gd name="T43" fmla="*/ 62 h 100"/>
                    <a:gd name="T44" fmla="*/ 43 w 93"/>
                    <a:gd name="T45" fmla="*/ 59 h 100"/>
                    <a:gd name="T46" fmla="*/ 65 w 93"/>
                    <a:gd name="T47" fmla="*/ 78 h 100"/>
                    <a:gd name="T48" fmla="*/ 37 w 93"/>
                    <a:gd name="T49" fmla="*/ 34 h 100"/>
                    <a:gd name="T50" fmla="*/ 59 w 93"/>
                    <a:gd name="T51" fmla="*/ 46 h 100"/>
                    <a:gd name="T52" fmla="*/ 62 w 93"/>
                    <a:gd name="T53" fmla="*/ 40 h 100"/>
                    <a:gd name="T54" fmla="*/ 93 w 93"/>
                    <a:gd name="T55" fmla="*/ 56 h 100"/>
                    <a:gd name="T56" fmla="*/ 43 w 93"/>
                    <a:gd name="T57" fmla="*/ 3 h 100"/>
                    <a:gd name="T58" fmla="*/ 40 w 93"/>
                    <a:gd name="T59" fmla="*/ 0 h 100"/>
                    <a:gd name="T60" fmla="*/ 40 w 93"/>
                    <a:gd name="T61" fmla="*/ 0 h 100"/>
                    <a:gd name="T62" fmla="*/ 37 w 93"/>
                    <a:gd name="T63" fmla="*/ 0 h 100"/>
                    <a:gd name="T64" fmla="*/ 59 w 93"/>
                    <a:gd name="T65" fmla="*/ 34 h 100"/>
                    <a:gd name="T66" fmla="*/ 40 w 93"/>
                    <a:gd name="T67" fmla="*/ 25 h 100"/>
                    <a:gd name="T68" fmla="*/ 40 w 93"/>
                    <a:gd name="T69" fmla="*/ 25 h 100"/>
                    <a:gd name="T70" fmla="*/ 22 w 93"/>
                    <a:gd name="T71" fmla="*/ 68 h 100"/>
                    <a:gd name="T72" fmla="*/ 12 w 93"/>
                    <a:gd name="T73" fmla="*/ 56 h 100"/>
                    <a:gd name="T74" fmla="*/ 3 w 93"/>
                    <a:gd name="T75" fmla="*/ 59 h 100"/>
                    <a:gd name="T76" fmla="*/ 6 w 93"/>
                    <a:gd name="T77" fmla="*/ 62 h 100"/>
                    <a:gd name="T78" fmla="*/ 18 w 93"/>
                    <a:gd name="T79" fmla="*/ 84 h 100"/>
                    <a:gd name="T80" fmla="*/ 28 w 93"/>
                    <a:gd name="T81" fmla="*/ 78 h 100"/>
                    <a:gd name="T82" fmla="*/ 22 w 93"/>
                    <a:gd name="T83" fmla="*/ 68 h 1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3" h="100">
                      <a:moveTo>
                        <a:pt x="40" y="25"/>
                      </a:moveTo>
                      <a:lnTo>
                        <a:pt x="40" y="25"/>
                      </a:lnTo>
                      <a:lnTo>
                        <a:pt x="37" y="31"/>
                      </a:lnTo>
                      <a:lnTo>
                        <a:pt x="28" y="25"/>
                      </a:lnTo>
                      <a:lnTo>
                        <a:pt x="25" y="21"/>
                      </a:lnTo>
                      <a:lnTo>
                        <a:pt x="25" y="18"/>
                      </a:lnTo>
                      <a:lnTo>
                        <a:pt x="25" y="21"/>
                      </a:lnTo>
                      <a:lnTo>
                        <a:pt x="18" y="25"/>
                      </a:lnTo>
                      <a:lnTo>
                        <a:pt x="40" y="50"/>
                      </a:lnTo>
                      <a:lnTo>
                        <a:pt x="25" y="40"/>
                      </a:lnTo>
                      <a:lnTo>
                        <a:pt x="18" y="46"/>
                      </a:lnTo>
                      <a:lnTo>
                        <a:pt x="9" y="37"/>
                      </a:lnTo>
                      <a:lnTo>
                        <a:pt x="9" y="34"/>
                      </a:lnTo>
                      <a:lnTo>
                        <a:pt x="6" y="31"/>
                      </a:lnTo>
                      <a:lnTo>
                        <a:pt x="6" y="34"/>
                      </a:lnTo>
                      <a:lnTo>
                        <a:pt x="0" y="40"/>
                      </a:lnTo>
                      <a:lnTo>
                        <a:pt x="28" y="68"/>
                      </a:lnTo>
                      <a:lnTo>
                        <a:pt x="34" y="78"/>
                      </a:lnTo>
                      <a:lnTo>
                        <a:pt x="37" y="84"/>
                      </a:lnTo>
                      <a:lnTo>
                        <a:pt x="37" y="93"/>
                      </a:lnTo>
                      <a:lnTo>
                        <a:pt x="34" y="100"/>
                      </a:lnTo>
                      <a:lnTo>
                        <a:pt x="47" y="96"/>
                      </a:lnTo>
                      <a:lnTo>
                        <a:pt x="47" y="84"/>
                      </a:lnTo>
                      <a:lnTo>
                        <a:pt x="43" y="78"/>
                      </a:lnTo>
                      <a:lnTo>
                        <a:pt x="34" y="62"/>
                      </a:lnTo>
                      <a:lnTo>
                        <a:pt x="22" y="50"/>
                      </a:lnTo>
                      <a:lnTo>
                        <a:pt x="40" y="62"/>
                      </a:lnTo>
                      <a:lnTo>
                        <a:pt x="43" y="59"/>
                      </a:lnTo>
                      <a:lnTo>
                        <a:pt x="47" y="56"/>
                      </a:lnTo>
                      <a:lnTo>
                        <a:pt x="65" y="78"/>
                      </a:lnTo>
                      <a:lnTo>
                        <a:pt x="72" y="68"/>
                      </a:lnTo>
                      <a:lnTo>
                        <a:pt x="37" y="34"/>
                      </a:lnTo>
                      <a:lnTo>
                        <a:pt x="59" y="46"/>
                      </a:lnTo>
                      <a:lnTo>
                        <a:pt x="62" y="40"/>
                      </a:lnTo>
                      <a:lnTo>
                        <a:pt x="84" y="62"/>
                      </a:lnTo>
                      <a:lnTo>
                        <a:pt x="93" y="56"/>
                      </a:lnTo>
                      <a:lnTo>
                        <a:pt x="43" y="3"/>
                      </a:lnTo>
                      <a:lnTo>
                        <a:pt x="40" y="0"/>
                      </a:lnTo>
                      <a:lnTo>
                        <a:pt x="37" y="0"/>
                      </a:lnTo>
                      <a:lnTo>
                        <a:pt x="31" y="6"/>
                      </a:lnTo>
                      <a:lnTo>
                        <a:pt x="59" y="34"/>
                      </a:lnTo>
                      <a:lnTo>
                        <a:pt x="40" y="25"/>
                      </a:lnTo>
                      <a:close/>
                      <a:moveTo>
                        <a:pt x="22" y="68"/>
                      </a:moveTo>
                      <a:lnTo>
                        <a:pt x="22" y="68"/>
                      </a:lnTo>
                      <a:lnTo>
                        <a:pt x="12" y="56"/>
                      </a:lnTo>
                      <a:lnTo>
                        <a:pt x="3" y="59"/>
                      </a:lnTo>
                      <a:lnTo>
                        <a:pt x="6" y="62"/>
                      </a:lnTo>
                      <a:lnTo>
                        <a:pt x="18" y="84"/>
                      </a:lnTo>
                      <a:lnTo>
                        <a:pt x="28" y="78"/>
                      </a:lnTo>
                      <a:lnTo>
                        <a:pt x="22" y="68"/>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8" name="Freeform 108"/>
                <p:cNvSpPr>
                  <a:spLocks noEditPoints="1"/>
                </p:cNvSpPr>
                <p:nvPr/>
              </p:nvSpPr>
              <p:spPr bwMode="auto">
                <a:xfrm>
                  <a:off x="3332" y="937"/>
                  <a:ext cx="78" cy="81"/>
                </a:xfrm>
                <a:custGeom>
                  <a:avLst/>
                  <a:gdLst>
                    <a:gd name="T0" fmla="*/ 31 w 78"/>
                    <a:gd name="T1" fmla="*/ 18 h 81"/>
                    <a:gd name="T2" fmla="*/ 31 w 78"/>
                    <a:gd name="T3" fmla="*/ 24 h 81"/>
                    <a:gd name="T4" fmla="*/ 9 w 78"/>
                    <a:gd name="T5" fmla="*/ 24 h 81"/>
                    <a:gd name="T6" fmla="*/ 9 w 78"/>
                    <a:gd name="T7" fmla="*/ 53 h 81"/>
                    <a:gd name="T8" fmla="*/ 21 w 78"/>
                    <a:gd name="T9" fmla="*/ 53 h 81"/>
                    <a:gd name="T10" fmla="*/ 21 w 78"/>
                    <a:gd name="T11" fmla="*/ 53 h 81"/>
                    <a:gd name="T12" fmla="*/ 18 w 78"/>
                    <a:gd name="T13" fmla="*/ 59 h 81"/>
                    <a:gd name="T14" fmla="*/ 15 w 78"/>
                    <a:gd name="T15" fmla="*/ 65 h 81"/>
                    <a:gd name="T16" fmla="*/ 9 w 78"/>
                    <a:gd name="T17" fmla="*/ 68 h 81"/>
                    <a:gd name="T18" fmla="*/ 0 w 78"/>
                    <a:gd name="T19" fmla="*/ 71 h 81"/>
                    <a:gd name="T20" fmla="*/ 0 w 78"/>
                    <a:gd name="T21" fmla="*/ 71 h 81"/>
                    <a:gd name="T22" fmla="*/ 6 w 78"/>
                    <a:gd name="T23" fmla="*/ 81 h 81"/>
                    <a:gd name="T24" fmla="*/ 6 w 78"/>
                    <a:gd name="T25" fmla="*/ 81 h 81"/>
                    <a:gd name="T26" fmla="*/ 15 w 78"/>
                    <a:gd name="T27" fmla="*/ 78 h 81"/>
                    <a:gd name="T28" fmla="*/ 25 w 78"/>
                    <a:gd name="T29" fmla="*/ 68 h 81"/>
                    <a:gd name="T30" fmla="*/ 31 w 78"/>
                    <a:gd name="T31" fmla="*/ 62 h 81"/>
                    <a:gd name="T32" fmla="*/ 34 w 78"/>
                    <a:gd name="T33" fmla="*/ 53 h 81"/>
                    <a:gd name="T34" fmla="*/ 37 w 78"/>
                    <a:gd name="T35" fmla="*/ 53 h 81"/>
                    <a:gd name="T36" fmla="*/ 37 w 78"/>
                    <a:gd name="T37" fmla="*/ 71 h 81"/>
                    <a:gd name="T38" fmla="*/ 37 w 78"/>
                    <a:gd name="T39" fmla="*/ 71 h 81"/>
                    <a:gd name="T40" fmla="*/ 40 w 78"/>
                    <a:gd name="T41" fmla="*/ 78 h 81"/>
                    <a:gd name="T42" fmla="*/ 46 w 78"/>
                    <a:gd name="T43" fmla="*/ 78 h 81"/>
                    <a:gd name="T44" fmla="*/ 65 w 78"/>
                    <a:gd name="T45" fmla="*/ 78 h 81"/>
                    <a:gd name="T46" fmla="*/ 65 w 78"/>
                    <a:gd name="T47" fmla="*/ 78 h 81"/>
                    <a:gd name="T48" fmla="*/ 68 w 78"/>
                    <a:gd name="T49" fmla="*/ 78 h 81"/>
                    <a:gd name="T50" fmla="*/ 75 w 78"/>
                    <a:gd name="T51" fmla="*/ 74 h 81"/>
                    <a:gd name="T52" fmla="*/ 78 w 78"/>
                    <a:gd name="T53" fmla="*/ 62 h 81"/>
                    <a:gd name="T54" fmla="*/ 78 w 78"/>
                    <a:gd name="T55" fmla="*/ 62 h 81"/>
                    <a:gd name="T56" fmla="*/ 65 w 78"/>
                    <a:gd name="T57" fmla="*/ 59 h 81"/>
                    <a:gd name="T58" fmla="*/ 65 w 78"/>
                    <a:gd name="T59" fmla="*/ 59 h 81"/>
                    <a:gd name="T60" fmla="*/ 62 w 78"/>
                    <a:gd name="T61" fmla="*/ 65 h 81"/>
                    <a:gd name="T62" fmla="*/ 59 w 78"/>
                    <a:gd name="T63" fmla="*/ 68 h 81"/>
                    <a:gd name="T64" fmla="*/ 53 w 78"/>
                    <a:gd name="T65" fmla="*/ 68 h 81"/>
                    <a:gd name="T66" fmla="*/ 53 w 78"/>
                    <a:gd name="T67" fmla="*/ 68 h 81"/>
                    <a:gd name="T68" fmla="*/ 50 w 78"/>
                    <a:gd name="T69" fmla="*/ 68 h 81"/>
                    <a:gd name="T70" fmla="*/ 50 w 78"/>
                    <a:gd name="T71" fmla="*/ 65 h 81"/>
                    <a:gd name="T72" fmla="*/ 50 w 78"/>
                    <a:gd name="T73" fmla="*/ 53 h 81"/>
                    <a:gd name="T74" fmla="*/ 65 w 78"/>
                    <a:gd name="T75" fmla="*/ 53 h 81"/>
                    <a:gd name="T76" fmla="*/ 65 w 78"/>
                    <a:gd name="T77" fmla="*/ 24 h 81"/>
                    <a:gd name="T78" fmla="*/ 43 w 78"/>
                    <a:gd name="T79" fmla="*/ 24 h 81"/>
                    <a:gd name="T80" fmla="*/ 43 w 78"/>
                    <a:gd name="T81" fmla="*/ 18 h 81"/>
                    <a:gd name="T82" fmla="*/ 75 w 78"/>
                    <a:gd name="T83" fmla="*/ 18 h 81"/>
                    <a:gd name="T84" fmla="*/ 75 w 78"/>
                    <a:gd name="T85" fmla="*/ 9 h 81"/>
                    <a:gd name="T86" fmla="*/ 43 w 78"/>
                    <a:gd name="T87" fmla="*/ 9 h 81"/>
                    <a:gd name="T88" fmla="*/ 43 w 78"/>
                    <a:gd name="T89" fmla="*/ 6 h 81"/>
                    <a:gd name="T90" fmla="*/ 43 w 78"/>
                    <a:gd name="T91" fmla="*/ 6 h 81"/>
                    <a:gd name="T92" fmla="*/ 43 w 78"/>
                    <a:gd name="T93" fmla="*/ 3 h 81"/>
                    <a:gd name="T94" fmla="*/ 43 w 78"/>
                    <a:gd name="T95" fmla="*/ 3 h 81"/>
                    <a:gd name="T96" fmla="*/ 43 w 78"/>
                    <a:gd name="T97" fmla="*/ 0 h 81"/>
                    <a:gd name="T98" fmla="*/ 43 w 78"/>
                    <a:gd name="T99" fmla="*/ 0 h 81"/>
                    <a:gd name="T100" fmla="*/ 37 w 78"/>
                    <a:gd name="T101" fmla="*/ 0 h 81"/>
                    <a:gd name="T102" fmla="*/ 31 w 78"/>
                    <a:gd name="T103" fmla="*/ 0 h 81"/>
                    <a:gd name="T104" fmla="*/ 31 w 78"/>
                    <a:gd name="T105" fmla="*/ 9 h 81"/>
                    <a:gd name="T106" fmla="*/ 0 w 78"/>
                    <a:gd name="T107" fmla="*/ 9 h 81"/>
                    <a:gd name="T108" fmla="*/ 0 w 78"/>
                    <a:gd name="T109" fmla="*/ 18 h 81"/>
                    <a:gd name="T110" fmla="*/ 31 w 78"/>
                    <a:gd name="T111" fmla="*/ 18 h 81"/>
                    <a:gd name="T112" fmla="*/ 31 w 78"/>
                    <a:gd name="T113" fmla="*/ 18 h 81"/>
                    <a:gd name="T114" fmla="*/ 21 w 78"/>
                    <a:gd name="T115" fmla="*/ 43 h 81"/>
                    <a:gd name="T116" fmla="*/ 21 w 78"/>
                    <a:gd name="T117" fmla="*/ 34 h 81"/>
                    <a:gd name="T118" fmla="*/ 53 w 78"/>
                    <a:gd name="T119" fmla="*/ 34 h 81"/>
                    <a:gd name="T120" fmla="*/ 53 w 78"/>
                    <a:gd name="T121" fmla="*/ 43 h 81"/>
                    <a:gd name="T122" fmla="*/ 21 w 78"/>
                    <a:gd name="T123" fmla="*/ 43 h 81"/>
                    <a:gd name="T124" fmla="*/ 21 w 78"/>
                    <a:gd name="T125" fmla="*/ 43 h 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8" h="81">
                      <a:moveTo>
                        <a:pt x="31" y="18"/>
                      </a:moveTo>
                      <a:lnTo>
                        <a:pt x="31" y="24"/>
                      </a:lnTo>
                      <a:lnTo>
                        <a:pt x="9" y="24"/>
                      </a:lnTo>
                      <a:lnTo>
                        <a:pt x="9" y="53"/>
                      </a:lnTo>
                      <a:lnTo>
                        <a:pt x="21" y="53"/>
                      </a:lnTo>
                      <a:lnTo>
                        <a:pt x="18" y="59"/>
                      </a:lnTo>
                      <a:lnTo>
                        <a:pt x="15" y="65"/>
                      </a:lnTo>
                      <a:lnTo>
                        <a:pt x="9" y="68"/>
                      </a:lnTo>
                      <a:lnTo>
                        <a:pt x="0" y="71"/>
                      </a:lnTo>
                      <a:lnTo>
                        <a:pt x="6" y="81"/>
                      </a:lnTo>
                      <a:lnTo>
                        <a:pt x="15" y="78"/>
                      </a:lnTo>
                      <a:lnTo>
                        <a:pt x="25" y="68"/>
                      </a:lnTo>
                      <a:lnTo>
                        <a:pt x="31" y="62"/>
                      </a:lnTo>
                      <a:lnTo>
                        <a:pt x="34" y="53"/>
                      </a:lnTo>
                      <a:lnTo>
                        <a:pt x="37" y="53"/>
                      </a:lnTo>
                      <a:lnTo>
                        <a:pt x="37" y="71"/>
                      </a:lnTo>
                      <a:lnTo>
                        <a:pt x="40" y="78"/>
                      </a:lnTo>
                      <a:lnTo>
                        <a:pt x="46" y="78"/>
                      </a:lnTo>
                      <a:lnTo>
                        <a:pt x="65" y="78"/>
                      </a:lnTo>
                      <a:lnTo>
                        <a:pt x="68" y="78"/>
                      </a:lnTo>
                      <a:lnTo>
                        <a:pt x="75" y="74"/>
                      </a:lnTo>
                      <a:lnTo>
                        <a:pt x="78" y="62"/>
                      </a:lnTo>
                      <a:lnTo>
                        <a:pt x="65" y="59"/>
                      </a:lnTo>
                      <a:lnTo>
                        <a:pt x="62" y="65"/>
                      </a:lnTo>
                      <a:lnTo>
                        <a:pt x="59" y="68"/>
                      </a:lnTo>
                      <a:lnTo>
                        <a:pt x="53" y="68"/>
                      </a:lnTo>
                      <a:lnTo>
                        <a:pt x="50" y="68"/>
                      </a:lnTo>
                      <a:lnTo>
                        <a:pt x="50" y="65"/>
                      </a:lnTo>
                      <a:lnTo>
                        <a:pt x="50" y="53"/>
                      </a:lnTo>
                      <a:lnTo>
                        <a:pt x="65" y="53"/>
                      </a:lnTo>
                      <a:lnTo>
                        <a:pt x="65" y="24"/>
                      </a:lnTo>
                      <a:lnTo>
                        <a:pt x="43" y="24"/>
                      </a:lnTo>
                      <a:lnTo>
                        <a:pt x="43" y="18"/>
                      </a:lnTo>
                      <a:lnTo>
                        <a:pt x="75" y="18"/>
                      </a:lnTo>
                      <a:lnTo>
                        <a:pt x="75" y="9"/>
                      </a:lnTo>
                      <a:lnTo>
                        <a:pt x="43" y="9"/>
                      </a:lnTo>
                      <a:lnTo>
                        <a:pt x="43" y="6"/>
                      </a:lnTo>
                      <a:lnTo>
                        <a:pt x="43" y="3"/>
                      </a:lnTo>
                      <a:lnTo>
                        <a:pt x="43" y="0"/>
                      </a:lnTo>
                      <a:lnTo>
                        <a:pt x="37" y="0"/>
                      </a:lnTo>
                      <a:lnTo>
                        <a:pt x="31" y="0"/>
                      </a:lnTo>
                      <a:lnTo>
                        <a:pt x="31" y="9"/>
                      </a:lnTo>
                      <a:lnTo>
                        <a:pt x="0" y="9"/>
                      </a:lnTo>
                      <a:lnTo>
                        <a:pt x="0" y="18"/>
                      </a:lnTo>
                      <a:lnTo>
                        <a:pt x="31" y="18"/>
                      </a:lnTo>
                      <a:close/>
                      <a:moveTo>
                        <a:pt x="21" y="43"/>
                      </a:moveTo>
                      <a:lnTo>
                        <a:pt x="21" y="34"/>
                      </a:lnTo>
                      <a:lnTo>
                        <a:pt x="53" y="34"/>
                      </a:lnTo>
                      <a:lnTo>
                        <a:pt x="53" y="43"/>
                      </a:lnTo>
                      <a:lnTo>
                        <a:pt x="21" y="4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9" name="Freeform 109"/>
                <p:cNvSpPr>
                  <a:spLocks noEditPoints="1"/>
                </p:cNvSpPr>
                <p:nvPr/>
              </p:nvSpPr>
              <p:spPr bwMode="auto">
                <a:xfrm>
                  <a:off x="3416" y="937"/>
                  <a:ext cx="81" cy="78"/>
                </a:xfrm>
                <a:custGeom>
                  <a:avLst/>
                  <a:gdLst>
                    <a:gd name="T0" fmla="*/ 34 w 81"/>
                    <a:gd name="T1" fmla="*/ 24 h 78"/>
                    <a:gd name="T2" fmla="*/ 78 w 81"/>
                    <a:gd name="T3" fmla="*/ 15 h 78"/>
                    <a:gd name="T4" fmla="*/ 34 w 81"/>
                    <a:gd name="T5" fmla="*/ 15 h 78"/>
                    <a:gd name="T6" fmla="*/ 81 w 81"/>
                    <a:gd name="T7" fmla="*/ 74 h 78"/>
                    <a:gd name="T8" fmla="*/ 65 w 81"/>
                    <a:gd name="T9" fmla="*/ 65 h 78"/>
                    <a:gd name="T10" fmla="*/ 75 w 81"/>
                    <a:gd name="T11" fmla="*/ 31 h 78"/>
                    <a:gd name="T12" fmla="*/ 65 w 81"/>
                    <a:gd name="T13" fmla="*/ 28 h 78"/>
                    <a:gd name="T14" fmla="*/ 62 w 81"/>
                    <a:gd name="T15" fmla="*/ 28 h 78"/>
                    <a:gd name="T16" fmla="*/ 53 w 81"/>
                    <a:gd name="T17" fmla="*/ 65 h 78"/>
                    <a:gd name="T18" fmla="*/ 28 w 81"/>
                    <a:gd name="T19" fmla="*/ 74 h 78"/>
                    <a:gd name="T20" fmla="*/ 40 w 81"/>
                    <a:gd name="T21" fmla="*/ 62 h 78"/>
                    <a:gd name="T22" fmla="*/ 53 w 81"/>
                    <a:gd name="T23" fmla="*/ 59 h 78"/>
                    <a:gd name="T24" fmla="*/ 34 w 81"/>
                    <a:gd name="T25" fmla="*/ 31 h 78"/>
                    <a:gd name="T26" fmla="*/ 40 w 81"/>
                    <a:gd name="T27" fmla="*/ 62 h 78"/>
                    <a:gd name="T28" fmla="*/ 40 w 81"/>
                    <a:gd name="T29" fmla="*/ 62 h 78"/>
                    <a:gd name="T30" fmla="*/ 25 w 81"/>
                    <a:gd name="T31" fmla="*/ 18 h 78"/>
                    <a:gd name="T32" fmla="*/ 25 w 81"/>
                    <a:gd name="T33" fmla="*/ 9 h 78"/>
                    <a:gd name="T34" fmla="*/ 25 w 81"/>
                    <a:gd name="T35" fmla="*/ 3 h 78"/>
                    <a:gd name="T36" fmla="*/ 25 w 81"/>
                    <a:gd name="T37" fmla="*/ 3 h 78"/>
                    <a:gd name="T38" fmla="*/ 22 w 81"/>
                    <a:gd name="T39" fmla="*/ 3 h 78"/>
                    <a:gd name="T40" fmla="*/ 12 w 81"/>
                    <a:gd name="T41" fmla="*/ 18 h 78"/>
                    <a:gd name="T42" fmla="*/ 3 w 81"/>
                    <a:gd name="T43" fmla="*/ 28 h 78"/>
                    <a:gd name="T44" fmla="*/ 12 w 81"/>
                    <a:gd name="T45" fmla="*/ 40 h 78"/>
                    <a:gd name="T46" fmla="*/ 0 w 81"/>
                    <a:gd name="T47" fmla="*/ 43 h 78"/>
                    <a:gd name="T48" fmla="*/ 3 w 81"/>
                    <a:gd name="T49" fmla="*/ 53 h 78"/>
                    <a:gd name="T50" fmla="*/ 6 w 81"/>
                    <a:gd name="T51" fmla="*/ 53 h 78"/>
                    <a:gd name="T52" fmla="*/ 12 w 81"/>
                    <a:gd name="T53" fmla="*/ 49 h 78"/>
                    <a:gd name="T54" fmla="*/ 12 w 81"/>
                    <a:gd name="T55" fmla="*/ 65 h 78"/>
                    <a:gd name="T56" fmla="*/ 3 w 81"/>
                    <a:gd name="T57" fmla="*/ 68 h 78"/>
                    <a:gd name="T58" fmla="*/ 6 w 81"/>
                    <a:gd name="T59" fmla="*/ 78 h 78"/>
                    <a:gd name="T60" fmla="*/ 15 w 81"/>
                    <a:gd name="T61" fmla="*/ 78 h 78"/>
                    <a:gd name="T62" fmla="*/ 25 w 81"/>
                    <a:gd name="T63" fmla="*/ 74 h 78"/>
                    <a:gd name="T64" fmla="*/ 25 w 81"/>
                    <a:gd name="T65" fmla="*/ 46 h 78"/>
                    <a:gd name="T66" fmla="*/ 28 w 81"/>
                    <a:gd name="T67" fmla="*/ 43 h 78"/>
                    <a:gd name="T68" fmla="*/ 34 w 81"/>
                    <a:gd name="T69" fmla="*/ 43 h 78"/>
                    <a:gd name="T70" fmla="*/ 31 w 81"/>
                    <a:gd name="T71" fmla="*/ 31 h 78"/>
                    <a:gd name="T72" fmla="*/ 25 w 81"/>
                    <a:gd name="T73" fmla="*/ 34 h 78"/>
                    <a:gd name="T74" fmla="*/ 31 w 81"/>
                    <a:gd name="T75" fmla="*/ 28 h 78"/>
                    <a:gd name="T76" fmla="*/ 31 w 81"/>
                    <a:gd name="T77" fmla="*/ 18 h 78"/>
                    <a:gd name="T78" fmla="*/ 62 w 81"/>
                    <a:gd name="T79" fmla="*/ 12 h 78"/>
                    <a:gd name="T80" fmla="*/ 59 w 81"/>
                    <a:gd name="T81" fmla="*/ 0 h 78"/>
                    <a:gd name="T82" fmla="*/ 53 w 81"/>
                    <a:gd name="T83" fmla="*/ 3 h 78"/>
                    <a:gd name="T84" fmla="*/ 47 w 81"/>
                    <a:gd name="T85" fmla="*/ 3 h 78"/>
                    <a:gd name="T86" fmla="*/ 47 w 81"/>
                    <a:gd name="T87" fmla="*/ 6 h 78"/>
                    <a:gd name="T88" fmla="*/ 50 w 81"/>
                    <a:gd name="T89" fmla="*/ 15 h 78"/>
                    <a:gd name="T90" fmla="*/ 50 w 81"/>
                    <a:gd name="T91" fmla="*/ 15 h 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1" h="78">
                      <a:moveTo>
                        <a:pt x="34" y="15"/>
                      </a:moveTo>
                      <a:lnTo>
                        <a:pt x="34" y="24"/>
                      </a:lnTo>
                      <a:lnTo>
                        <a:pt x="78" y="24"/>
                      </a:lnTo>
                      <a:lnTo>
                        <a:pt x="78" y="15"/>
                      </a:lnTo>
                      <a:lnTo>
                        <a:pt x="34" y="15"/>
                      </a:lnTo>
                      <a:close/>
                      <a:moveTo>
                        <a:pt x="28" y="74"/>
                      </a:moveTo>
                      <a:lnTo>
                        <a:pt x="81" y="74"/>
                      </a:lnTo>
                      <a:lnTo>
                        <a:pt x="81" y="65"/>
                      </a:lnTo>
                      <a:lnTo>
                        <a:pt x="65" y="65"/>
                      </a:lnTo>
                      <a:lnTo>
                        <a:pt x="75" y="31"/>
                      </a:lnTo>
                      <a:lnTo>
                        <a:pt x="65" y="28"/>
                      </a:lnTo>
                      <a:lnTo>
                        <a:pt x="62" y="28"/>
                      </a:lnTo>
                      <a:lnTo>
                        <a:pt x="53" y="65"/>
                      </a:lnTo>
                      <a:lnTo>
                        <a:pt x="28" y="65"/>
                      </a:lnTo>
                      <a:lnTo>
                        <a:pt x="28" y="74"/>
                      </a:lnTo>
                      <a:close/>
                      <a:moveTo>
                        <a:pt x="40" y="62"/>
                      </a:moveTo>
                      <a:lnTo>
                        <a:pt x="53" y="59"/>
                      </a:lnTo>
                      <a:lnTo>
                        <a:pt x="47" y="28"/>
                      </a:lnTo>
                      <a:lnTo>
                        <a:pt x="34" y="31"/>
                      </a:lnTo>
                      <a:lnTo>
                        <a:pt x="40" y="62"/>
                      </a:lnTo>
                      <a:close/>
                      <a:moveTo>
                        <a:pt x="31" y="18"/>
                      </a:moveTo>
                      <a:lnTo>
                        <a:pt x="25" y="18"/>
                      </a:lnTo>
                      <a:lnTo>
                        <a:pt x="25" y="9"/>
                      </a:lnTo>
                      <a:lnTo>
                        <a:pt x="25" y="3"/>
                      </a:lnTo>
                      <a:lnTo>
                        <a:pt x="22" y="3"/>
                      </a:lnTo>
                      <a:lnTo>
                        <a:pt x="12" y="0"/>
                      </a:lnTo>
                      <a:lnTo>
                        <a:pt x="12" y="18"/>
                      </a:lnTo>
                      <a:lnTo>
                        <a:pt x="3" y="18"/>
                      </a:lnTo>
                      <a:lnTo>
                        <a:pt x="3" y="28"/>
                      </a:lnTo>
                      <a:lnTo>
                        <a:pt x="12" y="28"/>
                      </a:lnTo>
                      <a:lnTo>
                        <a:pt x="12" y="40"/>
                      </a:lnTo>
                      <a:lnTo>
                        <a:pt x="0" y="43"/>
                      </a:lnTo>
                      <a:lnTo>
                        <a:pt x="3" y="53"/>
                      </a:lnTo>
                      <a:lnTo>
                        <a:pt x="6" y="53"/>
                      </a:lnTo>
                      <a:lnTo>
                        <a:pt x="12" y="49"/>
                      </a:lnTo>
                      <a:lnTo>
                        <a:pt x="12" y="65"/>
                      </a:lnTo>
                      <a:lnTo>
                        <a:pt x="12" y="68"/>
                      </a:lnTo>
                      <a:lnTo>
                        <a:pt x="3" y="68"/>
                      </a:lnTo>
                      <a:lnTo>
                        <a:pt x="6" y="78"/>
                      </a:lnTo>
                      <a:lnTo>
                        <a:pt x="15" y="78"/>
                      </a:lnTo>
                      <a:lnTo>
                        <a:pt x="22" y="78"/>
                      </a:lnTo>
                      <a:lnTo>
                        <a:pt x="25" y="74"/>
                      </a:lnTo>
                      <a:lnTo>
                        <a:pt x="25" y="68"/>
                      </a:lnTo>
                      <a:lnTo>
                        <a:pt x="25" y="46"/>
                      </a:lnTo>
                      <a:lnTo>
                        <a:pt x="28" y="43"/>
                      </a:lnTo>
                      <a:lnTo>
                        <a:pt x="34" y="43"/>
                      </a:lnTo>
                      <a:lnTo>
                        <a:pt x="31" y="31"/>
                      </a:lnTo>
                      <a:lnTo>
                        <a:pt x="25" y="34"/>
                      </a:lnTo>
                      <a:lnTo>
                        <a:pt x="25" y="28"/>
                      </a:lnTo>
                      <a:lnTo>
                        <a:pt x="31" y="28"/>
                      </a:lnTo>
                      <a:lnTo>
                        <a:pt x="31" y="18"/>
                      </a:lnTo>
                      <a:close/>
                      <a:moveTo>
                        <a:pt x="50" y="15"/>
                      </a:moveTo>
                      <a:lnTo>
                        <a:pt x="62" y="12"/>
                      </a:lnTo>
                      <a:lnTo>
                        <a:pt x="59" y="0"/>
                      </a:lnTo>
                      <a:lnTo>
                        <a:pt x="53" y="3"/>
                      </a:lnTo>
                      <a:lnTo>
                        <a:pt x="47" y="3"/>
                      </a:lnTo>
                      <a:lnTo>
                        <a:pt x="47" y="6"/>
                      </a:lnTo>
                      <a:lnTo>
                        <a:pt x="50" y="1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70" name="Freeform 110"/>
                <p:cNvSpPr>
                  <a:spLocks noEditPoints="1"/>
                </p:cNvSpPr>
                <p:nvPr/>
              </p:nvSpPr>
              <p:spPr bwMode="auto">
                <a:xfrm>
                  <a:off x="3506" y="943"/>
                  <a:ext cx="75" cy="75"/>
                </a:xfrm>
                <a:custGeom>
                  <a:avLst/>
                  <a:gdLst>
                    <a:gd name="T0" fmla="*/ 47 w 75"/>
                    <a:gd name="T1" fmla="*/ 34 h 75"/>
                    <a:gd name="T2" fmla="*/ 47 w 75"/>
                    <a:gd name="T3" fmla="*/ 18 h 75"/>
                    <a:gd name="T4" fmla="*/ 47 w 75"/>
                    <a:gd name="T5" fmla="*/ 12 h 75"/>
                    <a:gd name="T6" fmla="*/ 47 w 75"/>
                    <a:gd name="T7" fmla="*/ 12 h 75"/>
                    <a:gd name="T8" fmla="*/ 35 w 75"/>
                    <a:gd name="T9" fmla="*/ 12 h 75"/>
                    <a:gd name="T10" fmla="*/ 63 w 75"/>
                    <a:gd name="T11" fmla="*/ 43 h 75"/>
                    <a:gd name="T12" fmla="*/ 63 w 75"/>
                    <a:gd name="T13" fmla="*/ 59 h 75"/>
                    <a:gd name="T14" fmla="*/ 60 w 75"/>
                    <a:gd name="T15" fmla="*/ 62 h 75"/>
                    <a:gd name="T16" fmla="*/ 50 w 75"/>
                    <a:gd name="T17" fmla="*/ 62 h 75"/>
                    <a:gd name="T18" fmla="*/ 50 w 75"/>
                    <a:gd name="T19" fmla="*/ 62 h 75"/>
                    <a:gd name="T20" fmla="*/ 53 w 75"/>
                    <a:gd name="T21" fmla="*/ 75 h 75"/>
                    <a:gd name="T22" fmla="*/ 60 w 75"/>
                    <a:gd name="T23" fmla="*/ 75 h 75"/>
                    <a:gd name="T24" fmla="*/ 72 w 75"/>
                    <a:gd name="T25" fmla="*/ 72 h 75"/>
                    <a:gd name="T26" fmla="*/ 75 w 75"/>
                    <a:gd name="T27" fmla="*/ 62 h 75"/>
                    <a:gd name="T28" fmla="*/ 66 w 75"/>
                    <a:gd name="T29" fmla="*/ 34 h 75"/>
                    <a:gd name="T30" fmla="*/ 69 w 75"/>
                    <a:gd name="T31" fmla="*/ 0 h 75"/>
                    <a:gd name="T32" fmla="*/ 32 w 75"/>
                    <a:gd name="T33" fmla="*/ 6 h 75"/>
                    <a:gd name="T34" fmla="*/ 57 w 75"/>
                    <a:gd name="T35" fmla="*/ 6 h 75"/>
                    <a:gd name="T36" fmla="*/ 57 w 75"/>
                    <a:gd name="T37" fmla="*/ 34 h 75"/>
                    <a:gd name="T38" fmla="*/ 0 w 75"/>
                    <a:gd name="T39" fmla="*/ 25 h 75"/>
                    <a:gd name="T40" fmla="*/ 10 w 75"/>
                    <a:gd name="T41" fmla="*/ 34 h 75"/>
                    <a:gd name="T42" fmla="*/ 10 w 75"/>
                    <a:gd name="T43" fmla="*/ 50 h 75"/>
                    <a:gd name="T44" fmla="*/ 4 w 75"/>
                    <a:gd name="T45" fmla="*/ 53 h 75"/>
                    <a:gd name="T46" fmla="*/ 0 w 75"/>
                    <a:gd name="T47" fmla="*/ 53 h 75"/>
                    <a:gd name="T48" fmla="*/ 4 w 75"/>
                    <a:gd name="T49" fmla="*/ 65 h 75"/>
                    <a:gd name="T50" fmla="*/ 4 w 75"/>
                    <a:gd name="T51" fmla="*/ 65 h 75"/>
                    <a:gd name="T52" fmla="*/ 32 w 75"/>
                    <a:gd name="T53" fmla="*/ 56 h 75"/>
                    <a:gd name="T54" fmla="*/ 19 w 75"/>
                    <a:gd name="T55" fmla="*/ 50 h 75"/>
                    <a:gd name="T56" fmla="*/ 32 w 75"/>
                    <a:gd name="T57" fmla="*/ 34 h 75"/>
                    <a:gd name="T58" fmla="*/ 19 w 75"/>
                    <a:gd name="T59" fmla="*/ 25 h 75"/>
                    <a:gd name="T60" fmla="*/ 28 w 75"/>
                    <a:gd name="T61" fmla="*/ 9 h 75"/>
                    <a:gd name="T62" fmla="*/ 0 w 75"/>
                    <a:gd name="T63" fmla="*/ 0 h 75"/>
                    <a:gd name="T64" fmla="*/ 10 w 75"/>
                    <a:gd name="T65" fmla="*/ 9 h 75"/>
                    <a:gd name="T66" fmla="*/ 0 w 75"/>
                    <a:gd name="T67" fmla="*/ 25 h 75"/>
                    <a:gd name="T68" fmla="*/ 60 w 75"/>
                    <a:gd name="T69" fmla="*/ 47 h 75"/>
                    <a:gd name="T70" fmla="*/ 32 w 75"/>
                    <a:gd name="T71" fmla="*/ 56 h 75"/>
                    <a:gd name="T72" fmla="*/ 60 w 75"/>
                    <a:gd name="T73" fmla="*/ 47 h 7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5" h="75">
                      <a:moveTo>
                        <a:pt x="57" y="34"/>
                      </a:moveTo>
                      <a:lnTo>
                        <a:pt x="47" y="34"/>
                      </a:lnTo>
                      <a:lnTo>
                        <a:pt x="47" y="18"/>
                      </a:lnTo>
                      <a:lnTo>
                        <a:pt x="47" y="12"/>
                      </a:lnTo>
                      <a:lnTo>
                        <a:pt x="41" y="12"/>
                      </a:lnTo>
                      <a:lnTo>
                        <a:pt x="35" y="12"/>
                      </a:lnTo>
                      <a:lnTo>
                        <a:pt x="35" y="43"/>
                      </a:lnTo>
                      <a:lnTo>
                        <a:pt x="63" y="43"/>
                      </a:lnTo>
                      <a:lnTo>
                        <a:pt x="63" y="59"/>
                      </a:lnTo>
                      <a:lnTo>
                        <a:pt x="63" y="62"/>
                      </a:lnTo>
                      <a:lnTo>
                        <a:pt x="60" y="62"/>
                      </a:lnTo>
                      <a:lnTo>
                        <a:pt x="50" y="62"/>
                      </a:lnTo>
                      <a:lnTo>
                        <a:pt x="53" y="75"/>
                      </a:lnTo>
                      <a:lnTo>
                        <a:pt x="60" y="75"/>
                      </a:lnTo>
                      <a:lnTo>
                        <a:pt x="66" y="75"/>
                      </a:lnTo>
                      <a:lnTo>
                        <a:pt x="72" y="72"/>
                      </a:lnTo>
                      <a:lnTo>
                        <a:pt x="75" y="68"/>
                      </a:lnTo>
                      <a:lnTo>
                        <a:pt x="75" y="62"/>
                      </a:lnTo>
                      <a:lnTo>
                        <a:pt x="75" y="34"/>
                      </a:lnTo>
                      <a:lnTo>
                        <a:pt x="66" y="34"/>
                      </a:lnTo>
                      <a:lnTo>
                        <a:pt x="69" y="0"/>
                      </a:lnTo>
                      <a:lnTo>
                        <a:pt x="32" y="0"/>
                      </a:lnTo>
                      <a:lnTo>
                        <a:pt x="32" y="6"/>
                      </a:lnTo>
                      <a:lnTo>
                        <a:pt x="57" y="6"/>
                      </a:lnTo>
                      <a:lnTo>
                        <a:pt x="57" y="34"/>
                      </a:lnTo>
                      <a:close/>
                      <a:moveTo>
                        <a:pt x="0" y="25"/>
                      </a:moveTo>
                      <a:lnTo>
                        <a:pt x="0" y="34"/>
                      </a:lnTo>
                      <a:lnTo>
                        <a:pt x="10" y="34"/>
                      </a:lnTo>
                      <a:lnTo>
                        <a:pt x="10" y="50"/>
                      </a:lnTo>
                      <a:lnTo>
                        <a:pt x="4" y="53"/>
                      </a:lnTo>
                      <a:lnTo>
                        <a:pt x="0" y="53"/>
                      </a:lnTo>
                      <a:lnTo>
                        <a:pt x="4" y="65"/>
                      </a:lnTo>
                      <a:lnTo>
                        <a:pt x="32" y="56"/>
                      </a:lnTo>
                      <a:lnTo>
                        <a:pt x="32" y="47"/>
                      </a:lnTo>
                      <a:lnTo>
                        <a:pt x="19" y="50"/>
                      </a:lnTo>
                      <a:lnTo>
                        <a:pt x="19" y="34"/>
                      </a:lnTo>
                      <a:lnTo>
                        <a:pt x="32" y="34"/>
                      </a:lnTo>
                      <a:lnTo>
                        <a:pt x="32" y="25"/>
                      </a:lnTo>
                      <a:lnTo>
                        <a:pt x="19" y="25"/>
                      </a:lnTo>
                      <a:lnTo>
                        <a:pt x="19" y="9"/>
                      </a:lnTo>
                      <a:lnTo>
                        <a:pt x="28" y="9"/>
                      </a:lnTo>
                      <a:lnTo>
                        <a:pt x="28" y="0"/>
                      </a:lnTo>
                      <a:lnTo>
                        <a:pt x="0" y="0"/>
                      </a:lnTo>
                      <a:lnTo>
                        <a:pt x="0" y="9"/>
                      </a:lnTo>
                      <a:lnTo>
                        <a:pt x="10" y="9"/>
                      </a:lnTo>
                      <a:lnTo>
                        <a:pt x="10" y="25"/>
                      </a:lnTo>
                      <a:lnTo>
                        <a:pt x="0" y="25"/>
                      </a:lnTo>
                      <a:close/>
                      <a:moveTo>
                        <a:pt x="60" y="47"/>
                      </a:moveTo>
                      <a:lnTo>
                        <a:pt x="32" y="47"/>
                      </a:lnTo>
                      <a:lnTo>
                        <a:pt x="32" y="56"/>
                      </a:lnTo>
                      <a:lnTo>
                        <a:pt x="60" y="56"/>
                      </a:lnTo>
                      <a:lnTo>
                        <a:pt x="60" y="4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71" name="Freeform 111"/>
                <p:cNvSpPr>
                  <a:spLocks noEditPoints="1"/>
                </p:cNvSpPr>
                <p:nvPr/>
              </p:nvSpPr>
              <p:spPr bwMode="auto">
                <a:xfrm>
                  <a:off x="3591" y="937"/>
                  <a:ext cx="81" cy="81"/>
                </a:xfrm>
                <a:custGeom>
                  <a:avLst/>
                  <a:gdLst>
                    <a:gd name="T0" fmla="*/ 59 w 81"/>
                    <a:gd name="T1" fmla="*/ 12 h 81"/>
                    <a:gd name="T2" fmla="*/ 56 w 81"/>
                    <a:gd name="T3" fmla="*/ 0 h 81"/>
                    <a:gd name="T4" fmla="*/ 43 w 81"/>
                    <a:gd name="T5" fmla="*/ 3 h 81"/>
                    <a:gd name="T6" fmla="*/ 25 w 81"/>
                    <a:gd name="T7" fmla="*/ 15 h 81"/>
                    <a:gd name="T8" fmla="*/ 40 w 81"/>
                    <a:gd name="T9" fmla="*/ 24 h 81"/>
                    <a:gd name="T10" fmla="*/ 31 w 81"/>
                    <a:gd name="T11" fmla="*/ 40 h 81"/>
                    <a:gd name="T12" fmla="*/ 22 w 81"/>
                    <a:gd name="T13" fmla="*/ 24 h 81"/>
                    <a:gd name="T14" fmla="*/ 25 w 81"/>
                    <a:gd name="T15" fmla="*/ 15 h 81"/>
                    <a:gd name="T16" fmla="*/ 28 w 81"/>
                    <a:gd name="T17" fmla="*/ 9 h 81"/>
                    <a:gd name="T18" fmla="*/ 28 w 81"/>
                    <a:gd name="T19" fmla="*/ 6 h 81"/>
                    <a:gd name="T20" fmla="*/ 28 w 81"/>
                    <a:gd name="T21" fmla="*/ 3 h 81"/>
                    <a:gd name="T22" fmla="*/ 15 w 81"/>
                    <a:gd name="T23" fmla="*/ 0 h 81"/>
                    <a:gd name="T24" fmla="*/ 9 w 81"/>
                    <a:gd name="T25" fmla="*/ 21 h 81"/>
                    <a:gd name="T26" fmla="*/ 0 w 81"/>
                    <a:gd name="T27" fmla="*/ 43 h 81"/>
                    <a:gd name="T28" fmla="*/ 6 w 81"/>
                    <a:gd name="T29" fmla="*/ 49 h 81"/>
                    <a:gd name="T30" fmla="*/ 9 w 81"/>
                    <a:gd name="T31" fmla="*/ 43 h 81"/>
                    <a:gd name="T32" fmla="*/ 9 w 81"/>
                    <a:gd name="T33" fmla="*/ 81 h 81"/>
                    <a:gd name="T34" fmla="*/ 22 w 81"/>
                    <a:gd name="T35" fmla="*/ 59 h 81"/>
                    <a:gd name="T36" fmla="*/ 25 w 81"/>
                    <a:gd name="T37" fmla="*/ 65 h 81"/>
                    <a:gd name="T38" fmla="*/ 34 w 81"/>
                    <a:gd name="T39" fmla="*/ 56 h 81"/>
                    <a:gd name="T40" fmla="*/ 34 w 81"/>
                    <a:gd name="T41" fmla="*/ 65 h 81"/>
                    <a:gd name="T42" fmla="*/ 31 w 81"/>
                    <a:gd name="T43" fmla="*/ 71 h 81"/>
                    <a:gd name="T44" fmla="*/ 37 w 81"/>
                    <a:gd name="T45" fmla="*/ 81 h 81"/>
                    <a:gd name="T46" fmla="*/ 37 w 81"/>
                    <a:gd name="T47" fmla="*/ 81 h 81"/>
                    <a:gd name="T48" fmla="*/ 59 w 81"/>
                    <a:gd name="T49" fmla="*/ 68 h 81"/>
                    <a:gd name="T50" fmla="*/ 59 w 81"/>
                    <a:gd name="T51" fmla="*/ 68 h 81"/>
                    <a:gd name="T52" fmla="*/ 56 w 81"/>
                    <a:gd name="T53" fmla="*/ 62 h 81"/>
                    <a:gd name="T54" fmla="*/ 71 w 81"/>
                    <a:gd name="T55" fmla="*/ 74 h 81"/>
                    <a:gd name="T56" fmla="*/ 81 w 81"/>
                    <a:gd name="T57" fmla="*/ 65 h 81"/>
                    <a:gd name="T58" fmla="*/ 68 w 81"/>
                    <a:gd name="T59" fmla="*/ 59 h 81"/>
                    <a:gd name="T60" fmla="*/ 62 w 81"/>
                    <a:gd name="T61" fmla="*/ 49 h 81"/>
                    <a:gd name="T62" fmla="*/ 75 w 81"/>
                    <a:gd name="T63" fmla="*/ 37 h 81"/>
                    <a:gd name="T64" fmla="*/ 75 w 81"/>
                    <a:gd name="T65" fmla="*/ 37 h 81"/>
                    <a:gd name="T66" fmla="*/ 75 w 81"/>
                    <a:gd name="T67" fmla="*/ 34 h 81"/>
                    <a:gd name="T68" fmla="*/ 65 w 81"/>
                    <a:gd name="T69" fmla="*/ 28 h 81"/>
                    <a:gd name="T70" fmla="*/ 65 w 81"/>
                    <a:gd name="T71" fmla="*/ 28 h 81"/>
                    <a:gd name="T72" fmla="*/ 56 w 81"/>
                    <a:gd name="T73" fmla="*/ 40 h 81"/>
                    <a:gd name="T74" fmla="*/ 53 w 81"/>
                    <a:gd name="T75" fmla="*/ 28 h 81"/>
                    <a:gd name="T76" fmla="*/ 53 w 81"/>
                    <a:gd name="T77" fmla="*/ 24 h 81"/>
                    <a:gd name="T78" fmla="*/ 78 w 81"/>
                    <a:gd name="T79" fmla="*/ 15 h 81"/>
                    <a:gd name="T80" fmla="*/ 50 w 81"/>
                    <a:gd name="T81" fmla="*/ 15 h 81"/>
                    <a:gd name="T82" fmla="*/ 50 w 81"/>
                    <a:gd name="T83" fmla="*/ 15 h 81"/>
                    <a:gd name="T84" fmla="*/ 50 w 81"/>
                    <a:gd name="T85" fmla="*/ 15 h 81"/>
                    <a:gd name="T86" fmla="*/ 59 w 81"/>
                    <a:gd name="T87" fmla="*/ 12 h 81"/>
                    <a:gd name="T88" fmla="*/ 56 w 81"/>
                    <a:gd name="T89" fmla="*/ 59 h 81"/>
                    <a:gd name="T90" fmla="*/ 43 w 81"/>
                    <a:gd name="T91" fmla="*/ 65 h 81"/>
                    <a:gd name="T92" fmla="*/ 46 w 81"/>
                    <a:gd name="T93" fmla="*/ 37 h 81"/>
                    <a:gd name="T94" fmla="*/ 50 w 81"/>
                    <a:gd name="T95" fmla="*/ 49 h 81"/>
                    <a:gd name="T96" fmla="*/ 56 w 81"/>
                    <a:gd name="T97" fmla="*/ 59 h 8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1" h="81">
                      <a:moveTo>
                        <a:pt x="59" y="12"/>
                      </a:moveTo>
                      <a:lnTo>
                        <a:pt x="59" y="12"/>
                      </a:lnTo>
                      <a:lnTo>
                        <a:pt x="56" y="0"/>
                      </a:lnTo>
                      <a:lnTo>
                        <a:pt x="43" y="3"/>
                      </a:lnTo>
                      <a:lnTo>
                        <a:pt x="46" y="15"/>
                      </a:lnTo>
                      <a:lnTo>
                        <a:pt x="25" y="15"/>
                      </a:lnTo>
                      <a:lnTo>
                        <a:pt x="25" y="24"/>
                      </a:lnTo>
                      <a:lnTo>
                        <a:pt x="40" y="24"/>
                      </a:lnTo>
                      <a:lnTo>
                        <a:pt x="31" y="40"/>
                      </a:lnTo>
                      <a:lnTo>
                        <a:pt x="22" y="53"/>
                      </a:lnTo>
                      <a:lnTo>
                        <a:pt x="22" y="24"/>
                      </a:lnTo>
                      <a:lnTo>
                        <a:pt x="25" y="15"/>
                      </a:lnTo>
                      <a:lnTo>
                        <a:pt x="28" y="9"/>
                      </a:lnTo>
                      <a:lnTo>
                        <a:pt x="28" y="6"/>
                      </a:lnTo>
                      <a:lnTo>
                        <a:pt x="28" y="3"/>
                      </a:lnTo>
                      <a:lnTo>
                        <a:pt x="15" y="0"/>
                      </a:lnTo>
                      <a:lnTo>
                        <a:pt x="9" y="21"/>
                      </a:lnTo>
                      <a:lnTo>
                        <a:pt x="0" y="43"/>
                      </a:lnTo>
                      <a:lnTo>
                        <a:pt x="6" y="49"/>
                      </a:lnTo>
                      <a:lnTo>
                        <a:pt x="9" y="43"/>
                      </a:lnTo>
                      <a:lnTo>
                        <a:pt x="9" y="81"/>
                      </a:lnTo>
                      <a:lnTo>
                        <a:pt x="22" y="81"/>
                      </a:lnTo>
                      <a:lnTo>
                        <a:pt x="22" y="59"/>
                      </a:lnTo>
                      <a:lnTo>
                        <a:pt x="25" y="65"/>
                      </a:lnTo>
                      <a:lnTo>
                        <a:pt x="34" y="56"/>
                      </a:lnTo>
                      <a:lnTo>
                        <a:pt x="34" y="65"/>
                      </a:lnTo>
                      <a:lnTo>
                        <a:pt x="31" y="71"/>
                      </a:lnTo>
                      <a:lnTo>
                        <a:pt x="37" y="81"/>
                      </a:lnTo>
                      <a:lnTo>
                        <a:pt x="59" y="68"/>
                      </a:lnTo>
                      <a:lnTo>
                        <a:pt x="56" y="62"/>
                      </a:lnTo>
                      <a:lnTo>
                        <a:pt x="62" y="68"/>
                      </a:lnTo>
                      <a:lnTo>
                        <a:pt x="71" y="74"/>
                      </a:lnTo>
                      <a:lnTo>
                        <a:pt x="81" y="65"/>
                      </a:lnTo>
                      <a:lnTo>
                        <a:pt x="68" y="59"/>
                      </a:lnTo>
                      <a:lnTo>
                        <a:pt x="62" y="49"/>
                      </a:lnTo>
                      <a:lnTo>
                        <a:pt x="75" y="37"/>
                      </a:lnTo>
                      <a:lnTo>
                        <a:pt x="78" y="37"/>
                      </a:lnTo>
                      <a:lnTo>
                        <a:pt x="75" y="34"/>
                      </a:lnTo>
                      <a:lnTo>
                        <a:pt x="65" y="28"/>
                      </a:lnTo>
                      <a:lnTo>
                        <a:pt x="56" y="40"/>
                      </a:lnTo>
                      <a:lnTo>
                        <a:pt x="53" y="28"/>
                      </a:lnTo>
                      <a:lnTo>
                        <a:pt x="53" y="24"/>
                      </a:lnTo>
                      <a:lnTo>
                        <a:pt x="78" y="24"/>
                      </a:lnTo>
                      <a:lnTo>
                        <a:pt x="78" y="15"/>
                      </a:lnTo>
                      <a:lnTo>
                        <a:pt x="50" y="15"/>
                      </a:lnTo>
                      <a:lnTo>
                        <a:pt x="59" y="12"/>
                      </a:lnTo>
                      <a:close/>
                      <a:moveTo>
                        <a:pt x="56" y="59"/>
                      </a:moveTo>
                      <a:lnTo>
                        <a:pt x="56" y="59"/>
                      </a:lnTo>
                      <a:lnTo>
                        <a:pt x="43" y="65"/>
                      </a:lnTo>
                      <a:lnTo>
                        <a:pt x="43" y="43"/>
                      </a:lnTo>
                      <a:lnTo>
                        <a:pt x="46" y="37"/>
                      </a:lnTo>
                      <a:lnTo>
                        <a:pt x="50" y="49"/>
                      </a:lnTo>
                      <a:lnTo>
                        <a:pt x="56" y="5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72" name="Freeform 112"/>
                <p:cNvSpPr/>
                <p:nvPr/>
              </p:nvSpPr>
              <p:spPr bwMode="auto">
                <a:xfrm>
                  <a:off x="3681" y="937"/>
                  <a:ext cx="75" cy="81"/>
                </a:xfrm>
                <a:custGeom>
                  <a:avLst/>
                  <a:gdLst>
                    <a:gd name="T0" fmla="*/ 47 w 75"/>
                    <a:gd name="T1" fmla="*/ 12 h 81"/>
                    <a:gd name="T2" fmla="*/ 47 w 75"/>
                    <a:gd name="T3" fmla="*/ 12 h 81"/>
                    <a:gd name="T4" fmla="*/ 44 w 75"/>
                    <a:gd name="T5" fmla="*/ 9 h 81"/>
                    <a:gd name="T6" fmla="*/ 44 w 75"/>
                    <a:gd name="T7" fmla="*/ 9 h 81"/>
                    <a:gd name="T8" fmla="*/ 44 w 75"/>
                    <a:gd name="T9" fmla="*/ 0 h 81"/>
                    <a:gd name="T10" fmla="*/ 44 w 75"/>
                    <a:gd name="T11" fmla="*/ 0 h 81"/>
                    <a:gd name="T12" fmla="*/ 38 w 75"/>
                    <a:gd name="T13" fmla="*/ 3 h 81"/>
                    <a:gd name="T14" fmla="*/ 38 w 75"/>
                    <a:gd name="T15" fmla="*/ 3 h 81"/>
                    <a:gd name="T16" fmla="*/ 28 w 75"/>
                    <a:gd name="T17" fmla="*/ 3 h 81"/>
                    <a:gd name="T18" fmla="*/ 28 w 75"/>
                    <a:gd name="T19" fmla="*/ 3 h 81"/>
                    <a:gd name="T20" fmla="*/ 31 w 75"/>
                    <a:gd name="T21" fmla="*/ 12 h 81"/>
                    <a:gd name="T22" fmla="*/ 0 w 75"/>
                    <a:gd name="T23" fmla="*/ 12 h 81"/>
                    <a:gd name="T24" fmla="*/ 0 w 75"/>
                    <a:gd name="T25" fmla="*/ 24 h 81"/>
                    <a:gd name="T26" fmla="*/ 31 w 75"/>
                    <a:gd name="T27" fmla="*/ 24 h 81"/>
                    <a:gd name="T28" fmla="*/ 31 w 75"/>
                    <a:gd name="T29" fmla="*/ 34 h 81"/>
                    <a:gd name="T30" fmla="*/ 10 w 75"/>
                    <a:gd name="T31" fmla="*/ 34 h 81"/>
                    <a:gd name="T32" fmla="*/ 10 w 75"/>
                    <a:gd name="T33" fmla="*/ 71 h 81"/>
                    <a:gd name="T34" fmla="*/ 22 w 75"/>
                    <a:gd name="T35" fmla="*/ 71 h 81"/>
                    <a:gd name="T36" fmla="*/ 22 w 75"/>
                    <a:gd name="T37" fmla="*/ 43 h 81"/>
                    <a:gd name="T38" fmla="*/ 31 w 75"/>
                    <a:gd name="T39" fmla="*/ 43 h 81"/>
                    <a:gd name="T40" fmla="*/ 31 w 75"/>
                    <a:gd name="T41" fmla="*/ 81 h 81"/>
                    <a:gd name="T42" fmla="*/ 44 w 75"/>
                    <a:gd name="T43" fmla="*/ 81 h 81"/>
                    <a:gd name="T44" fmla="*/ 44 w 75"/>
                    <a:gd name="T45" fmla="*/ 43 h 81"/>
                    <a:gd name="T46" fmla="*/ 56 w 75"/>
                    <a:gd name="T47" fmla="*/ 43 h 81"/>
                    <a:gd name="T48" fmla="*/ 56 w 75"/>
                    <a:gd name="T49" fmla="*/ 59 h 81"/>
                    <a:gd name="T50" fmla="*/ 56 w 75"/>
                    <a:gd name="T51" fmla="*/ 59 h 81"/>
                    <a:gd name="T52" fmla="*/ 53 w 75"/>
                    <a:gd name="T53" fmla="*/ 62 h 81"/>
                    <a:gd name="T54" fmla="*/ 47 w 75"/>
                    <a:gd name="T55" fmla="*/ 62 h 81"/>
                    <a:gd name="T56" fmla="*/ 47 w 75"/>
                    <a:gd name="T57" fmla="*/ 62 h 81"/>
                    <a:gd name="T58" fmla="*/ 50 w 75"/>
                    <a:gd name="T59" fmla="*/ 71 h 81"/>
                    <a:gd name="T60" fmla="*/ 50 w 75"/>
                    <a:gd name="T61" fmla="*/ 71 h 81"/>
                    <a:gd name="T62" fmla="*/ 63 w 75"/>
                    <a:gd name="T63" fmla="*/ 71 h 81"/>
                    <a:gd name="T64" fmla="*/ 66 w 75"/>
                    <a:gd name="T65" fmla="*/ 68 h 81"/>
                    <a:gd name="T66" fmla="*/ 66 w 75"/>
                    <a:gd name="T67" fmla="*/ 65 h 81"/>
                    <a:gd name="T68" fmla="*/ 66 w 75"/>
                    <a:gd name="T69" fmla="*/ 34 h 81"/>
                    <a:gd name="T70" fmla="*/ 44 w 75"/>
                    <a:gd name="T71" fmla="*/ 34 h 81"/>
                    <a:gd name="T72" fmla="*/ 44 w 75"/>
                    <a:gd name="T73" fmla="*/ 24 h 81"/>
                    <a:gd name="T74" fmla="*/ 75 w 75"/>
                    <a:gd name="T75" fmla="*/ 24 h 81"/>
                    <a:gd name="T76" fmla="*/ 75 w 75"/>
                    <a:gd name="T77" fmla="*/ 12 h 81"/>
                    <a:gd name="T78" fmla="*/ 38 w 75"/>
                    <a:gd name="T79" fmla="*/ 12 h 81"/>
                    <a:gd name="T80" fmla="*/ 38 w 75"/>
                    <a:gd name="T81" fmla="*/ 12 h 81"/>
                    <a:gd name="T82" fmla="*/ 47 w 75"/>
                    <a:gd name="T83" fmla="*/ 12 h 81"/>
                    <a:gd name="T84" fmla="*/ 47 w 75"/>
                    <a:gd name="T85" fmla="*/ 12 h 81"/>
                    <a:gd name="T86" fmla="*/ 47 w 75"/>
                    <a:gd name="T87" fmla="*/ 12 h 8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5" h="81">
                      <a:moveTo>
                        <a:pt x="47" y="12"/>
                      </a:moveTo>
                      <a:lnTo>
                        <a:pt x="47" y="12"/>
                      </a:lnTo>
                      <a:lnTo>
                        <a:pt x="44" y="9"/>
                      </a:lnTo>
                      <a:lnTo>
                        <a:pt x="44" y="0"/>
                      </a:lnTo>
                      <a:lnTo>
                        <a:pt x="38" y="3"/>
                      </a:lnTo>
                      <a:lnTo>
                        <a:pt x="28" y="3"/>
                      </a:lnTo>
                      <a:lnTo>
                        <a:pt x="31" y="12"/>
                      </a:lnTo>
                      <a:lnTo>
                        <a:pt x="0" y="12"/>
                      </a:lnTo>
                      <a:lnTo>
                        <a:pt x="0" y="24"/>
                      </a:lnTo>
                      <a:lnTo>
                        <a:pt x="31" y="24"/>
                      </a:lnTo>
                      <a:lnTo>
                        <a:pt x="31" y="34"/>
                      </a:lnTo>
                      <a:lnTo>
                        <a:pt x="10" y="34"/>
                      </a:lnTo>
                      <a:lnTo>
                        <a:pt x="10" y="71"/>
                      </a:lnTo>
                      <a:lnTo>
                        <a:pt x="22" y="71"/>
                      </a:lnTo>
                      <a:lnTo>
                        <a:pt x="22" y="43"/>
                      </a:lnTo>
                      <a:lnTo>
                        <a:pt x="31" y="43"/>
                      </a:lnTo>
                      <a:lnTo>
                        <a:pt x="31" y="81"/>
                      </a:lnTo>
                      <a:lnTo>
                        <a:pt x="44" y="81"/>
                      </a:lnTo>
                      <a:lnTo>
                        <a:pt x="44" y="43"/>
                      </a:lnTo>
                      <a:lnTo>
                        <a:pt x="56" y="43"/>
                      </a:lnTo>
                      <a:lnTo>
                        <a:pt x="56" y="59"/>
                      </a:lnTo>
                      <a:lnTo>
                        <a:pt x="53" y="62"/>
                      </a:lnTo>
                      <a:lnTo>
                        <a:pt x="47" y="62"/>
                      </a:lnTo>
                      <a:lnTo>
                        <a:pt x="50" y="71"/>
                      </a:lnTo>
                      <a:lnTo>
                        <a:pt x="63" y="71"/>
                      </a:lnTo>
                      <a:lnTo>
                        <a:pt x="66" y="68"/>
                      </a:lnTo>
                      <a:lnTo>
                        <a:pt x="66" y="65"/>
                      </a:lnTo>
                      <a:lnTo>
                        <a:pt x="66" y="34"/>
                      </a:lnTo>
                      <a:lnTo>
                        <a:pt x="44" y="34"/>
                      </a:lnTo>
                      <a:lnTo>
                        <a:pt x="44" y="24"/>
                      </a:lnTo>
                      <a:lnTo>
                        <a:pt x="75" y="24"/>
                      </a:lnTo>
                      <a:lnTo>
                        <a:pt x="75" y="12"/>
                      </a:lnTo>
                      <a:lnTo>
                        <a:pt x="38" y="12"/>
                      </a:lnTo>
                      <a:lnTo>
                        <a:pt x="47" y="12"/>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grpSp>
          <p:cxnSp>
            <p:nvCxnSpPr>
              <p:cNvPr id="50" name="直接连接符 288"/>
              <p:cNvCxnSpPr/>
              <p:nvPr/>
            </p:nvCxnSpPr>
            <p:spPr>
              <a:xfrm>
                <a:off x="4002229" y="1503352"/>
                <a:ext cx="0" cy="379785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直接连接符 289"/>
              <p:cNvCxnSpPr/>
              <p:nvPr/>
            </p:nvCxnSpPr>
            <p:spPr>
              <a:xfrm>
                <a:off x="4943078" y="1505743"/>
                <a:ext cx="0" cy="377450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直接连接符 290"/>
              <p:cNvCxnSpPr/>
              <p:nvPr/>
            </p:nvCxnSpPr>
            <p:spPr>
              <a:xfrm flipH="1">
                <a:off x="5939769" y="1505743"/>
                <a:ext cx="14459" cy="379514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直接连接符 291"/>
              <p:cNvCxnSpPr/>
              <p:nvPr/>
            </p:nvCxnSpPr>
            <p:spPr>
              <a:xfrm>
                <a:off x="6955687" y="1475013"/>
                <a:ext cx="0" cy="382619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直接连接符 292"/>
              <p:cNvCxnSpPr/>
              <p:nvPr/>
            </p:nvCxnSpPr>
            <p:spPr>
              <a:xfrm>
                <a:off x="3058763" y="1475013"/>
                <a:ext cx="8492" cy="382587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直接连接符 293"/>
              <p:cNvCxnSpPr/>
              <p:nvPr/>
            </p:nvCxnSpPr>
            <p:spPr>
              <a:xfrm flipV="1">
                <a:off x="2136985" y="4477132"/>
                <a:ext cx="5765628" cy="31988"/>
              </a:xfrm>
              <a:prstGeom prst="line">
                <a:avLst/>
              </a:prstGeom>
              <a:ln w="158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56" name="直接连接符 294"/>
              <p:cNvCxnSpPr/>
              <p:nvPr/>
            </p:nvCxnSpPr>
            <p:spPr>
              <a:xfrm flipV="1">
                <a:off x="2141202" y="3485693"/>
                <a:ext cx="5765628" cy="31988"/>
              </a:xfrm>
              <a:prstGeom prst="line">
                <a:avLst/>
              </a:prstGeom>
              <a:ln w="158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57" name="直接连接符 295"/>
              <p:cNvCxnSpPr/>
              <p:nvPr/>
            </p:nvCxnSpPr>
            <p:spPr>
              <a:xfrm flipV="1">
                <a:off x="2141202" y="2477625"/>
                <a:ext cx="5765628" cy="31988"/>
              </a:xfrm>
              <a:prstGeom prst="line">
                <a:avLst/>
              </a:prstGeom>
              <a:ln w="15875">
                <a:solidFill>
                  <a:srgbClr val="00B050"/>
                </a:solidFill>
                <a:prstDash val="solid"/>
              </a:ln>
            </p:spPr>
            <p:style>
              <a:lnRef idx="1">
                <a:schemeClr val="accent1"/>
              </a:lnRef>
              <a:fillRef idx="0">
                <a:schemeClr val="accent1"/>
              </a:fillRef>
              <a:effectRef idx="0">
                <a:schemeClr val="accent1"/>
              </a:effectRef>
              <a:fontRef idx="minor">
                <a:schemeClr val="tx1"/>
              </a:fontRef>
            </p:style>
          </p:cxnSp>
          <p:pic>
            <p:nvPicPr>
              <p:cNvPr id="58" name="图片 57"/>
              <p:cNvPicPr>
                <a:picLocks noChangeAspect="1"/>
              </p:cNvPicPr>
              <p:nvPr/>
            </p:nvPicPr>
            <p:blipFill>
              <a:blip r:embed="rId6" cstate="print"/>
              <a:stretch>
                <a:fillRect/>
              </a:stretch>
            </p:blipFill>
            <p:spPr>
              <a:xfrm>
                <a:off x="4694237" y="2178919"/>
                <a:ext cx="1200574" cy="900548"/>
              </a:xfrm>
              <a:prstGeom prst="rect">
                <a:avLst/>
              </a:prstGeom>
            </p:spPr>
          </p:pic>
          <p:pic>
            <p:nvPicPr>
              <p:cNvPr id="59" name="图片 58"/>
              <p:cNvPicPr>
                <a:picLocks noChangeAspect="1"/>
              </p:cNvPicPr>
              <p:nvPr/>
            </p:nvPicPr>
            <p:blipFill>
              <a:blip r:embed="rId7" cstate="print"/>
              <a:stretch>
                <a:fillRect/>
              </a:stretch>
            </p:blipFill>
            <p:spPr>
              <a:xfrm>
                <a:off x="4788300" y="3688831"/>
                <a:ext cx="1189575" cy="892297"/>
              </a:xfrm>
              <a:prstGeom prst="rect">
                <a:avLst/>
              </a:prstGeom>
            </p:spPr>
          </p:pic>
          <p:cxnSp>
            <p:nvCxnSpPr>
              <p:cNvPr id="60" name="直接连接符 298"/>
              <p:cNvCxnSpPr/>
              <p:nvPr/>
            </p:nvCxnSpPr>
            <p:spPr>
              <a:xfrm>
                <a:off x="5685527" y="2799563"/>
                <a:ext cx="509689" cy="119756"/>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1" name="直接连接符 299"/>
              <p:cNvCxnSpPr/>
              <p:nvPr/>
            </p:nvCxnSpPr>
            <p:spPr>
              <a:xfrm flipV="1">
                <a:off x="3761241" y="2876840"/>
                <a:ext cx="1196504" cy="957147"/>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2" name="直接连接符 300"/>
              <p:cNvCxnSpPr/>
              <p:nvPr/>
            </p:nvCxnSpPr>
            <p:spPr>
              <a:xfrm flipV="1">
                <a:off x="5746979" y="3314853"/>
                <a:ext cx="766793" cy="664987"/>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3" name="直接连接符 301"/>
              <p:cNvCxnSpPr/>
              <p:nvPr/>
            </p:nvCxnSpPr>
            <p:spPr>
              <a:xfrm>
                <a:off x="3934966" y="4028413"/>
                <a:ext cx="1119412" cy="169468"/>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4" name="直接连接符 302"/>
              <p:cNvCxnSpPr/>
              <p:nvPr/>
            </p:nvCxnSpPr>
            <p:spPr>
              <a:xfrm flipV="1">
                <a:off x="3873902" y="3122679"/>
                <a:ext cx="2256473" cy="806661"/>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5" name="直接连接符 303"/>
              <p:cNvCxnSpPr/>
              <p:nvPr/>
            </p:nvCxnSpPr>
            <p:spPr>
              <a:xfrm flipH="1" flipV="1">
                <a:off x="5186683" y="3029240"/>
                <a:ext cx="56632" cy="646577"/>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grpSp>
        <p:pic>
          <p:nvPicPr>
            <p:cNvPr id="47" name="图片 46"/>
            <p:cNvPicPr>
              <a:picLocks noChangeAspect="1"/>
            </p:cNvPicPr>
            <p:nvPr/>
          </p:nvPicPr>
          <p:blipFill>
            <a:blip r:embed="rId8" cstate="print"/>
            <a:stretch>
              <a:fillRect/>
            </a:stretch>
          </p:blipFill>
          <p:spPr>
            <a:xfrm flipH="1">
              <a:off x="3116992" y="3622456"/>
              <a:ext cx="711999" cy="795436"/>
            </a:xfrm>
            <a:prstGeom prst="rect">
              <a:avLst/>
            </a:prstGeom>
          </p:spPr>
        </p:pic>
        <p:pic>
          <p:nvPicPr>
            <p:cNvPr id="48" name="图片 47"/>
            <p:cNvPicPr>
              <a:picLocks noChangeAspect="1"/>
            </p:cNvPicPr>
            <p:nvPr/>
          </p:nvPicPr>
          <p:blipFill>
            <a:blip r:embed="rId9" cstate="print"/>
            <a:stretch>
              <a:fillRect/>
            </a:stretch>
          </p:blipFill>
          <p:spPr>
            <a:xfrm>
              <a:off x="6157751" y="2532950"/>
              <a:ext cx="656187" cy="656187"/>
            </a:xfrm>
            <a:prstGeom prst="rect">
              <a:avLst/>
            </a:prstGeom>
          </p:spPr>
        </p:pic>
      </p:grpSp>
      <p:grpSp>
        <p:nvGrpSpPr>
          <p:cNvPr id="173" name="组合 10"/>
          <p:cNvGrpSpPr/>
          <p:nvPr/>
        </p:nvGrpSpPr>
        <p:grpSpPr>
          <a:xfrm>
            <a:off x="2693922" y="2924944"/>
            <a:ext cx="2148143" cy="1368152"/>
            <a:chOff x="3591428" y="2780928"/>
            <a:chExt cx="2863818" cy="1368152"/>
          </a:xfrm>
        </p:grpSpPr>
        <p:sp>
          <p:nvSpPr>
            <p:cNvPr id="174" name="TextBox 3"/>
            <p:cNvSpPr txBox="1"/>
            <p:nvPr/>
          </p:nvSpPr>
          <p:spPr>
            <a:xfrm>
              <a:off x="3591428" y="3140968"/>
              <a:ext cx="2863818" cy="646331"/>
            </a:xfrm>
            <a:prstGeom prst="rect">
              <a:avLst/>
            </a:prstGeom>
            <a:solidFill>
              <a:schemeClr val="accent2">
                <a:lumMod val="60000"/>
                <a:lumOff val="40000"/>
              </a:schemeClr>
            </a:solidFill>
          </p:spPr>
          <p:txBody>
            <a:bodyPr wrap="square" rtlCol="0">
              <a:spAutoFit/>
            </a:bodyPr>
            <a:lstStyle/>
            <a:p>
              <a:pPr algn="ctr"/>
              <a:r>
                <a:rPr lang="zh-CN" altLang="en-US" dirty="0">
                  <a:latin typeface="微软雅黑" panose="020B0503020204020204" charset="-122"/>
                  <a:ea typeface="微软雅黑" panose="020B0503020204020204" charset="-122"/>
                </a:rPr>
                <a:t>元数据</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联系链</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内容资料</a:t>
              </a:r>
              <a:endParaRPr lang="en-US" altLang="zh-CN" dirty="0">
                <a:latin typeface="微软雅黑" panose="020B0503020204020204" charset="-122"/>
                <a:ea typeface="微软雅黑" panose="020B0503020204020204" charset="-122"/>
              </a:endParaRPr>
            </a:p>
          </p:txBody>
        </p:sp>
        <p:sp>
          <p:nvSpPr>
            <p:cNvPr id="175" name="右箭头 174"/>
            <p:cNvSpPr/>
            <p:nvPr/>
          </p:nvSpPr>
          <p:spPr>
            <a:xfrm rot="5400000">
              <a:off x="4822611" y="3760549"/>
              <a:ext cx="432048" cy="3450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76" name="右箭头 175"/>
            <p:cNvSpPr/>
            <p:nvPr/>
          </p:nvSpPr>
          <p:spPr>
            <a:xfrm rot="5400000">
              <a:off x="4817584" y="2824445"/>
              <a:ext cx="432048" cy="3450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charset="-122"/>
                <a:ea typeface="微软雅黑" panose="020B0503020204020204" charset="-122"/>
              </a:endParaRPr>
            </a:p>
          </p:txBody>
        </p:sp>
      </p:grpSp>
      <p:grpSp>
        <p:nvGrpSpPr>
          <p:cNvPr id="177" name="组合 13"/>
          <p:cNvGrpSpPr/>
          <p:nvPr/>
        </p:nvGrpSpPr>
        <p:grpSpPr>
          <a:xfrm>
            <a:off x="2572224" y="5330887"/>
            <a:ext cx="2575839" cy="1508276"/>
            <a:chOff x="3429185" y="5330886"/>
            <a:chExt cx="3186508" cy="1508276"/>
          </a:xfrm>
        </p:grpSpPr>
        <p:pic>
          <p:nvPicPr>
            <p:cNvPr id="178" name="图片 177"/>
            <p:cNvPicPr>
              <a:picLocks noChangeAspect="1"/>
            </p:cNvPicPr>
            <p:nvPr/>
          </p:nvPicPr>
          <p:blipFill>
            <a:blip r:embed="rId10" cstate="print">
              <a:clrChange>
                <a:clrFrom>
                  <a:srgbClr val="FFFFFF"/>
                </a:clrFrom>
                <a:clrTo>
                  <a:srgbClr val="FFFFFF">
                    <a:alpha val="0"/>
                  </a:srgbClr>
                </a:clrTo>
              </a:clrChange>
            </a:blip>
            <a:stretch>
              <a:fillRect/>
            </a:stretch>
          </p:blipFill>
          <p:spPr>
            <a:xfrm>
              <a:off x="3429185" y="5330886"/>
              <a:ext cx="3112034" cy="1188902"/>
            </a:xfrm>
            <a:prstGeom prst="rect">
              <a:avLst/>
            </a:prstGeom>
          </p:spPr>
        </p:pic>
        <p:sp>
          <p:nvSpPr>
            <p:cNvPr id="179" name="文本框 147"/>
            <p:cNvSpPr txBox="1"/>
            <p:nvPr/>
          </p:nvSpPr>
          <p:spPr>
            <a:xfrm>
              <a:off x="4414711" y="6469830"/>
              <a:ext cx="2200982" cy="369332"/>
            </a:xfrm>
            <a:prstGeom prst="rect">
              <a:avLst/>
            </a:prstGeom>
            <a:noFill/>
          </p:spPr>
          <p:txBody>
            <a:bodyPr wrap="square" rtlCol="0">
              <a:spAutoFit/>
            </a:bodyPr>
            <a:lstStyle/>
            <a:p>
              <a:r>
                <a:rPr lang="zh-CN" altLang="en-US" dirty="0">
                  <a:solidFill>
                    <a:prstClr val="black"/>
                  </a:solidFill>
                  <a:latin typeface="微软雅黑" panose="020B0503020204020204" charset="-122"/>
                  <a:ea typeface="微软雅黑" panose="020B0503020204020204" charset="-122"/>
                </a:rPr>
                <a:t>涉恐可疑分子</a:t>
              </a:r>
            </a:p>
          </p:txBody>
        </p:sp>
        <p:grpSp>
          <p:nvGrpSpPr>
            <p:cNvPr id="180" name="组合 8"/>
            <p:cNvGrpSpPr/>
            <p:nvPr/>
          </p:nvGrpSpPr>
          <p:grpSpPr>
            <a:xfrm>
              <a:off x="4595899" y="5550053"/>
              <a:ext cx="759259" cy="543243"/>
              <a:chOff x="1213594" y="5500794"/>
              <a:chExt cx="759259" cy="543243"/>
            </a:xfrm>
          </p:grpSpPr>
          <p:sp>
            <p:nvSpPr>
              <p:cNvPr id="181" name="流程图: 过程 6"/>
              <p:cNvSpPr/>
              <p:nvPr/>
            </p:nvSpPr>
            <p:spPr>
              <a:xfrm>
                <a:off x="1327825" y="5571834"/>
                <a:ext cx="517164" cy="28613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2" name="图片 181"/>
              <p:cNvPicPr>
                <a:picLocks noChangeAspect="1"/>
              </p:cNvPicPr>
              <p:nvPr/>
            </p:nvPicPr>
            <p:blipFill>
              <a:blip r:embed="rId6" cstate="print"/>
              <a:stretch>
                <a:fillRect/>
              </a:stretch>
            </p:blipFill>
            <p:spPr>
              <a:xfrm>
                <a:off x="1213594" y="5500794"/>
                <a:ext cx="759259" cy="543243"/>
              </a:xfrm>
              <a:prstGeom prst="rect">
                <a:avLst/>
              </a:prstGeom>
            </p:spPr>
          </p:pic>
        </p:grpSp>
      </p:grpSp>
      <p:grpSp>
        <p:nvGrpSpPr>
          <p:cNvPr id="183" name="组合 11"/>
          <p:cNvGrpSpPr/>
          <p:nvPr/>
        </p:nvGrpSpPr>
        <p:grpSpPr>
          <a:xfrm>
            <a:off x="2510136" y="4293097"/>
            <a:ext cx="4330411" cy="1060015"/>
            <a:chOff x="3346412" y="4221088"/>
            <a:chExt cx="5773130" cy="1060015"/>
          </a:xfrm>
        </p:grpSpPr>
        <p:grpSp>
          <p:nvGrpSpPr>
            <p:cNvPr id="184" name="组合 15"/>
            <p:cNvGrpSpPr/>
            <p:nvPr/>
          </p:nvGrpSpPr>
          <p:grpSpPr>
            <a:xfrm>
              <a:off x="3346412" y="4221088"/>
              <a:ext cx="3865359" cy="1060015"/>
              <a:chOff x="4059223" y="3335084"/>
              <a:chExt cx="4335021" cy="1166317"/>
            </a:xfrm>
          </p:grpSpPr>
          <p:grpSp>
            <p:nvGrpSpPr>
              <p:cNvPr id="193" name="Group 17"/>
              <p:cNvGrpSpPr/>
              <p:nvPr/>
            </p:nvGrpSpPr>
            <p:grpSpPr>
              <a:xfrm>
                <a:off x="4059223" y="3335084"/>
                <a:ext cx="3980199" cy="1166317"/>
                <a:chOff x="1905000" y="1724150"/>
                <a:chExt cx="4191000" cy="3093139"/>
              </a:xfrm>
            </p:grpSpPr>
            <p:sp>
              <p:nvSpPr>
                <p:cNvPr id="195" name="Oval 11"/>
                <p:cNvSpPr/>
                <p:nvPr/>
              </p:nvSpPr>
              <p:spPr>
                <a:xfrm>
                  <a:off x="2873096" y="3121238"/>
                  <a:ext cx="2257425" cy="365760"/>
                </a:xfrm>
                <a:prstGeom prst="ellipse">
                  <a:avLst/>
                </a:prstGeom>
                <a:solidFill>
                  <a:srgbClr val="0070C0"/>
                </a:solidFill>
                <a:ln w="12700" cap="flat" cmpd="sng" algn="ctr">
                  <a:solidFill>
                    <a:srgbClr val="1F497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96" name="Rectangle 6"/>
                <p:cNvSpPr/>
                <p:nvPr/>
              </p:nvSpPr>
              <p:spPr>
                <a:xfrm>
                  <a:off x="3581400" y="4343399"/>
                  <a:ext cx="838200" cy="381000"/>
                </a:xfrm>
                <a:custGeom>
                  <a:avLst/>
                  <a:gdLst/>
                  <a:ahLst/>
                  <a:cxnLst/>
                  <a:rect l="l" t="t" r="r" b="b"/>
                  <a:pathLst>
                    <a:path w="838200" h="762000">
                      <a:moveTo>
                        <a:pt x="0" y="0"/>
                      </a:moveTo>
                      <a:lnTo>
                        <a:pt x="2817" y="0"/>
                      </a:lnTo>
                      <a:cubicBezTo>
                        <a:pt x="16225" y="59814"/>
                        <a:pt x="197594" y="106680"/>
                        <a:pt x="419100" y="106680"/>
                      </a:cubicBezTo>
                      <a:cubicBezTo>
                        <a:pt x="640606" y="106680"/>
                        <a:pt x="821975" y="59814"/>
                        <a:pt x="835384" y="0"/>
                      </a:cubicBezTo>
                      <a:lnTo>
                        <a:pt x="838200" y="0"/>
                      </a:lnTo>
                      <a:lnTo>
                        <a:pt x="838200" y="762000"/>
                      </a:lnTo>
                      <a:cubicBezTo>
                        <a:pt x="838200" y="698874"/>
                        <a:pt x="650563" y="647700"/>
                        <a:pt x="419100" y="647700"/>
                      </a:cubicBezTo>
                      <a:cubicBezTo>
                        <a:pt x="187637" y="647700"/>
                        <a:pt x="0" y="698874"/>
                        <a:pt x="0" y="762000"/>
                      </a:cubicBezTo>
                      <a:close/>
                    </a:path>
                  </a:pathLst>
                </a:custGeom>
                <a:gradFill>
                  <a:gsLst>
                    <a:gs pos="0">
                      <a:sysClr val="window" lastClr="FFFFFF">
                        <a:alpha val="75000"/>
                      </a:sysClr>
                    </a:gs>
                    <a:gs pos="100000">
                      <a:sysClr val="window" lastClr="FFFFFF">
                        <a:lumMod val="75000"/>
                        <a:alpha val="75000"/>
                      </a:sysClr>
                    </a:gs>
                  </a:gsLst>
                  <a:lin ang="0" scaled="1"/>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97" name="Oval 6"/>
                <p:cNvSpPr/>
                <p:nvPr/>
              </p:nvSpPr>
              <p:spPr>
                <a:xfrm>
                  <a:off x="3581400" y="4588690"/>
                  <a:ext cx="838200" cy="228599"/>
                </a:xfrm>
                <a:prstGeom prst="ellipse">
                  <a:avLst/>
                </a:prstGeom>
                <a:gradFill>
                  <a:gsLst>
                    <a:gs pos="29000">
                      <a:srgbClr val="C2C2C2"/>
                    </a:gs>
                    <a:gs pos="0">
                      <a:sysClr val="window" lastClr="FFFFFF">
                        <a:alpha val="75000"/>
                      </a:sysClr>
                    </a:gs>
                    <a:gs pos="100000">
                      <a:sysClr val="window" lastClr="FFFFFF">
                        <a:lumMod val="75000"/>
                        <a:alpha val="75000"/>
                      </a:sysClr>
                    </a:gs>
                  </a:gsLst>
                  <a:lin ang="0" scaled="1"/>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98" name="Flowchart: Merge 11"/>
                <p:cNvSpPr/>
                <p:nvPr/>
              </p:nvSpPr>
              <p:spPr>
                <a:xfrm>
                  <a:off x="1922469" y="1954756"/>
                  <a:ext cx="4156062" cy="2495325"/>
                </a:xfrm>
                <a:custGeom>
                  <a:avLst/>
                  <a:gdLst/>
                  <a:ahLst/>
                  <a:cxnLst/>
                  <a:rect l="l" t="t" r="r" b="b"/>
                  <a:pathLst>
                    <a:path w="4156062" h="2495325">
                      <a:moveTo>
                        <a:pt x="0" y="0"/>
                      </a:moveTo>
                      <a:cubicBezTo>
                        <a:pt x="130340" y="101238"/>
                        <a:pt x="1011061" y="178844"/>
                        <a:pt x="2078031" y="178844"/>
                      </a:cubicBezTo>
                      <a:cubicBezTo>
                        <a:pt x="3145002" y="178844"/>
                        <a:pt x="4025722" y="101238"/>
                        <a:pt x="4156062" y="0"/>
                      </a:cubicBezTo>
                      <a:lnTo>
                        <a:pt x="2473871" y="2416238"/>
                      </a:lnTo>
                      <a:cubicBezTo>
                        <a:pt x="2419974" y="2462647"/>
                        <a:pt x="2262996" y="2495325"/>
                        <a:pt x="2078031" y="2495325"/>
                      </a:cubicBezTo>
                      <a:cubicBezTo>
                        <a:pt x="1893065" y="2495325"/>
                        <a:pt x="1736086" y="2462646"/>
                        <a:pt x="1682190" y="2416237"/>
                      </a:cubicBezTo>
                      <a:close/>
                    </a:path>
                  </a:pathLst>
                </a:custGeom>
                <a:gradFill flip="none" rotWithShape="1">
                  <a:gsLst>
                    <a:gs pos="0">
                      <a:sysClr val="window" lastClr="FFFFFF">
                        <a:lumMod val="75000"/>
                        <a:alpha val="75000"/>
                      </a:sysClr>
                    </a:gs>
                    <a:gs pos="52000">
                      <a:sysClr val="window" lastClr="FFFFFF">
                        <a:alpha val="75000"/>
                      </a:sysClr>
                    </a:gs>
                    <a:gs pos="48000">
                      <a:srgbClr val="FFFFFF">
                        <a:alpha val="75000"/>
                      </a:srgbClr>
                    </a:gs>
                    <a:gs pos="100000">
                      <a:sysClr val="window" lastClr="FFFFFF">
                        <a:lumMod val="75000"/>
                        <a:alpha val="75000"/>
                      </a:sysClr>
                    </a:gs>
                  </a:gsLst>
                  <a:lin ang="0" scaled="1"/>
                  <a:tileRect/>
                </a:gradFill>
                <a:ln w="12700" cap="flat" cmpd="sng" algn="ctr">
                  <a:solidFill>
                    <a:sysClr val="window" lastClr="FFFFFF">
                      <a:lumMod val="50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99" name="Oval 8"/>
                <p:cNvSpPr/>
                <p:nvPr/>
              </p:nvSpPr>
              <p:spPr>
                <a:xfrm>
                  <a:off x="1905000" y="1724150"/>
                  <a:ext cx="4191000" cy="407872"/>
                </a:xfrm>
                <a:prstGeom prst="ellipse">
                  <a:avLst/>
                </a:prstGeom>
                <a:gradFill flip="none" rotWithShape="1">
                  <a:gsLst>
                    <a:gs pos="0">
                      <a:sysClr val="window" lastClr="FFFFFF">
                        <a:alpha val="75000"/>
                      </a:sysClr>
                    </a:gs>
                    <a:gs pos="100000">
                      <a:sysClr val="window" lastClr="FFFFFF">
                        <a:lumMod val="75000"/>
                        <a:alpha val="75000"/>
                      </a:sysClr>
                    </a:gs>
                  </a:gsLst>
                  <a:lin ang="5400000" scaled="1"/>
                  <a:tileRect/>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200" name="Flowchart: Merge 11"/>
                <p:cNvSpPr/>
                <p:nvPr/>
              </p:nvSpPr>
              <p:spPr>
                <a:xfrm>
                  <a:off x="2886543" y="3335325"/>
                  <a:ext cx="2227913" cy="1113742"/>
                </a:xfrm>
                <a:custGeom>
                  <a:avLst/>
                  <a:gdLst/>
                  <a:ahLst/>
                  <a:cxnLst/>
                  <a:rect l="l" t="t" r="r" b="b"/>
                  <a:pathLst>
                    <a:path w="2227913" h="1113743">
                      <a:moveTo>
                        <a:pt x="0" y="0"/>
                      </a:moveTo>
                      <a:cubicBezTo>
                        <a:pt x="107756" y="83149"/>
                        <a:pt x="567844" y="145580"/>
                        <a:pt x="1119066" y="145580"/>
                      </a:cubicBezTo>
                      <a:cubicBezTo>
                        <a:pt x="1654872" y="145580"/>
                        <a:pt x="2104570" y="86592"/>
                        <a:pt x="2227913" y="6359"/>
                      </a:cubicBezTo>
                      <a:lnTo>
                        <a:pt x="1512010" y="1034656"/>
                      </a:lnTo>
                      <a:cubicBezTo>
                        <a:pt x="1458113" y="1081065"/>
                        <a:pt x="1301135" y="1113743"/>
                        <a:pt x="1116170" y="1113743"/>
                      </a:cubicBezTo>
                      <a:cubicBezTo>
                        <a:pt x="931204" y="1113743"/>
                        <a:pt x="774225" y="1081064"/>
                        <a:pt x="720329" y="1034655"/>
                      </a:cubicBezTo>
                      <a:close/>
                    </a:path>
                  </a:pathLst>
                </a:custGeom>
                <a:gradFill>
                  <a:gsLst>
                    <a:gs pos="0">
                      <a:srgbClr val="1F497D"/>
                    </a:gs>
                    <a:gs pos="52000">
                      <a:srgbClr val="00B0F0"/>
                    </a:gs>
                    <a:gs pos="48000">
                      <a:srgbClr val="00B0F0"/>
                    </a:gs>
                    <a:gs pos="100000">
                      <a:srgbClr val="1F497D"/>
                    </a:gs>
                  </a:gsLst>
                  <a:lin ang="0" scaled="1"/>
                </a:gradFill>
                <a:ln w="12700" cap="flat" cmpd="sng" algn="ctr">
                  <a:solidFill>
                    <a:srgbClr val="1F497D"/>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201" name="Oval 4"/>
                <p:cNvSpPr/>
                <p:nvPr/>
              </p:nvSpPr>
              <p:spPr>
                <a:xfrm>
                  <a:off x="3581400" y="4219576"/>
                  <a:ext cx="838200" cy="228600"/>
                </a:xfrm>
                <a:prstGeom prst="ellipse">
                  <a:avLst/>
                </a:prstGeom>
                <a:solidFill>
                  <a:srgbClr val="0070C0">
                    <a:alpha val="50000"/>
                  </a:srgbClr>
                </a:solidFill>
                <a:ln w="12700" cap="flat" cmpd="sng" algn="ctr">
                  <a:solidFill>
                    <a:srgbClr val="1F497D">
                      <a:alpha val="51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grpSp>
          <p:sp>
            <p:nvSpPr>
              <p:cNvPr id="194" name="Down Arrow 28"/>
              <p:cNvSpPr/>
              <p:nvPr/>
            </p:nvSpPr>
            <p:spPr>
              <a:xfrm rot="3435897">
                <a:off x="7355671" y="3188623"/>
                <a:ext cx="296123" cy="1781023"/>
              </a:xfrm>
              <a:prstGeom prst="downArrow">
                <a:avLst>
                  <a:gd name="adj1" fmla="val 50000"/>
                  <a:gd name="adj2" fmla="val 142919"/>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grpSp>
        <p:grpSp>
          <p:nvGrpSpPr>
            <p:cNvPr id="185" name="组合 9"/>
            <p:cNvGrpSpPr/>
            <p:nvPr/>
          </p:nvGrpSpPr>
          <p:grpSpPr>
            <a:xfrm>
              <a:off x="7473769" y="4437112"/>
              <a:ext cx="1645773" cy="288033"/>
              <a:chOff x="7473769" y="4437112"/>
              <a:chExt cx="1645773" cy="288033"/>
            </a:xfrm>
          </p:grpSpPr>
          <p:sp>
            <p:nvSpPr>
              <p:cNvPr id="190" name="平行四边形 189"/>
              <p:cNvSpPr/>
              <p:nvPr/>
            </p:nvSpPr>
            <p:spPr>
              <a:xfrm>
                <a:off x="7679382" y="4437113"/>
                <a:ext cx="1440160" cy="288032"/>
              </a:xfrm>
              <a:prstGeom prst="parallelogram">
                <a:avLst>
                  <a:gd name="adj" fmla="val 13082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charset="-122"/>
                  <a:ea typeface="微软雅黑" panose="020B0503020204020204" charset="-122"/>
                </a:endParaRPr>
              </a:p>
            </p:txBody>
          </p:sp>
          <p:sp>
            <p:nvSpPr>
              <p:cNvPr id="191" name="矩形 190"/>
              <p:cNvSpPr/>
              <p:nvPr/>
            </p:nvSpPr>
            <p:spPr>
              <a:xfrm>
                <a:off x="7823398" y="4437112"/>
                <a:ext cx="1084689" cy="28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i="1" dirty="0">
                    <a:solidFill>
                      <a:schemeClr val="tx1"/>
                    </a:solidFill>
                    <a:latin typeface="微软雅黑" panose="020B0503020204020204" charset="-122"/>
                    <a:ea typeface="微软雅黑" panose="020B0503020204020204" charset="-122"/>
                  </a:rPr>
                  <a:t>关联规则</a:t>
                </a:r>
              </a:p>
            </p:txBody>
          </p:sp>
          <p:cxnSp>
            <p:nvCxnSpPr>
              <p:cNvPr id="192" name="直接连接符 226"/>
              <p:cNvCxnSpPr/>
              <p:nvPr/>
            </p:nvCxnSpPr>
            <p:spPr>
              <a:xfrm>
                <a:off x="7473769" y="4579497"/>
                <a:ext cx="386790"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组合 7"/>
            <p:cNvGrpSpPr/>
            <p:nvPr/>
          </p:nvGrpSpPr>
          <p:grpSpPr>
            <a:xfrm>
              <a:off x="7113729" y="4797151"/>
              <a:ext cx="1645773" cy="288033"/>
              <a:chOff x="7626169" y="4589512"/>
              <a:chExt cx="1645773" cy="288033"/>
            </a:xfrm>
          </p:grpSpPr>
          <p:sp>
            <p:nvSpPr>
              <p:cNvPr id="187" name="平行四边形 186"/>
              <p:cNvSpPr/>
              <p:nvPr/>
            </p:nvSpPr>
            <p:spPr>
              <a:xfrm>
                <a:off x="7831782" y="4589513"/>
                <a:ext cx="1440160" cy="288032"/>
              </a:xfrm>
              <a:prstGeom prst="parallelogram">
                <a:avLst>
                  <a:gd name="adj" fmla="val 13082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charset="-122"/>
                  <a:ea typeface="微软雅黑" panose="020B0503020204020204" charset="-122"/>
                </a:endParaRPr>
              </a:p>
            </p:txBody>
          </p:sp>
          <p:sp>
            <p:nvSpPr>
              <p:cNvPr id="188" name="矩形 187"/>
              <p:cNvSpPr/>
              <p:nvPr/>
            </p:nvSpPr>
            <p:spPr>
              <a:xfrm>
                <a:off x="7975798" y="4589512"/>
                <a:ext cx="1084689" cy="28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i="1" dirty="0">
                    <a:solidFill>
                      <a:schemeClr val="tx1"/>
                    </a:solidFill>
                    <a:latin typeface="微软雅黑" panose="020B0503020204020204" charset="-122"/>
                    <a:ea typeface="微软雅黑" panose="020B0503020204020204" charset="-122"/>
                  </a:rPr>
                  <a:t>分析建模</a:t>
                </a:r>
              </a:p>
            </p:txBody>
          </p:sp>
          <p:cxnSp>
            <p:nvCxnSpPr>
              <p:cNvPr id="189" name="直接连接符 243"/>
              <p:cNvCxnSpPr/>
              <p:nvPr/>
            </p:nvCxnSpPr>
            <p:spPr>
              <a:xfrm>
                <a:off x="7626169" y="4731897"/>
                <a:ext cx="386790"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202" name="标题 1"/>
          <p:cNvSpPr txBox="1"/>
          <p:nvPr/>
        </p:nvSpPr>
        <p:spPr>
          <a:xfrm>
            <a:off x="179512" y="269775"/>
            <a:ext cx="7344544" cy="1143001"/>
          </a:xfrm>
          <a:prstGeom prst="rect">
            <a:avLst/>
          </a:prstGeom>
        </p:spPr>
        <p:txBody>
          <a:bodyP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sz="3200" b="1" dirty="0">
                <a:solidFill>
                  <a:srgbClr val="003399"/>
                </a:solidFill>
                <a:latin typeface="微软雅黑" panose="020B0503020204020204" charset="-122"/>
                <a:ea typeface="微软雅黑" panose="020B0503020204020204" charset="-122"/>
                <a:cs typeface="华文中宋" panose="02010600040101010101" pitchFamily="2" charset="-122"/>
              </a:rPr>
              <a:t>基础研究</a:t>
            </a:r>
            <a:r>
              <a:rPr lang="zh-CN" altLang="en-US" sz="3200" b="1" dirty="0">
                <a:solidFill>
                  <a:srgbClr val="003399"/>
                </a:solidFill>
                <a:latin typeface="微软雅黑" panose="020B0503020204020204" charset="-122"/>
                <a:ea typeface="微软雅黑" panose="020B0503020204020204" charset="-122"/>
                <a:cs typeface="华文中宋" panose="02010600040101010101" pitchFamily="2" charset="-122"/>
              </a:rPr>
              <a:t>：网络空间主体身份虚实映射</a:t>
            </a:r>
          </a:p>
        </p:txBody>
      </p:sp>
      <p:sp>
        <p:nvSpPr>
          <p:cNvPr id="203" name="矩形 202"/>
          <p:cNvSpPr/>
          <p:nvPr/>
        </p:nvSpPr>
        <p:spPr>
          <a:xfrm>
            <a:off x="6948264" y="1268760"/>
            <a:ext cx="2088232" cy="5144998"/>
          </a:xfrm>
          <a:prstGeom prst="rect">
            <a:avLst/>
          </a:prstGeom>
          <a:solidFill>
            <a:schemeClr val="accent2">
              <a:lumMod val="20000"/>
              <a:lumOff val="80000"/>
            </a:schemeClr>
          </a:solidFill>
        </p:spPr>
        <p:txBody>
          <a:bodyPr wrap="square" rtlCol="0">
            <a:spAutoFit/>
          </a:bodyPr>
          <a:lstStyle/>
          <a:p>
            <a:pPr>
              <a:lnSpc>
                <a:spcPct val="150000"/>
              </a:lnSpc>
              <a:buClr>
                <a:srgbClr val="740000"/>
              </a:buClr>
              <a:buFont typeface="Wingdings" panose="05000000000000000000" pitchFamily="2" charset="2"/>
              <a:buChar char="l"/>
            </a:pPr>
            <a:r>
              <a:rPr lang="zh-CN" altLang="zh-CN" sz="2000" dirty="0">
                <a:latin typeface="微软雅黑" panose="020B0503020204020204" charset="-122"/>
                <a:ea typeface="微软雅黑" panose="020B0503020204020204" charset="-122"/>
              </a:rPr>
              <a:t>网络空间逻辑拓扑发现与分析</a:t>
            </a:r>
            <a:endParaRPr lang="en-US" altLang="zh-CN" sz="2000" dirty="0">
              <a:latin typeface="微软雅黑" panose="020B0503020204020204" charset="-122"/>
              <a:ea typeface="微软雅黑" panose="020B0503020204020204" charset="-122"/>
            </a:endParaRPr>
          </a:p>
          <a:p>
            <a:pPr>
              <a:lnSpc>
                <a:spcPct val="150000"/>
              </a:lnSpc>
              <a:buClr>
                <a:srgbClr val="740000"/>
              </a:buClr>
              <a:buFont typeface="Wingdings" panose="05000000000000000000" pitchFamily="2" charset="2"/>
              <a:buChar char="l"/>
            </a:pPr>
            <a:r>
              <a:rPr lang="zh-CN" altLang="zh-CN" sz="2000" dirty="0">
                <a:latin typeface="微软雅黑" panose="020B0503020204020204" charset="-122"/>
                <a:ea typeface="微软雅黑" panose="020B0503020204020204" charset="-122"/>
              </a:rPr>
              <a:t>网络空间实体设备探测与分析</a:t>
            </a:r>
            <a:endParaRPr lang="en-US" altLang="zh-CN" sz="2000" dirty="0">
              <a:latin typeface="微软雅黑" panose="020B0503020204020204" charset="-122"/>
              <a:ea typeface="微软雅黑" panose="020B0503020204020204" charset="-122"/>
            </a:endParaRPr>
          </a:p>
          <a:p>
            <a:pPr>
              <a:lnSpc>
                <a:spcPct val="150000"/>
              </a:lnSpc>
              <a:buClr>
                <a:srgbClr val="740000"/>
              </a:buClr>
              <a:buFont typeface="Wingdings" panose="05000000000000000000" pitchFamily="2" charset="2"/>
              <a:buChar char="l"/>
            </a:pPr>
            <a:r>
              <a:rPr lang="zh-CN" altLang="zh-CN" sz="2000" dirty="0">
                <a:latin typeface="微软雅黑" panose="020B0503020204020204" charset="-122"/>
                <a:ea typeface="微软雅黑" panose="020B0503020204020204" charset="-122"/>
              </a:rPr>
              <a:t>网络空间虚拟资源定位</a:t>
            </a:r>
            <a:endParaRPr lang="en-US" altLang="zh-CN" sz="2000" dirty="0">
              <a:latin typeface="微软雅黑" panose="020B0503020204020204" charset="-122"/>
              <a:ea typeface="微软雅黑" panose="020B0503020204020204" charset="-122"/>
            </a:endParaRPr>
          </a:p>
          <a:p>
            <a:pPr>
              <a:lnSpc>
                <a:spcPct val="150000"/>
              </a:lnSpc>
              <a:buClr>
                <a:srgbClr val="740000"/>
              </a:buClr>
              <a:buFont typeface="Wingdings" panose="05000000000000000000" pitchFamily="2" charset="2"/>
              <a:buChar char="l"/>
            </a:pPr>
            <a:r>
              <a:rPr lang="zh-CN" altLang="zh-CN" sz="2000" dirty="0">
                <a:latin typeface="微软雅黑" panose="020B0503020204020204" charset="-122"/>
                <a:ea typeface="微软雅黑" panose="020B0503020204020204" charset="-122"/>
              </a:rPr>
              <a:t>网络主体属性空间的表示与建模</a:t>
            </a:r>
            <a:endParaRPr lang="en-US" altLang="zh-CN" sz="2000" dirty="0">
              <a:latin typeface="微软雅黑" panose="020B0503020204020204" charset="-122"/>
              <a:ea typeface="微软雅黑" panose="020B0503020204020204" charset="-122"/>
            </a:endParaRPr>
          </a:p>
          <a:p>
            <a:pPr>
              <a:lnSpc>
                <a:spcPct val="150000"/>
              </a:lnSpc>
              <a:buClr>
                <a:srgbClr val="740000"/>
              </a:buClr>
              <a:buFont typeface="Wingdings" panose="05000000000000000000" pitchFamily="2" charset="2"/>
              <a:buChar char="l"/>
            </a:pPr>
            <a:r>
              <a:rPr lang="zh-CN" altLang="zh-CN" sz="2000" dirty="0">
                <a:latin typeface="微软雅黑" panose="020B0503020204020204" charset="-122"/>
                <a:ea typeface="微软雅黑" panose="020B0503020204020204" charset="-122"/>
              </a:rPr>
              <a:t>网络主体虚实映射</a:t>
            </a:r>
            <a:r>
              <a:rPr lang="en-US" altLang="zh-CN" sz="2000" dirty="0">
                <a:latin typeface="微软雅黑" panose="020B0503020204020204" charset="-122"/>
                <a:ea typeface="微软雅黑" panose="020B0503020204020204" charset="-122"/>
              </a:rPr>
              <a:t> </a:t>
            </a:r>
            <a:endParaRPr lang="zh-CN" altLang="en-US" sz="20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52552">
        <p:fade/>
      </p:transition>
    </mc:Choice>
    <mc:Fallback xmlns="">
      <p:transition spd="med" advTm="525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300"/>
                                        <p:tgtEl>
                                          <p:spTgt spid="4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200"/>
                                        <p:tgtEl>
                                          <p:spTgt spid="3"/>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4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400" fill="hold"/>
                                        <p:tgtEl>
                                          <p:spTgt spid="44"/>
                                        </p:tgtEl>
                                        <p:attrNameLst>
                                          <p:attrName>ppt_w</p:attrName>
                                        </p:attrNameLst>
                                      </p:cBhvr>
                                      <p:tavLst>
                                        <p:tav tm="0">
                                          <p:val>
                                            <p:fltVal val="0"/>
                                          </p:val>
                                        </p:tav>
                                        <p:tav tm="100000">
                                          <p:val>
                                            <p:strVal val="#ppt_w"/>
                                          </p:val>
                                        </p:tav>
                                      </p:tavLst>
                                    </p:anim>
                                    <p:anim calcmode="lin" valueType="num">
                                      <p:cBhvr>
                                        <p:cTn id="18" dur="400" fill="hold"/>
                                        <p:tgtEl>
                                          <p:spTgt spid="44"/>
                                        </p:tgtEl>
                                        <p:attrNameLst>
                                          <p:attrName>ppt_h</p:attrName>
                                        </p:attrNameLst>
                                      </p:cBhvr>
                                      <p:tavLst>
                                        <p:tav tm="0">
                                          <p:val>
                                            <p:fltVal val="0"/>
                                          </p:val>
                                        </p:tav>
                                        <p:tav tm="100000">
                                          <p:val>
                                            <p:strVal val="#ppt_h"/>
                                          </p:val>
                                        </p:tav>
                                      </p:tavLst>
                                    </p:anim>
                                    <p:animEffect transition="in" filter="fade">
                                      <p:cBhvr>
                                        <p:cTn id="19" dur="400"/>
                                        <p:tgtEl>
                                          <p:spTgt spid="44"/>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300" fill="hold"/>
                                        <p:tgtEl>
                                          <p:spTgt spid="40"/>
                                        </p:tgtEl>
                                        <p:attrNameLst>
                                          <p:attrName>ppt_w</p:attrName>
                                        </p:attrNameLst>
                                      </p:cBhvr>
                                      <p:tavLst>
                                        <p:tav tm="0">
                                          <p:val>
                                            <p:fltVal val="0"/>
                                          </p:val>
                                        </p:tav>
                                        <p:tav tm="100000">
                                          <p:val>
                                            <p:strVal val="#ppt_w"/>
                                          </p:val>
                                        </p:tav>
                                      </p:tavLst>
                                    </p:anim>
                                    <p:anim calcmode="lin" valueType="num">
                                      <p:cBhvr>
                                        <p:cTn id="24" dur="300" fill="hold"/>
                                        <p:tgtEl>
                                          <p:spTgt spid="40"/>
                                        </p:tgtEl>
                                        <p:attrNameLst>
                                          <p:attrName>ppt_h</p:attrName>
                                        </p:attrNameLst>
                                      </p:cBhvr>
                                      <p:tavLst>
                                        <p:tav tm="0">
                                          <p:val>
                                            <p:fltVal val="0"/>
                                          </p:val>
                                        </p:tav>
                                        <p:tav tm="100000">
                                          <p:val>
                                            <p:strVal val="#ppt_h"/>
                                          </p:val>
                                        </p:tav>
                                      </p:tavLst>
                                    </p:anim>
                                    <p:animEffect transition="in" filter="fade">
                                      <p:cBhvr>
                                        <p:cTn id="25" dur="300"/>
                                        <p:tgtEl>
                                          <p:spTgt spid="40"/>
                                        </p:tgtEl>
                                      </p:cBhvr>
                                    </p:animEffect>
                                  </p:childTnLst>
                                </p:cTn>
                              </p:par>
                            </p:childTnLst>
                          </p:cTn>
                        </p:par>
                        <p:par>
                          <p:cTn id="26" fill="hold">
                            <p:stCondLst>
                              <p:cond delay="1500"/>
                            </p:stCondLst>
                            <p:childTnLst>
                              <p:par>
                                <p:cTn id="27" presetID="8" presetClass="emph" presetSubtype="0" fill="hold" nodeType="afterEffect">
                                  <p:stCondLst>
                                    <p:cond delay="0"/>
                                  </p:stCondLst>
                                  <p:childTnLst>
                                    <p:animRot by="21600000">
                                      <p:cBhvr>
                                        <p:cTn id="28" dur="1000" fill="hold"/>
                                        <p:tgtEl>
                                          <p:spTgt spid="40"/>
                                        </p:tgtEl>
                                        <p:attrNameLst>
                                          <p:attrName>r</p:attrName>
                                        </p:attrNameLst>
                                      </p:cBhvr>
                                    </p:animRo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173"/>
                                        </p:tgtEl>
                                        <p:attrNameLst>
                                          <p:attrName>style.visibility</p:attrName>
                                        </p:attrNameLst>
                                      </p:cBhvr>
                                      <p:to>
                                        <p:strVal val="visible"/>
                                      </p:to>
                                    </p:set>
                                    <p:animEffect transition="in" filter="wipe(up)">
                                      <p:cBhvr>
                                        <p:cTn id="32" dur="300"/>
                                        <p:tgtEl>
                                          <p:spTgt spid="173"/>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183"/>
                                        </p:tgtEl>
                                        <p:attrNameLst>
                                          <p:attrName>style.visibility</p:attrName>
                                        </p:attrNameLst>
                                      </p:cBhvr>
                                      <p:to>
                                        <p:strVal val="visible"/>
                                      </p:to>
                                    </p:set>
                                    <p:animEffect transition="in" filter="wipe(up)">
                                      <p:cBhvr>
                                        <p:cTn id="36" dur="200"/>
                                        <p:tgtEl>
                                          <p:spTgt spid="183"/>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177"/>
                                        </p:tgtEl>
                                        <p:attrNameLst>
                                          <p:attrName>style.visibility</p:attrName>
                                        </p:attrNameLst>
                                      </p:cBhvr>
                                      <p:to>
                                        <p:strVal val="visible"/>
                                      </p:to>
                                    </p:set>
                                    <p:animEffect transition="in" filter="wipe(left)">
                                      <p:cBhvr>
                                        <p:cTn id="40" dur="3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 name="内容占位符 1"/>
          <p:cNvSpPr>
            <a:spLocks noGrp="1"/>
          </p:cNvSpPr>
          <p:nvPr>
            <p:ph idx="1"/>
          </p:nvPr>
        </p:nvSpPr>
        <p:spPr/>
        <p:txBody>
          <a:bodyPr/>
          <a:lstStyle/>
          <a:p>
            <a:endParaRPr lang="zh-CN" altLang="en-US"/>
          </a:p>
        </p:txBody>
      </p:sp>
      <p:sp>
        <p:nvSpPr>
          <p:cNvPr id="2054" name="AutoShape 6"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056" name="AutoShape 8"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076" name="AutoShape 4" descr="http://t3.baidu.com/it/u=2547480962,1154069358&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5" name="标题 1"/>
          <p:cNvSpPr>
            <a:spLocks noGrp="1"/>
          </p:cNvSpPr>
          <p:nvPr>
            <p:ph type="title"/>
          </p:nvPr>
        </p:nvSpPr>
        <p:spPr>
          <a:xfrm>
            <a:off x="341630" y="-376555"/>
            <a:ext cx="7886700" cy="1325563"/>
          </a:xfrm>
        </p:spPr>
        <p:txBody>
          <a:bodyPr/>
          <a:lstStyle/>
          <a:p>
            <a:pPr algn="l"/>
            <a:r>
              <a:rPr lang="zh-CN" altLang="en-US" sz="3200" b="1" kern="1200" dirty="0">
                <a:solidFill>
                  <a:srgbClr val="003399"/>
                </a:solidFill>
                <a:latin typeface="微软雅黑" panose="020B0503020204020204" charset="-122"/>
                <a:ea typeface="微软雅黑" panose="020B0503020204020204" charset="-122"/>
                <a:cs typeface="华文中宋" panose="02010600040101010101" pitchFamily="2" charset="-122"/>
              </a:rPr>
              <a:t>社交网络分析</a:t>
            </a:r>
          </a:p>
        </p:txBody>
      </p:sp>
      <p:sp>
        <p:nvSpPr>
          <p:cNvPr id="32" name="TextBox 31"/>
          <p:cNvSpPr txBox="1"/>
          <p:nvPr/>
        </p:nvSpPr>
        <p:spPr>
          <a:xfrm>
            <a:off x="307975" y="1116013"/>
            <a:ext cx="8496944" cy="1631216"/>
          </a:xfrm>
          <a:prstGeom prst="rect">
            <a:avLst/>
          </a:prstGeom>
          <a:solidFill>
            <a:schemeClr val="accent2">
              <a:lumMod val="20000"/>
              <a:lumOff val="80000"/>
            </a:schemeClr>
          </a:solidFill>
        </p:spPr>
        <p:txBody>
          <a:bodyPr wrap="square" rtlCol="0">
            <a:spAutoFit/>
          </a:bodyPr>
          <a:lstStyle/>
          <a:p>
            <a:pPr indent="-285750" algn="l">
              <a:spcBef>
                <a:spcPts val="600"/>
              </a:spcBef>
              <a:spcAft>
                <a:spcPts val="600"/>
              </a:spcAft>
              <a:buClr>
                <a:srgbClr val="740000"/>
              </a:buClr>
              <a:buFont typeface="Wingdings" panose="05000000000000000000" pitchFamily="2" charset="2"/>
              <a:buChar char="u"/>
            </a:pPr>
            <a:r>
              <a:rPr lang="zh-CN" altLang="en-US" b="1" dirty="0">
                <a:latin typeface="Heiti SC Medium" panose="02000000000000000000" charset="-122"/>
                <a:ea typeface="Heiti SC Medium" panose="02000000000000000000" charset="-122"/>
                <a:cs typeface="Heiti SC Medium" panose="02000000000000000000" charset="-122"/>
              </a:rPr>
              <a:t>网络用户社交行为可泛指用户言论、兴趣、登陆习惯、浏览习惯、关键词搜索等。通过分析用户网络数据，可以更加详细、清楚地了解用户的情感、习惯与行为。</a:t>
            </a:r>
            <a:endParaRPr lang="en-US" altLang="zh-CN" b="1" dirty="0">
              <a:latin typeface="Heiti SC Medium" panose="02000000000000000000" charset="-122"/>
              <a:ea typeface="Heiti SC Medium" panose="02000000000000000000" charset="-122"/>
              <a:cs typeface="Heiti SC Medium" panose="02000000000000000000" charset="-122"/>
            </a:endParaRPr>
          </a:p>
          <a:p>
            <a:pPr indent="-285750" algn="l">
              <a:spcBef>
                <a:spcPts val="600"/>
              </a:spcBef>
              <a:spcAft>
                <a:spcPts val="600"/>
              </a:spcAft>
              <a:buClr>
                <a:srgbClr val="740000"/>
              </a:buClr>
              <a:buFont typeface="Wingdings" panose="05000000000000000000" pitchFamily="2" charset="2"/>
              <a:buChar char="u"/>
            </a:pPr>
            <a:r>
              <a:rPr lang="zh-CN" altLang="en-US" b="1" dirty="0">
                <a:latin typeface="Heiti SC Medium" panose="02000000000000000000" charset="-122"/>
                <a:ea typeface="Heiti SC Medium" panose="02000000000000000000" charset="-122"/>
                <a:cs typeface="Heiti SC Medium" panose="02000000000000000000" charset="-122"/>
              </a:rPr>
              <a:t>大数据环境下的海量社交行为数据，对物理世界的人物关系分析、言论挖掘、人物性格与情感建模、用户行为分析提供了丰富的数据资源，使得通过网络来预测用户的潜在危害意识和行为成为可能。</a:t>
            </a:r>
          </a:p>
        </p:txBody>
      </p:sp>
      <p:pic>
        <p:nvPicPr>
          <p:cNvPr id="34" name="Picture 2"/>
          <p:cNvPicPr>
            <a:picLocks noChangeAspect="1" noChangeArrowheads="1"/>
          </p:cNvPicPr>
          <p:nvPr/>
        </p:nvPicPr>
        <p:blipFill>
          <a:blip r:embed="rId3" cstate="print"/>
          <a:srcRect/>
          <a:stretch>
            <a:fillRect/>
          </a:stretch>
        </p:blipFill>
        <p:spPr bwMode="auto">
          <a:xfrm>
            <a:off x="467544" y="2919720"/>
            <a:ext cx="8174682" cy="393828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advTm="33734">
        <p:fade/>
      </p:transition>
    </mc:Choice>
    <mc:Fallback xmlns="">
      <p:transition spd="med" advTm="33734">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a:spLocks noGrp="1"/>
          </p:cNvSpPr>
          <p:nvPr>
            <p:ph type="title"/>
          </p:nvPr>
        </p:nvSpPr>
        <p:spPr>
          <a:xfrm>
            <a:off x="341630" y="-376555"/>
            <a:ext cx="7886700" cy="1325563"/>
          </a:xfrm>
        </p:spPr>
        <p:txBody>
          <a:bodyPr/>
          <a:lstStyle/>
          <a:p>
            <a:pPr algn="l"/>
            <a:r>
              <a:rPr lang="zh-CN" altLang="en-US" sz="3200" b="1" kern="1200" dirty="0">
                <a:solidFill>
                  <a:srgbClr val="003399"/>
                </a:solidFill>
                <a:latin typeface="微软雅黑" panose="020B0503020204020204" charset="-122"/>
                <a:ea typeface="微软雅黑" panose="020B0503020204020204" charset="-122"/>
                <a:cs typeface="华文中宋" panose="02010600040101010101" pitchFamily="2" charset="-122"/>
              </a:rPr>
              <a:t>网络宏观态势大数据分析</a:t>
            </a:r>
          </a:p>
        </p:txBody>
      </p:sp>
      <p:sp>
        <p:nvSpPr>
          <p:cNvPr id="3" name="内容占位符 2"/>
          <p:cNvSpPr>
            <a:spLocks noGrp="1"/>
          </p:cNvSpPr>
          <p:nvPr>
            <p:ph idx="1"/>
          </p:nvPr>
        </p:nvSpPr>
        <p:spPr/>
        <p:txBody>
          <a:bodyPr/>
          <a:lstStyle/>
          <a:p>
            <a:endParaRPr lang="zh-CN" altLang="en-US"/>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8" y="1268760"/>
            <a:ext cx="6876256" cy="5039833"/>
          </a:xfrm>
          <a:prstGeom prst="rect">
            <a:avLst/>
          </a:prstGeom>
          <a:noFill/>
          <a:ln>
            <a:noFill/>
          </a:ln>
          <a:effectLst/>
        </p:spPr>
      </p:pic>
      <p:sp>
        <p:nvSpPr>
          <p:cNvPr id="2" name="矩形 1"/>
          <p:cNvSpPr/>
          <p:nvPr/>
        </p:nvSpPr>
        <p:spPr>
          <a:xfrm>
            <a:off x="6984775" y="1486778"/>
            <a:ext cx="2051721" cy="4339650"/>
          </a:xfrm>
          <a:prstGeom prst="rect">
            <a:avLst/>
          </a:prstGeom>
          <a:solidFill>
            <a:schemeClr val="accent2">
              <a:lumMod val="20000"/>
              <a:lumOff val="80000"/>
            </a:schemeClr>
          </a:solidFill>
        </p:spPr>
        <p:txBody>
          <a:bodyPr wrap="square" rtlCol="0">
            <a:spAutoFit/>
          </a:bodyPr>
          <a:lstStyle/>
          <a:p>
            <a:pPr>
              <a:lnSpc>
                <a:spcPct val="150000"/>
              </a:lnSpc>
              <a:buClr>
                <a:srgbClr val="740000"/>
              </a:buClr>
              <a:buFont typeface="Wingdings" panose="05000000000000000000" pitchFamily="2" charset="2"/>
              <a:buChar char="l"/>
            </a:pPr>
            <a:endParaRPr lang="en-US" altLang="zh-CN" sz="2000" dirty="0">
              <a:latin typeface="微软雅黑" panose="020B0503020204020204" charset="-122"/>
              <a:ea typeface="微软雅黑" panose="020B0503020204020204" charset="-122"/>
            </a:endParaRPr>
          </a:p>
          <a:p>
            <a:pPr marL="342900" indent="-342900">
              <a:lnSpc>
                <a:spcPct val="150000"/>
              </a:lnSpc>
              <a:buClr>
                <a:srgbClr val="740000"/>
              </a:buClr>
              <a:buFont typeface="Wingdings" panose="05000000000000000000" pitchFamily="2" charset="2"/>
              <a:buChar char="u"/>
            </a:pPr>
            <a:r>
              <a:rPr lang="zh-CN" altLang="zh-CN" b="1" dirty="0">
                <a:latin typeface="Heiti SC Medium" panose="02000000000000000000" charset="-122"/>
                <a:ea typeface="Heiti SC Medium" panose="02000000000000000000" charset="-122"/>
                <a:cs typeface="Heiti SC Medium" panose="02000000000000000000" charset="-122"/>
              </a:rPr>
              <a:t>数据泄露实时检测技术</a:t>
            </a:r>
            <a:endParaRPr lang="en-US" altLang="zh-CN" b="1" dirty="0">
              <a:latin typeface="Heiti SC Medium" panose="02000000000000000000" charset="-122"/>
              <a:ea typeface="Heiti SC Medium" panose="02000000000000000000" charset="-122"/>
              <a:cs typeface="Heiti SC Medium" panose="02000000000000000000" charset="-122"/>
            </a:endParaRPr>
          </a:p>
          <a:p>
            <a:pPr marL="342900" indent="-342900">
              <a:lnSpc>
                <a:spcPct val="150000"/>
              </a:lnSpc>
              <a:buClr>
                <a:srgbClr val="740000"/>
              </a:buClr>
              <a:buFont typeface="Wingdings" panose="05000000000000000000" pitchFamily="2" charset="2"/>
              <a:buChar char="u"/>
            </a:pPr>
            <a:r>
              <a:rPr lang="zh-CN" altLang="zh-CN" b="1" dirty="0">
                <a:latin typeface="Heiti SC Medium" panose="02000000000000000000" charset="-122"/>
                <a:ea typeface="Heiti SC Medium" panose="02000000000000000000" charset="-122"/>
                <a:cs typeface="Heiti SC Medium" panose="02000000000000000000" charset="-122"/>
              </a:rPr>
              <a:t>大规模网络攻击检测技术</a:t>
            </a:r>
            <a:endParaRPr lang="en-US" altLang="zh-CN" b="1" dirty="0">
              <a:latin typeface="Heiti SC Medium" panose="02000000000000000000" charset="-122"/>
              <a:ea typeface="Heiti SC Medium" panose="02000000000000000000" charset="-122"/>
              <a:cs typeface="Heiti SC Medium" panose="02000000000000000000" charset="-122"/>
            </a:endParaRPr>
          </a:p>
          <a:p>
            <a:pPr marL="342900" indent="-342900">
              <a:lnSpc>
                <a:spcPct val="150000"/>
              </a:lnSpc>
              <a:buClr>
                <a:srgbClr val="740000"/>
              </a:buClr>
              <a:buFont typeface="Wingdings" panose="05000000000000000000" pitchFamily="2" charset="2"/>
              <a:buChar char="u"/>
            </a:pPr>
            <a:r>
              <a:rPr lang="zh-CN" altLang="zh-CN" b="1" dirty="0">
                <a:latin typeface="Heiti SC Medium" panose="02000000000000000000" charset="-122"/>
                <a:ea typeface="Heiti SC Medium" panose="02000000000000000000" charset="-122"/>
                <a:cs typeface="Heiti SC Medium" panose="02000000000000000000" charset="-122"/>
              </a:rPr>
              <a:t>网络态势感知技术</a:t>
            </a:r>
            <a:r>
              <a:rPr lang="en-US" altLang="zh-CN" b="1" dirty="0">
                <a:latin typeface="Heiti SC Medium" panose="02000000000000000000" charset="-122"/>
                <a:ea typeface="Heiti SC Medium" panose="02000000000000000000" charset="-122"/>
                <a:cs typeface="Heiti SC Medium" panose="02000000000000000000" charset="-122"/>
              </a:rPr>
              <a:t> </a:t>
            </a:r>
          </a:p>
          <a:p>
            <a:pPr marL="342900" indent="-342900">
              <a:lnSpc>
                <a:spcPct val="150000"/>
              </a:lnSpc>
              <a:buClr>
                <a:srgbClr val="740000"/>
              </a:buClr>
              <a:buFont typeface="Wingdings" panose="05000000000000000000" pitchFamily="2" charset="2"/>
              <a:buChar char="u"/>
            </a:pPr>
            <a:r>
              <a:rPr lang="zh-CN" altLang="en-US" b="1" dirty="0">
                <a:latin typeface="Heiti SC Medium" panose="02000000000000000000" charset="-122"/>
                <a:ea typeface="Heiti SC Medium" panose="02000000000000000000" charset="-122"/>
                <a:cs typeface="Heiti SC Medium" panose="02000000000000000000" charset="-122"/>
              </a:rPr>
              <a:t>态势量化分析与评估</a:t>
            </a:r>
            <a:endParaRPr lang="en-US" altLang="zh-CN" b="1" dirty="0">
              <a:latin typeface="Heiti SC Medium" panose="02000000000000000000" charset="-122"/>
              <a:ea typeface="Heiti SC Medium" panose="02000000000000000000" charset="-122"/>
              <a:cs typeface="Heiti SC Medium" panose="02000000000000000000" charset="-122"/>
            </a:endParaRPr>
          </a:p>
          <a:p>
            <a:pPr>
              <a:lnSpc>
                <a:spcPct val="150000"/>
              </a:lnSpc>
              <a:buClr>
                <a:srgbClr val="740000"/>
              </a:buClr>
            </a:pPr>
            <a:endParaRPr lang="zh-CN" altLang="en-US" sz="20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69054">
        <p:fade/>
      </p:transition>
    </mc:Choice>
    <mc:Fallback xmlns="">
      <p:transition spd="med" advTm="69054">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要点知识</a:t>
            </a:r>
          </a:p>
        </p:txBody>
      </p:sp>
      <p:sp>
        <p:nvSpPr>
          <p:cNvPr id="3" name="内容占位符 2"/>
          <p:cNvSpPr>
            <a:spLocks noGrp="1"/>
          </p:cNvSpPr>
          <p:nvPr>
            <p:ph idx="1"/>
          </p:nvPr>
        </p:nvSpPr>
        <p:spPr/>
        <p:txBody>
          <a:bodyPr/>
          <a:lstStyle/>
          <a:p>
            <a:pPr marL="342900" indent="-342900">
              <a:buAutoNum type="arabicPeriod"/>
            </a:pPr>
            <a:r>
              <a:rPr lang="zh-CN" altLang="en-US" sz="1800" dirty="0">
                <a:effectLst/>
                <a:latin typeface="宋体" panose="02010600030101010101" pitchFamily="2" charset="-122"/>
                <a:ea typeface="宋体" panose="02010600030101010101" pitchFamily="2" charset="-122"/>
              </a:rPr>
              <a:t>网络安全威胁的主体有哪些</a:t>
            </a:r>
            <a:r>
              <a:rPr lang="en-US" altLang="zh-CN" sz="1800" dirty="0">
                <a:effectLst/>
                <a:latin typeface="宋体" panose="02010600030101010101" pitchFamily="2" charset="-122"/>
                <a:ea typeface="宋体" panose="02010600030101010101" pitchFamily="2" charset="-122"/>
              </a:rPr>
              <a:t>?</a:t>
            </a:r>
          </a:p>
          <a:p>
            <a:pPr marL="342900" indent="-342900">
              <a:buFont typeface="Arial" panose="020B0604020202090204" pitchFamily="34" charset="0"/>
              <a:buAutoNum type="arabicPeriod"/>
            </a:pPr>
            <a:r>
              <a:rPr lang="zh-CN" altLang="en-US" sz="1800" dirty="0">
                <a:latin typeface="宋体" panose="02010600030101010101" pitchFamily="2" charset="-122"/>
                <a:ea typeface="宋体" panose="02010600030101010101" pitchFamily="2" charset="-122"/>
              </a:rPr>
              <a:t>什么是网络空间</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网络空间的</a:t>
            </a:r>
            <a:r>
              <a:rPr lang="zh-CN" altLang="en-US" sz="1800" dirty="0">
                <a:solidFill>
                  <a:srgbClr val="FF0000"/>
                </a:solidFill>
                <a:latin typeface="宋体" panose="02010600030101010101" pitchFamily="2" charset="-122"/>
                <a:ea typeface="宋体" panose="02010600030101010101" pitchFamily="2" charset="-122"/>
              </a:rPr>
              <a:t>四要素</a:t>
            </a:r>
            <a:r>
              <a:rPr lang="zh-CN" altLang="en-US" sz="1800" dirty="0">
                <a:latin typeface="宋体" panose="02010600030101010101" pitchFamily="2" charset="-122"/>
                <a:ea typeface="宋体" panose="02010600030101010101" pitchFamily="2" charset="-122"/>
              </a:rPr>
              <a:t>包括哪些</a:t>
            </a:r>
            <a:r>
              <a:rPr lang="en-US" altLang="zh-CN" sz="1800" dirty="0">
                <a:latin typeface="宋体" panose="02010600030101010101" pitchFamily="2" charset="-122"/>
                <a:ea typeface="宋体" panose="02010600030101010101" pitchFamily="2" charset="-122"/>
              </a:rPr>
              <a:t>?</a:t>
            </a:r>
          </a:p>
          <a:p>
            <a:pPr marL="342900" indent="-342900">
              <a:buFont typeface="Arial" panose="020B0604020202090204" pitchFamily="34" charset="0"/>
              <a:buAutoNum type="arabicPeriod"/>
            </a:pP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网络安全法</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中的主体、客体主要有哪些</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试列举各主体的基本责任和义务。 </a:t>
            </a:r>
            <a:endParaRPr lang="en-US" altLang="zh-CN" sz="1800" dirty="0">
              <a:latin typeface="宋体" panose="02010600030101010101" pitchFamily="2" charset="-122"/>
              <a:ea typeface="宋体" panose="02010600030101010101" pitchFamily="2" charset="-122"/>
            </a:endParaRPr>
          </a:p>
          <a:p>
            <a:pPr marL="342900" indent="-342900">
              <a:buFont typeface="Arial" panose="020B0604020202090204" pitchFamily="34" charset="0"/>
              <a:buAutoNum type="arabicPeriod"/>
            </a:pPr>
            <a:r>
              <a:rPr lang="zh-CN" altLang="en-US" sz="1800" dirty="0">
                <a:latin typeface="宋体" panose="02010600030101010101" pitchFamily="2" charset="-122"/>
                <a:ea typeface="宋体" panose="02010600030101010101" pitchFamily="2" charset="-122"/>
              </a:rPr>
              <a:t>什么是</a:t>
            </a:r>
            <a:r>
              <a:rPr lang="zh-CN" altLang="en-US" sz="1800" dirty="0">
                <a:solidFill>
                  <a:srgbClr val="FF0000"/>
                </a:solidFill>
                <a:latin typeface="宋体" panose="02010600030101010101" pitchFamily="2" charset="-122"/>
                <a:ea typeface="宋体" panose="02010600030101010101" pitchFamily="2" charset="-122"/>
              </a:rPr>
              <a:t>网络空间安全</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网络空间安全研究方向有哪些</a:t>
            </a:r>
            <a:r>
              <a:rPr lang="en-US" altLang="zh-CN" sz="1800" dirty="0">
                <a:latin typeface="宋体" panose="02010600030101010101" pitchFamily="2" charset="-122"/>
                <a:ea typeface="宋体" panose="02010600030101010101" pitchFamily="2" charset="-122"/>
              </a:rPr>
              <a:t>?</a:t>
            </a:r>
          </a:p>
          <a:p>
            <a:pPr marL="342900" indent="-342900">
              <a:buFont typeface="Arial" panose="020B0604020202090204" pitchFamily="34" charset="0"/>
              <a:buAutoNum type="arabicPeriod"/>
            </a:pPr>
            <a:r>
              <a:rPr lang="zh-CN" altLang="en-US" sz="1800" dirty="0">
                <a:latin typeface="宋体" panose="02010600030101010101" pitchFamily="2" charset="-122"/>
                <a:ea typeface="宋体" panose="02010600030101010101" pitchFamily="2" charset="-122"/>
              </a:rPr>
              <a:t>国家</a:t>
            </a:r>
            <a:r>
              <a:rPr lang="zh-CN" altLang="en-US" sz="1800" dirty="0">
                <a:solidFill>
                  <a:srgbClr val="FF0000"/>
                </a:solidFill>
                <a:latin typeface="宋体" panose="02010600030101010101" pitchFamily="2" charset="-122"/>
                <a:ea typeface="宋体" panose="02010600030101010101" pitchFamily="2" charset="-122"/>
              </a:rPr>
              <a:t>网络强国战略</a:t>
            </a:r>
            <a:r>
              <a:rPr lang="zh-CN" altLang="en-US" sz="1800" dirty="0">
                <a:latin typeface="宋体" panose="02010600030101010101" pitchFamily="2" charset="-122"/>
                <a:ea typeface="宋体" panose="02010600030101010101" pitchFamily="2" charset="-122"/>
              </a:rPr>
              <a:t>的主要内容</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我国政府中网络安全部门主要有哪些</a:t>
            </a:r>
            <a:r>
              <a:rPr lang="en-US" altLang="zh-CN" sz="1800" dirty="0">
                <a:latin typeface="宋体" panose="02010600030101010101" pitchFamily="2" charset="-122"/>
                <a:ea typeface="宋体" panose="02010600030101010101" pitchFamily="2" charset="-122"/>
              </a:rPr>
              <a:t>?</a:t>
            </a:r>
          </a:p>
          <a:p>
            <a:pPr marL="342900" indent="-342900">
              <a:buFont typeface="Arial" panose="020B0604020202090204" pitchFamily="34" charset="0"/>
              <a:buAutoNum type="arabicPeriod"/>
            </a:pPr>
            <a:r>
              <a:rPr lang="zh-CN" altLang="en-US" sz="1800" dirty="0">
                <a:latin typeface="宋体" panose="02010600030101010101" pitchFamily="2" charset="-122"/>
                <a:ea typeface="宋体" panose="02010600030101010101" pitchFamily="2" charset="-122"/>
              </a:rPr>
              <a:t>什么是</a:t>
            </a:r>
            <a:r>
              <a:rPr lang="zh-CN" altLang="en-US" sz="1800" dirty="0">
                <a:solidFill>
                  <a:srgbClr val="FF0000"/>
                </a:solidFill>
                <a:latin typeface="宋体" panose="02010600030101010101" pitchFamily="2" charset="-122"/>
                <a:ea typeface="宋体" panose="02010600030101010101" pitchFamily="2" charset="-122"/>
              </a:rPr>
              <a:t>网络空间主权</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基本原则是什么</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独立平等自主管辖</a:t>
            </a:r>
            <a:r>
              <a:rPr lang="en-US" altLang="zh-CN" sz="1800" dirty="0">
                <a:latin typeface="宋体" panose="02010600030101010101" pitchFamily="2" charset="-122"/>
                <a:ea typeface="宋体" panose="02010600030101010101" pitchFamily="2" charset="-122"/>
              </a:rPr>
              <a:t>)</a:t>
            </a:r>
          </a:p>
          <a:p>
            <a:pPr marL="342900" indent="-342900">
              <a:buFont typeface="Arial" panose="020B0604020202090204" pitchFamily="34" charset="0"/>
              <a:buAutoNum type="arabicPeriod"/>
            </a:pPr>
            <a:r>
              <a:rPr lang="zh-CN" altLang="en-US" sz="1800" dirty="0">
                <a:latin typeface="宋体" panose="02010600030101010101" pitchFamily="2" charset="-122"/>
                <a:ea typeface="宋体" panose="02010600030101010101" pitchFamily="2" charset="-122"/>
              </a:rPr>
              <a:t>什么是信息内容安全</a:t>
            </a:r>
            <a:r>
              <a:rPr lang="en-US" altLang="zh-CN" sz="1800" dirty="0">
                <a:latin typeface="宋体" panose="02010600030101010101" pitchFamily="2" charset="-122"/>
                <a:ea typeface="宋体" panose="02010600030101010101" pitchFamily="2" charset="-122"/>
              </a:rPr>
              <a:t>?</a:t>
            </a:r>
          </a:p>
          <a:p>
            <a:pPr marL="342900" indent="-342900">
              <a:buFont typeface="Arial" panose="020B0604020202090204" pitchFamily="34" charset="0"/>
              <a:buAutoNum type="arabicPeriod"/>
            </a:pPr>
            <a:r>
              <a:rPr lang="zh-CN" altLang="en-US" sz="1800" dirty="0">
                <a:latin typeface="宋体" panose="02010600030101010101" pitchFamily="2" charset="-122"/>
                <a:ea typeface="宋体" panose="02010600030101010101" pitchFamily="2" charset="-122"/>
              </a:rPr>
              <a:t>信息内容安全的</a:t>
            </a:r>
            <a:r>
              <a:rPr lang="zh-CN" altLang="en-US" sz="1800" dirty="0">
                <a:solidFill>
                  <a:srgbClr val="FF0000"/>
                </a:solidFill>
                <a:latin typeface="宋体" panose="02010600030101010101" pitchFamily="2" charset="-122"/>
                <a:ea typeface="宋体" panose="02010600030101010101" pitchFamily="2" charset="-122"/>
              </a:rPr>
              <a:t>主要威胁</a:t>
            </a:r>
            <a:r>
              <a:rPr lang="zh-CN" altLang="en-US" sz="1800" dirty="0">
                <a:latin typeface="宋体" panose="02010600030101010101" pitchFamily="2" charset="-122"/>
                <a:ea typeface="宋体" panose="02010600030101010101" pitchFamily="2" charset="-122"/>
              </a:rPr>
              <a:t>有哪些</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有哪些典型事件</a:t>
            </a: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净网反恐反腐知识产权邪教反分裂隐私保护</a:t>
            </a:r>
            <a:r>
              <a:rPr lang="en-US" altLang="zh-CN" sz="1800" dirty="0">
                <a:latin typeface="宋体" panose="02010600030101010101" pitchFamily="2" charset="-122"/>
                <a:ea typeface="宋体" panose="02010600030101010101" pitchFamily="2" charset="-122"/>
              </a:rPr>
              <a:t>)</a:t>
            </a:r>
          </a:p>
          <a:p>
            <a:pPr marL="342900" indent="-342900">
              <a:buFont typeface="Arial" panose="020B0604020202090204" pitchFamily="34" charset="0"/>
              <a:buAutoNum type="arabicPeriod"/>
            </a:pPr>
            <a:r>
              <a:rPr lang="zh-CN" altLang="en-US" sz="1800" dirty="0">
                <a:latin typeface="宋体" panose="02010600030101010101" pitchFamily="2" charset="-122"/>
                <a:ea typeface="宋体" panose="02010600030101010101" pitchFamily="2" charset="-122"/>
              </a:rPr>
              <a:t>信息内容安全技术主要包括哪些</a:t>
            </a:r>
            <a:r>
              <a:rPr lang="en-US" altLang="zh-CN" sz="1800" dirty="0">
                <a:latin typeface="宋体" panose="02010600030101010101" pitchFamily="2" charset="-122"/>
                <a:ea typeface="宋体" panose="02010600030101010101" pitchFamily="2" charset="-122"/>
              </a:rPr>
              <a:t>?</a:t>
            </a:r>
          </a:p>
          <a:p>
            <a:pPr marL="342900" indent="-342900">
              <a:buFont typeface="Arial" panose="020B0604020202090204" pitchFamily="34" charset="0"/>
              <a:buAutoNum type="arabicPeriod"/>
            </a:pPr>
            <a:r>
              <a:rPr lang="zh-CN" altLang="en-US" sz="1800" dirty="0">
                <a:latin typeface="宋体" panose="02010600030101010101" pitchFamily="2" charset="-122"/>
                <a:ea typeface="宋体" panose="02010600030101010101" pitchFamily="2" charset="-122"/>
              </a:rPr>
              <a:t>信息内容安全技术面临的挑战是什么</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数据量大，计算复杂度高，网络技术新，社会 矛盾深</a:t>
            </a:r>
            <a:r>
              <a:rPr lang="en-US" altLang="zh-CN" sz="1800" dirty="0">
                <a:latin typeface="宋体" panose="02010600030101010101" pitchFamily="2" charset="-122"/>
                <a:ea typeface="宋体" panose="02010600030101010101" pitchFamily="2" charset="-122"/>
              </a:rPr>
              <a:t>)</a:t>
            </a:r>
            <a:br>
              <a:rPr lang="en-US" altLang="zh-CN" sz="1800" dirty="0">
                <a:effectLst/>
                <a:latin typeface="宋体" panose="02010600030101010101" pitchFamily="2" charset="-122"/>
                <a:ea typeface="宋体" panose="02010600030101010101" pitchFamily="2" charset="-122"/>
              </a:rPr>
            </a:br>
            <a:endParaRPr lang="zh-CN" altLang="en-US" dirty="0"/>
          </a:p>
          <a:p>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3821113" y="1438751"/>
            <a:ext cx="476" cy="414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2715736" y="1438751"/>
            <a:ext cx="476" cy="4168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22743" y="1438751"/>
            <a:ext cx="0" cy="4174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53948" y="1438751"/>
            <a:ext cx="7144" cy="4219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203791" y="1438751"/>
            <a:ext cx="476" cy="4212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990783" y="1438751"/>
            <a:ext cx="2858" cy="4200525"/>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564991" y="2610803"/>
            <a:ext cx="8258651" cy="122015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0"/>
              </a:lnSpc>
            </a:pPr>
            <a:r>
              <a:rPr lang="en-US" altLang="zh-CN" sz="100">
                <a:solidFill>
                  <a:schemeClr val="tx1"/>
                </a:solidFill>
              </a:rPr>
              <a:t>                                                                            </a:t>
            </a:r>
            <a:r>
              <a:rPr lang="en-US" altLang="zh-CN" sz="1050">
                <a:solidFill>
                  <a:schemeClr val="tx1"/>
                </a:solidFill>
              </a:rPr>
              <a:t> </a:t>
            </a:r>
            <a:r>
              <a:rPr lang="en-US" altLang="zh-CN" sz="1050" b="1">
                <a:solidFill>
                  <a:schemeClr val="tx1"/>
                </a:solidFill>
              </a:rPr>
              <a:t>6</a:t>
            </a:r>
            <a:r>
              <a:rPr lang="zh-CN" altLang="en-US" sz="1050" b="1">
                <a:solidFill>
                  <a:schemeClr val="tx1"/>
                </a:solidFill>
              </a:rPr>
              <a:t>级</a:t>
            </a:r>
          </a:p>
        </p:txBody>
      </p:sp>
      <p:sp>
        <p:nvSpPr>
          <p:cNvPr id="45" name="椭圆 44"/>
          <p:cNvSpPr/>
          <p:nvPr/>
        </p:nvSpPr>
        <p:spPr>
          <a:xfrm>
            <a:off x="574040" y="2687955"/>
            <a:ext cx="6874193" cy="112680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0"/>
              </a:lnSpc>
            </a:pPr>
            <a:r>
              <a:rPr lang="en-US" altLang="zh-CN" sz="100">
                <a:solidFill>
                  <a:schemeClr val="tx1"/>
                </a:solidFill>
              </a:rPr>
              <a:t>                                                                       </a:t>
            </a:r>
            <a:r>
              <a:rPr lang="en-US" altLang="zh-CN" sz="1050" b="1">
                <a:solidFill>
                  <a:schemeClr val="tx1"/>
                </a:solidFill>
              </a:rPr>
              <a:t>5</a:t>
            </a:r>
            <a:r>
              <a:rPr lang="zh-CN" altLang="en-US" sz="1050" b="1">
                <a:solidFill>
                  <a:schemeClr val="tx1"/>
                </a:solidFill>
              </a:rPr>
              <a:t>级</a:t>
            </a:r>
          </a:p>
        </p:txBody>
      </p:sp>
      <p:sp>
        <p:nvSpPr>
          <p:cNvPr id="25" name="椭圆 24"/>
          <p:cNvSpPr/>
          <p:nvPr/>
        </p:nvSpPr>
        <p:spPr>
          <a:xfrm>
            <a:off x="558800" y="2703671"/>
            <a:ext cx="5639276" cy="101584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0"/>
              </a:lnSpc>
            </a:pPr>
            <a:r>
              <a:rPr lang="en-US" altLang="zh-CN" sz="100">
                <a:solidFill>
                  <a:schemeClr val="tx1"/>
                </a:solidFill>
              </a:rPr>
              <a:t>                                             </a:t>
            </a:r>
            <a:r>
              <a:rPr lang="en-US" altLang="zh-CN" sz="1050" b="1">
                <a:solidFill>
                  <a:schemeClr val="tx1"/>
                </a:solidFill>
              </a:rPr>
              <a:t>4</a:t>
            </a:r>
            <a:r>
              <a:rPr lang="zh-CN" altLang="en-US" sz="1050" b="1">
                <a:solidFill>
                  <a:schemeClr val="tx1"/>
                </a:solidFill>
              </a:rPr>
              <a:t>级</a:t>
            </a:r>
          </a:p>
        </p:txBody>
      </p:sp>
      <p:sp>
        <p:nvSpPr>
          <p:cNvPr id="44" name="椭圆 43"/>
          <p:cNvSpPr/>
          <p:nvPr/>
        </p:nvSpPr>
        <p:spPr>
          <a:xfrm>
            <a:off x="573564" y="2733675"/>
            <a:ext cx="4414361" cy="99726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t">
              <a:lnSpc>
                <a:spcPct val="0"/>
              </a:lnSpc>
            </a:pPr>
            <a:r>
              <a:rPr lang="en-US" altLang="zh-CN" sz="100"/>
              <a:t>        </a:t>
            </a:r>
            <a:r>
              <a:rPr lang="en-US" altLang="zh-CN" sz="100">
                <a:solidFill>
                  <a:schemeClr val="tx1"/>
                </a:solidFill>
              </a:rPr>
              <a:t>                    </a:t>
            </a:r>
            <a:r>
              <a:rPr lang="en-US" altLang="zh-CN" sz="1050" b="1">
                <a:solidFill>
                  <a:schemeClr val="tx1"/>
                </a:solidFill>
              </a:rPr>
              <a:t>3</a:t>
            </a:r>
            <a:r>
              <a:rPr lang="zh-CN" altLang="en-US" sz="1050" b="1">
                <a:solidFill>
                  <a:schemeClr val="tx1"/>
                </a:solidFill>
              </a:rPr>
              <a:t>级</a:t>
            </a:r>
            <a:endParaRPr lang="zh-CN" altLang="en-US" sz="1500" b="1">
              <a:solidFill>
                <a:schemeClr val="tx1"/>
              </a:solidFill>
            </a:endParaRPr>
          </a:p>
          <a:p>
            <a:pPr algn="ctr" fontAlgn="t"/>
            <a:r>
              <a:rPr lang="zh-CN" altLang="en-US" sz="1050" b="1">
                <a:solidFill>
                  <a:schemeClr val="tx1"/>
                </a:solidFill>
              </a:rPr>
              <a:t>                                                 </a:t>
            </a:r>
            <a:endParaRPr lang="zh-CN" altLang="en-US" sz="900">
              <a:solidFill>
                <a:schemeClr val="tx1"/>
              </a:solidFill>
            </a:endParaRPr>
          </a:p>
        </p:txBody>
      </p:sp>
      <p:sp>
        <p:nvSpPr>
          <p:cNvPr id="23" name="椭圆 22"/>
          <p:cNvSpPr/>
          <p:nvPr/>
        </p:nvSpPr>
        <p:spPr>
          <a:xfrm>
            <a:off x="573564" y="2796540"/>
            <a:ext cx="3248025" cy="8482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t">
              <a:lnSpc>
                <a:spcPct val="0"/>
              </a:lnSpc>
            </a:pPr>
            <a:r>
              <a:rPr lang="en-US" altLang="zh-CN" sz="100"/>
              <a:t>            </a:t>
            </a:r>
            <a:r>
              <a:rPr lang="en-US" altLang="zh-CN" sz="1050" b="1">
                <a:solidFill>
                  <a:schemeClr val="tx1"/>
                </a:solidFill>
              </a:rPr>
              <a:t>2</a:t>
            </a:r>
            <a:r>
              <a:rPr lang="zh-CN" altLang="en-US" sz="1050" b="1">
                <a:solidFill>
                  <a:schemeClr val="tx1"/>
                </a:solidFill>
              </a:rPr>
              <a:t>级</a:t>
            </a:r>
          </a:p>
          <a:p>
            <a:pPr algn="ctr" fontAlgn="t"/>
            <a:r>
              <a:rPr lang="zh-CN" altLang="en-US" sz="1050" b="1">
                <a:solidFill>
                  <a:schemeClr val="tx1"/>
                </a:solidFill>
              </a:rPr>
              <a:t>                                                 </a:t>
            </a:r>
            <a:endParaRPr lang="zh-CN" altLang="en-US" sz="900">
              <a:solidFill>
                <a:schemeClr val="tx1"/>
              </a:solidFill>
            </a:endParaRPr>
          </a:p>
        </p:txBody>
      </p:sp>
      <p:sp>
        <p:nvSpPr>
          <p:cNvPr id="29" name="内容占位符 28"/>
          <p:cNvSpPr>
            <a:spLocks noGrp="1"/>
          </p:cNvSpPr>
          <p:nvPr>
            <p:ph idx="1"/>
          </p:nvPr>
        </p:nvSpPr>
        <p:spPr>
          <a:xfrm>
            <a:off x="573564" y="1539716"/>
            <a:ext cx="1048703" cy="834390"/>
          </a:xfrm>
        </p:spPr>
        <p:txBody>
          <a:bodyPr/>
          <a:lstStyle/>
          <a:p>
            <a:pPr>
              <a:lnSpc>
                <a:spcPct val="150000"/>
              </a:lnSpc>
            </a:pPr>
            <a:r>
              <a:rPr lang="zh-CN" altLang="en-US" sz="750"/>
              <a:t>非国家行为体</a:t>
            </a:r>
          </a:p>
        </p:txBody>
      </p:sp>
      <p:sp>
        <p:nvSpPr>
          <p:cNvPr id="7" name="矩形 6"/>
          <p:cNvSpPr/>
          <p:nvPr/>
        </p:nvSpPr>
        <p:spPr>
          <a:xfrm>
            <a:off x="264001" y="1539716"/>
            <a:ext cx="309563" cy="732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p:nvSpPr>
        <p:spPr>
          <a:xfrm>
            <a:off x="257810" y="2601754"/>
            <a:ext cx="309563"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a:t>威胁</a:t>
            </a:r>
          </a:p>
        </p:txBody>
      </p:sp>
      <p:sp>
        <p:nvSpPr>
          <p:cNvPr id="9" name="矩形 8"/>
          <p:cNvSpPr/>
          <p:nvPr/>
        </p:nvSpPr>
        <p:spPr>
          <a:xfrm>
            <a:off x="257175" y="4112260"/>
            <a:ext cx="307975" cy="169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cxnSp>
        <p:nvCxnSpPr>
          <p:cNvPr id="10" name="直接连接符 9"/>
          <p:cNvCxnSpPr/>
          <p:nvPr/>
        </p:nvCxnSpPr>
        <p:spPr>
          <a:xfrm flipH="1">
            <a:off x="567373" y="1438751"/>
            <a:ext cx="6191" cy="4162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975090" y="1438751"/>
            <a:ext cx="6191" cy="4043839"/>
          </a:xfrm>
          <a:prstGeom prst="line">
            <a:avLst/>
          </a:prstGeom>
        </p:spPr>
        <p:style>
          <a:lnRef idx="1">
            <a:schemeClr val="accent1"/>
          </a:lnRef>
          <a:fillRef idx="0">
            <a:schemeClr val="accent1"/>
          </a:fillRef>
          <a:effectRef idx="0">
            <a:schemeClr val="accent1"/>
          </a:effectRef>
          <a:fontRef idx="minor">
            <a:schemeClr val="tx1"/>
          </a:fontRef>
        </p:style>
      </p:cxnSp>
      <p:sp>
        <p:nvSpPr>
          <p:cNvPr id="30" name="内容占位符 28"/>
          <p:cNvSpPr/>
          <p:nvPr/>
        </p:nvSpPr>
        <p:spPr>
          <a:xfrm>
            <a:off x="498793" y="4111943"/>
            <a:ext cx="1210151" cy="834390"/>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pPr>
            <a:r>
              <a:rPr lang="zh-CN" altLang="en-US" sz="750"/>
              <a:t>公开攻击技术与工具</a:t>
            </a:r>
          </a:p>
        </p:txBody>
      </p:sp>
      <p:sp>
        <p:nvSpPr>
          <p:cNvPr id="31" name="内容占位符 28"/>
          <p:cNvSpPr/>
          <p:nvPr/>
        </p:nvSpPr>
        <p:spPr>
          <a:xfrm>
            <a:off x="1622743" y="4110990"/>
            <a:ext cx="1094423" cy="1238250"/>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pPr>
            <a:r>
              <a:rPr lang="zh-CN" altLang="en-US" sz="750"/>
              <a:t>公开攻击技术与工具</a:t>
            </a:r>
          </a:p>
          <a:p>
            <a:pPr>
              <a:lnSpc>
                <a:spcPct val="150000"/>
              </a:lnSpc>
            </a:pPr>
            <a:r>
              <a:rPr lang="zh-CN" altLang="en-US" sz="750"/>
              <a:t>部分专有攻击技术、工具与平台</a:t>
            </a:r>
          </a:p>
        </p:txBody>
      </p:sp>
      <p:sp>
        <p:nvSpPr>
          <p:cNvPr id="32" name="内容占位符 28"/>
          <p:cNvSpPr/>
          <p:nvPr/>
        </p:nvSpPr>
        <p:spPr>
          <a:xfrm>
            <a:off x="1622743" y="1539716"/>
            <a:ext cx="1165860" cy="93535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pPr>
            <a:r>
              <a:rPr lang="zh-CN" altLang="en-US" sz="750"/>
              <a:t>非国家行为体，受商业利益驱动</a:t>
            </a:r>
          </a:p>
        </p:txBody>
      </p:sp>
      <p:sp>
        <p:nvSpPr>
          <p:cNvPr id="33" name="内容占位符 28"/>
          <p:cNvSpPr/>
          <p:nvPr/>
        </p:nvSpPr>
        <p:spPr>
          <a:xfrm>
            <a:off x="2715736" y="1539716"/>
            <a:ext cx="1165860" cy="1062038"/>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pPr>
            <a:r>
              <a:rPr lang="zh-CN" altLang="en-US" sz="750"/>
              <a:t>非国家行为体，受商业利益去驱动。也可能受意识形态驱动。敢于造成较大破坏或影响</a:t>
            </a:r>
          </a:p>
        </p:txBody>
      </p:sp>
      <p:sp>
        <p:nvSpPr>
          <p:cNvPr id="34" name="内容占位符 28"/>
          <p:cNvSpPr/>
          <p:nvPr/>
        </p:nvSpPr>
        <p:spPr>
          <a:xfrm>
            <a:off x="2688590" y="4110990"/>
            <a:ext cx="1223010" cy="1320641"/>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pPr>
            <a:r>
              <a:rPr lang="zh-CN" altLang="en-US" sz="750"/>
              <a:t>专有攻击技术、工具与平台</a:t>
            </a:r>
          </a:p>
          <a:p>
            <a:pPr>
              <a:lnSpc>
                <a:spcPct val="150000"/>
              </a:lnSpc>
            </a:pPr>
            <a:r>
              <a:rPr lang="zh-CN" altLang="en-US" sz="750"/>
              <a:t>漏洞挖掘与利用技术开发能力</a:t>
            </a:r>
          </a:p>
        </p:txBody>
      </p:sp>
      <p:sp>
        <p:nvSpPr>
          <p:cNvPr id="35" name="内容占位符 28"/>
          <p:cNvSpPr/>
          <p:nvPr/>
        </p:nvSpPr>
        <p:spPr>
          <a:xfrm>
            <a:off x="3821589" y="1539716"/>
            <a:ext cx="1165860" cy="93535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zh-CN" altLang="en-US" sz="750"/>
              <a:t>非国家行为体，受意识形态驱动</a:t>
            </a:r>
          </a:p>
          <a:p>
            <a:pPr>
              <a:lnSpc>
                <a:spcPct val="120000"/>
              </a:lnSpc>
            </a:pPr>
            <a:r>
              <a:rPr lang="zh-CN" altLang="en-US" sz="750"/>
              <a:t>寻求破坏或影响的最大化</a:t>
            </a:r>
          </a:p>
        </p:txBody>
      </p:sp>
      <p:sp>
        <p:nvSpPr>
          <p:cNvPr id="36" name="内容占位符 28"/>
          <p:cNvSpPr/>
          <p:nvPr/>
        </p:nvSpPr>
        <p:spPr>
          <a:xfrm>
            <a:off x="4993640" y="1539716"/>
            <a:ext cx="1165860" cy="1062038"/>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750"/>
              <a:t>国家</a:t>
            </a:r>
            <a:r>
              <a:rPr lang="en-US" altLang="zh-CN" sz="750"/>
              <a:t>/</a:t>
            </a:r>
            <a:r>
              <a:rPr sz="750"/>
              <a:t>地区行为体，受国家</a:t>
            </a:r>
            <a:r>
              <a:rPr lang="en-US" altLang="zh-CN" sz="750"/>
              <a:t>/</a:t>
            </a:r>
            <a:r>
              <a:rPr sz="750"/>
              <a:t>地区利益驱动。</a:t>
            </a:r>
          </a:p>
          <a:p>
            <a:pPr>
              <a:lnSpc>
                <a:spcPct val="100000"/>
              </a:lnSpc>
            </a:pPr>
            <a:r>
              <a:rPr sz="750"/>
              <a:t>网络间谍与网络战一体化。寻求通过网络战获得政治、经济、军事优势</a:t>
            </a:r>
          </a:p>
        </p:txBody>
      </p:sp>
      <p:sp>
        <p:nvSpPr>
          <p:cNvPr id="37" name="内容占位符 28"/>
          <p:cNvSpPr/>
          <p:nvPr/>
        </p:nvSpPr>
        <p:spPr>
          <a:xfrm>
            <a:off x="6198076" y="1539716"/>
            <a:ext cx="1249680" cy="1062038"/>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sz="750">
                <a:sym typeface="+mn-ea"/>
              </a:rPr>
              <a:t>国家</a:t>
            </a:r>
            <a:r>
              <a:rPr lang="en-US" altLang="zh-CN" sz="750">
                <a:sym typeface="+mn-ea"/>
              </a:rPr>
              <a:t>/</a:t>
            </a:r>
            <a:r>
              <a:rPr sz="750">
                <a:sym typeface="+mn-ea"/>
              </a:rPr>
              <a:t>地区行为体，受国家</a:t>
            </a:r>
            <a:r>
              <a:rPr lang="en-US" altLang="zh-CN" sz="750">
                <a:sym typeface="+mn-ea"/>
              </a:rPr>
              <a:t>/</a:t>
            </a:r>
            <a:r>
              <a:rPr sz="750">
                <a:sym typeface="+mn-ea"/>
              </a:rPr>
              <a:t>地区利益驱动。</a:t>
            </a:r>
            <a:endParaRPr sz="750"/>
          </a:p>
          <a:p>
            <a:pPr>
              <a:lnSpc>
                <a:spcPct val="100000"/>
              </a:lnSpc>
            </a:pPr>
            <a:r>
              <a:rPr sz="750">
                <a:sym typeface="+mn-ea"/>
              </a:rPr>
              <a:t>网络间谍与网络战一体化。寻求通过网络战获得政治、经济、军事优势</a:t>
            </a:r>
            <a:endParaRPr lang="zh-CN" altLang="en-US" sz="750"/>
          </a:p>
        </p:txBody>
      </p:sp>
      <p:sp>
        <p:nvSpPr>
          <p:cNvPr id="38" name="内容占位符 28"/>
          <p:cNvSpPr/>
          <p:nvPr/>
        </p:nvSpPr>
        <p:spPr>
          <a:xfrm>
            <a:off x="7472521" y="1539716"/>
            <a:ext cx="1508760" cy="114871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00000"/>
              </a:lnSpc>
            </a:pPr>
            <a:r>
              <a:rPr sz="750">
                <a:sym typeface="+mn-ea"/>
              </a:rPr>
              <a:t>国家/地区行为体，受国家/地区利益驱动。</a:t>
            </a:r>
            <a:endParaRPr sz="750"/>
          </a:p>
          <a:p>
            <a:pPr algn="l">
              <a:lnSpc>
                <a:spcPct val="100000"/>
              </a:lnSpc>
            </a:pPr>
            <a:r>
              <a:rPr sz="750">
                <a:sym typeface="+mn-ea"/>
              </a:rPr>
              <a:t>网络间谍与网络战一体化。寻求通过网络战获得政治、经济、军事优势</a:t>
            </a:r>
            <a:endParaRPr lang="zh-CN" altLang="en-US" sz="750"/>
          </a:p>
          <a:p>
            <a:endParaRPr lang="zh-CN" altLang="en-US" sz="1050"/>
          </a:p>
        </p:txBody>
      </p:sp>
      <p:sp>
        <p:nvSpPr>
          <p:cNvPr id="39" name="内容占位符 28"/>
          <p:cNvSpPr/>
          <p:nvPr/>
        </p:nvSpPr>
        <p:spPr>
          <a:xfrm>
            <a:off x="7403465" y="4112419"/>
            <a:ext cx="1624489" cy="1319689"/>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90000"/>
              </a:lnSpc>
            </a:pPr>
            <a:r>
              <a:rPr sz="675" dirty="0">
                <a:sym typeface="+mn-ea"/>
              </a:rPr>
              <a:t>掌握对自身国家</a:t>
            </a:r>
            <a:r>
              <a:rPr lang="en-US" altLang="zh-CN" sz="675" dirty="0">
                <a:sym typeface="+mn-ea"/>
              </a:rPr>
              <a:t>/</a:t>
            </a:r>
            <a:r>
              <a:rPr sz="675" dirty="0">
                <a:sym typeface="+mn-ea"/>
              </a:rPr>
              <a:t>地区 网络基础设施，外部国家</a:t>
            </a:r>
            <a:r>
              <a:rPr lang="en-US" altLang="zh-CN" sz="675" dirty="0">
                <a:sym typeface="+mn-ea"/>
              </a:rPr>
              <a:t>/</a:t>
            </a:r>
            <a:r>
              <a:rPr sz="675" dirty="0">
                <a:sym typeface="+mn-ea"/>
              </a:rPr>
              <a:t>地区 网络基础设施。互联网络基础设施、以及信息科技 的部分控制能力</a:t>
            </a:r>
          </a:p>
          <a:p>
            <a:pPr fontAlgn="t">
              <a:lnSpc>
                <a:spcPct val="90000"/>
              </a:lnSpc>
            </a:pPr>
            <a:r>
              <a:rPr lang="zh-CN" altLang="en-US" sz="675" dirty="0"/>
              <a:t>专有攻击技术、工具与平台</a:t>
            </a:r>
          </a:p>
          <a:p>
            <a:pPr>
              <a:lnSpc>
                <a:spcPct val="90000"/>
              </a:lnSpc>
            </a:pPr>
            <a:r>
              <a:rPr lang="zh-CN" altLang="en-US" sz="675" dirty="0"/>
              <a:t>跨维度高度集成的攻击利用手段</a:t>
            </a:r>
          </a:p>
          <a:p>
            <a:pPr>
              <a:lnSpc>
                <a:spcPct val="90000"/>
              </a:lnSpc>
            </a:pPr>
            <a:r>
              <a:rPr lang="zh-CN" altLang="en-US" sz="675" dirty="0"/>
              <a:t>漏洞挖掘与利用技术开发能力</a:t>
            </a:r>
          </a:p>
          <a:p>
            <a:pPr>
              <a:lnSpc>
                <a:spcPct val="90000"/>
              </a:lnSpc>
            </a:pPr>
            <a:r>
              <a:rPr lang="zh-CN" altLang="en-US" sz="675" dirty="0"/>
              <a:t>制造漏洞能力</a:t>
            </a:r>
          </a:p>
          <a:p>
            <a:pPr>
              <a:lnSpc>
                <a:spcPct val="90000"/>
              </a:lnSpc>
            </a:pPr>
            <a:r>
              <a:rPr lang="zh-CN" altLang="en-US" sz="675" dirty="0"/>
              <a:t>掌握大量</a:t>
            </a:r>
            <a:r>
              <a:rPr lang="en-US" altLang="zh-CN" sz="675" dirty="0" err="1"/>
              <a:t>Ody</a:t>
            </a:r>
            <a:r>
              <a:rPr sz="675" dirty="0"/>
              <a:t>漏洞</a:t>
            </a:r>
          </a:p>
        </p:txBody>
      </p:sp>
      <p:sp>
        <p:nvSpPr>
          <p:cNvPr id="40" name="内容占位符 28"/>
          <p:cNvSpPr/>
          <p:nvPr/>
        </p:nvSpPr>
        <p:spPr>
          <a:xfrm>
            <a:off x="6198076" y="4111943"/>
            <a:ext cx="1274445" cy="132016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80000"/>
              </a:lnSpc>
            </a:pPr>
            <a:r>
              <a:rPr sz="750" dirty="0">
                <a:sym typeface="+mn-ea"/>
              </a:rPr>
              <a:t>部分掌握自身国家</a:t>
            </a:r>
            <a:r>
              <a:rPr lang="en-US" altLang="zh-CN" sz="750" dirty="0">
                <a:sym typeface="+mn-ea"/>
              </a:rPr>
              <a:t>/</a:t>
            </a:r>
            <a:r>
              <a:rPr sz="750" dirty="0">
                <a:sym typeface="+mn-ea"/>
              </a:rPr>
              <a:t>地区网络基础设施的控制</a:t>
            </a:r>
          </a:p>
          <a:p>
            <a:pPr>
              <a:lnSpc>
                <a:spcPct val="80000"/>
              </a:lnSpc>
            </a:pPr>
            <a:r>
              <a:rPr sz="750" dirty="0">
                <a:sym typeface="+mn-ea"/>
              </a:rPr>
              <a:t>专有攻击技术、工具与平台</a:t>
            </a:r>
          </a:p>
          <a:p>
            <a:pPr>
              <a:lnSpc>
                <a:spcPct val="80000"/>
              </a:lnSpc>
            </a:pPr>
            <a:r>
              <a:rPr sz="750" dirty="0">
                <a:sym typeface="+mn-ea"/>
              </a:rPr>
              <a:t>跨维度高度集成的攻击利用手段</a:t>
            </a:r>
          </a:p>
          <a:p>
            <a:pPr>
              <a:lnSpc>
                <a:spcPct val="80000"/>
              </a:lnSpc>
            </a:pPr>
            <a:r>
              <a:rPr sz="750" dirty="0">
                <a:sym typeface="+mn-ea"/>
              </a:rPr>
              <a:t>漏洞挖掘与利用技术开发能力</a:t>
            </a:r>
          </a:p>
          <a:p>
            <a:pPr>
              <a:lnSpc>
                <a:spcPct val="80000"/>
              </a:lnSpc>
            </a:pPr>
            <a:r>
              <a:rPr sz="750" dirty="0">
                <a:sym typeface="+mn-ea"/>
              </a:rPr>
              <a:t>掌握较多</a:t>
            </a:r>
            <a:r>
              <a:rPr lang="en-US" altLang="zh-CN" sz="750" dirty="0">
                <a:sym typeface="+mn-ea"/>
              </a:rPr>
              <a:t>Oday</a:t>
            </a:r>
            <a:r>
              <a:rPr sz="750" dirty="0">
                <a:sym typeface="+mn-ea"/>
              </a:rPr>
              <a:t>漏洞</a:t>
            </a:r>
          </a:p>
          <a:p>
            <a:pPr>
              <a:lnSpc>
                <a:spcPct val="90000"/>
              </a:lnSpc>
            </a:pPr>
            <a:endParaRPr lang="zh-CN" altLang="en-US" sz="750" dirty="0"/>
          </a:p>
        </p:txBody>
      </p:sp>
      <p:sp>
        <p:nvSpPr>
          <p:cNvPr id="41" name="内容占位符 28"/>
          <p:cNvSpPr/>
          <p:nvPr/>
        </p:nvSpPr>
        <p:spPr>
          <a:xfrm>
            <a:off x="4993640" y="4110990"/>
            <a:ext cx="1293971" cy="132016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sz="750" dirty="0">
                <a:sym typeface="+mn-ea"/>
              </a:rPr>
              <a:t>部分掌握自身国家</a:t>
            </a:r>
            <a:r>
              <a:rPr lang="en-US" altLang="zh-CN" sz="750" dirty="0">
                <a:sym typeface="+mn-ea"/>
              </a:rPr>
              <a:t>/</a:t>
            </a:r>
            <a:r>
              <a:rPr sz="750" dirty="0">
                <a:sym typeface="+mn-ea"/>
              </a:rPr>
              <a:t>地区网络基础设施的控制</a:t>
            </a:r>
          </a:p>
          <a:p>
            <a:pPr>
              <a:lnSpc>
                <a:spcPct val="100000"/>
              </a:lnSpc>
            </a:pPr>
            <a:r>
              <a:rPr lang="zh-CN" altLang="en-US" sz="750" dirty="0"/>
              <a:t>专有攻击技术、工具与平台</a:t>
            </a:r>
          </a:p>
          <a:p>
            <a:pPr>
              <a:lnSpc>
                <a:spcPct val="100000"/>
              </a:lnSpc>
            </a:pPr>
            <a:r>
              <a:rPr lang="zh-CN" altLang="en-US" sz="750" dirty="0"/>
              <a:t>具有漏洞挖掘与利用技术开发能力</a:t>
            </a:r>
          </a:p>
          <a:p>
            <a:pPr>
              <a:lnSpc>
                <a:spcPct val="100000"/>
              </a:lnSpc>
            </a:pPr>
            <a:r>
              <a:rPr lang="zh-CN" altLang="en-US" sz="750" dirty="0"/>
              <a:t>掌握少量</a:t>
            </a:r>
            <a:r>
              <a:rPr lang="en-US" altLang="zh-CN" sz="750" dirty="0"/>
              <a:t>Oday</a:t>
            </a:r>
            <a:r>
              <a:rPr sz="750" dirty="0"/>
              <a:t>漏洞</a:t>
            </a:r>
            <a:endParaRPr lang="zh-CN" altLang="en-US" sz="750" dirty="0"/>
          </a:p>
          <a:p>
            <a:endParaRPr lang="zh-CN" altLang="en-US" sz="750" dirty="0"/>
          </a:p>
        </p:txBody>
      </p:sp>
      <p:sp>
        <p:nvSpPr>
          <p:cNvPr id="42" name="内容占位符 28"/>
          <p:cNvSpPr/>
          <p:nvPr/>
        </p:nvSpPr>
        <p:spPr>
          <a:xfrm>
            <a:off x="3814921" y="4111943"/>
            <a:ext cx="1230154" cy="132016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pPr>
            <a:r>
              <a:rPr sz="750">
                <a:sym typeface="+mn-ea"/>
              </a:rPr>
              <a:t>专有攻击技术、工具与平台</a:t>
            </a:r>
            <a:endParaRPr lang="zh-CN" altLang="en-US" sz="750"/>
          </a:p>
          <a:p>
            <a:pPr>
              <a:lnSpc>
                <a:spcPct val="150000"/>
              </a:lnSpc>
            </a:pPr>
            <a:r>
              <a:rPr sz="750">
                <a:sym typeface="+mn-ea"/>
              </a:rPr>
              <a:t>漏洞挖掘与利用技术开发能力</a:t>
            </a:r>
            <a:endParaRPr lang="zh-CN" altLang="en-US" sz="750"/>
          </a:p>
        </p:txBody>
      </p:sp>
      <p:sp>
        <p:nvSpPr>
          <p:cNvPr id="22" name="椭圆 21"/>
          <p:cNvSpPr/>
          <p:nvPr/>
        </p:nvSpPr>
        <p:spPr>
          <a:xfrm>
            <a:off x="574040" y="2860358"/>
            <a:ext cx="2143125" cy="70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0"/>
              </a:lnSpc>
            </a:pPr>
            <a:r>
              <a:rPr lang="en-US" altLang="zh-CN" sz="1050" b="1">
                <a:solidFill>
                  <a:schemeClr val="tx1"/>
                </a:solidFill>
                <a:sym typeface="+mn-ea"/>
              </a:rPr>
              <a:t>1</a:t>
            </a:r>
            <a:r>
              <a:rPr lang="zh-CN" altLang="en-US" sz="1050" b="1">
                <a:solidFill>
                  <a:schemeClr val="tx1"/>
                </a:solidFill>
                <a:sym typeface="+mn-ea"/>
              </a:rPr>
              <a:t>级</a:t>
            </a:r>
            <a:r>
              <a:rPr lang="zh-CN" altLang="en-US" sz="100">
                <a:sym typeface="+mn-ea"/>
              </a:rPr>
              <a:t>体</a:t>
            </a:r>
            <a:endParaRPr lang="en-US" altLang="zh-CN" sz="900">
              <a:solidFill>
                <a:schemeClr val="tx1"/>
              </a:solidFill>
            </a:endParaRPr>
          </a:p>
        </p:txBody>
      </p:sp>
      <p:sp>
        <p:nvSpPr>
          <p:cNvPr id="21" name="椭圆 20"/>
          <p:cNvSpPr/>
          <p:nvPr/>
        </p:nvSpPr>
        <p:spPr>
          <a:xfrm>
            <a:off x="564991" y="2973705"/>
            <a:ext cx="1057751" cy="4943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00000"/>
              </a:lnSpc>
            </a:pPr>
            <a:r>
              <a:rPr lang="en-US" altLang="zh-CN" sz="1050" b="1">
                <a:solidFill>
                  <a:schemeClr val="tx1"/>
                </a:solidFill>
              </a:rPr>
              <a:t>0</a:t>
            </a:r>
            <a:r>
              <a:rPr lang="zh-CN" altLang="en-US" sz="1050" b="1">
                <a:solidFill>
                  <a:schemeClr val="tx1"/>
                </a:solidFill>
              </a:rPr>
              <a:t>级</a:t>
            </a:r>
            <a:r>
              <a:rPr lang="zh-CN" altLang="en-US" sz="900">
                <a:solidFill>
                  <a:schemeClr val="tx1"/>
                </a:solidFill>
              </a:rPr>
              <a:t>业余黑客</a:t>
            </a:r>
          </a:p>
        </p:txBody>
      </p:sp>
      <p:sp>
        <p:nvSpPr>
          <p:cNvPr id="46" name="内容占位符 28"/>
          <p:cNvSpPr/>
          <p:nvPr/>
        </p:nvSpPr>
        <p:spPr>
          <a:xfrm>
            <a:off x="1908016" y="2959894"/>
            <a:ext cx="444341" cy="521970"/>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900"/>
              <a:t>黑产组织</a:t>
            </a:r>
          </a:p>
        </p:txBody>
      </p:sp>
      <p:sp>
        <p:nvSpPr>
          <p:cNvPr id="47" name="内容占位符 28"/>
          <p:cNvSpPr/>
          <p:nvPr/>
        </p:nvSpPr>
        <p:spPr>
          <a:xfrm>
            <a:off x="7472521" y="3043714"/>
            <a:ext cx="1355408" cy="834390"/>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900"/>
              <a:t>超高能力国家</a:t>
            </a:r>
            <a:r>
              <a:rPr lang="en-US" altLang="zh-CN" sz="900"/>
              <a:t>/</a:t>
            </a:r>
            <a:r>
              <a:rPr sz="900"/>
              <a:t>地区行为体</a:t>
            </a:r>
          </a:p>
        </p:txBody>
      </p:sp>
      <p:sp>
        <p:nvSpPr>
          <p:cNvPr id="48" name="内容占位符 28"/>
          <p:cNvSpPr/>
          <p:nvPr/>
        </p:nvSpPr>
        <p:spPr>
          <a:xfrm>
            <a:off x="6159500" y="3011329"/>
            <a:ext cx="1249680" cy="551974"/>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900"/>
              <a:t>高级能力国家</a:t>
            </a:r>
            <a:r>
              <a:rPr lang="en-US" altLang="zh-CN" sz="900"/>
              <a:t>/</a:t>
            </a:r>
            <a:r>
              <a:rPr sz="900"/>
              <a:t>地区行为体</a:t>
            </a:r>
          </a:p>
        </p:txBody>
      </p:sp>
      <p:sp>
        <p:nvSpPr>
          <p:cNvPr id="49" name="内容占位符 28"/>
          <p:cNvSpPr/>
          <p:nvPr/>
        </p:nvSpPr>
        <p:spPr>
          <a:xfrm>
            <a:off x="4932204" y="3043238"/>
            <a:ext cx="1265873" cy="563404"/>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40000"/>
              </a:lnSpc>
              <a:buNone/>
            </a:pPr>
            <a:r>
              <a:rPr lang="zh-CN" altLang="en-US" sz="900"/>
              <a:t>一般能力国家</a:t>
            </a:r>
            <a:r>
              <a:rPr lang="en-US" altLang="zh-CN" sz="900"/>
              <a:t>/</a:t>
            </a:r>
            <a:r>
              <a:rPr sz="900"/>
              <a:t>地区行为体</a:t>
            </a:r>
          </a:p>
        </p:txBody>
      </p:sp>
      <p:sp>
        <p:nvSpPr>
          <p:cNvPr id="50" name="内容占位符 28"/>
          <p:cNvSpPr/>
          <p:nvPr/>
        </p:nvSpPr>
        <p:spPr>
          <a:xfrm>
            <a:off x="3993991" y="3060859"/>
            <a:ext cx="872014" cy="60388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900"/>
              <a:t>网络恐怖</a:t>
            </a:r>
          </a:p>
          <a:p>
            <a:pPr marL="0" indent="0">
              <a:lnSpc>
                <a:spcPct val="100000"/>
              </a:lnSpc>
              <a:buNone/>
            </a:pPr>
            <a:r>
              <a:rPr lang="zh-CN" altLang="en-US" sz="900"/>
              <a:t>组织</a:t>
            </a:r>
          </a:p>
        </p:txBody>
      </p:sp>
      <p:sp>
        <p:nvSpPr>
          <p:cNvPr id="51" name="内容占位符 28"/>
          <p:cNvSpPr/>
          <p:nvPr/>
        </p:nvSpPr>
        <p:spPr>
          <a:xfrm>
            <a:off x="2788603" y="3002756"/>
            <a:ext cx="910114" cy="661988"/>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900"/>
              <a:t>网络犯罪团伙或黑客组织</a:t>
            </a:r>
          </a:p>
        </p:txBody>
      </p:sp>
      <p:sp>
        <p:nvSpPr>
          <p:cNvPr id="3" name="文本框 2"/>
          <p:cNvSpPr txBox="1"/>
          <p:nvPr/>
        </p:nvSpPr>
        <p:spPr>
          <a:xfrm>
            <a:off x="213360" y="1661160"/>
            <a:ext cx="398145" cy="615315"/>
          </a:xfrm>
          <a:prstGeom prst="rect">
            <a:avLst/>
          </a:prstGeom>
          <a:noFill/>
        </p:spPr>
        <p:txBody>
          <a:bodyPr vert="eaVert" wrap="square" rtlCol="0">
            <a:spAutoFit/>
          </a:bodyPr>
          <a:lstStyle/>
          <a:p>
            <a:r>
              <a:rPr lang="zh-CN" altLang="en-US" sz="1400"/>
              <a:t>特点</a:t>
            </a:r>
          </a:p>
        </p:txBody>
      </p:sp>
      <p:sp>
        <p:nvSpPr>
          <p:cNvPr id="5" name="文本框 4"/>
          <p:cNvSpPr txBox="1"/>
          <p:nvPr/>
        </p:nvSpPr>
        <p:spPr>
          <a:xfrm>
            <a:off x="213360" y="2595245"/>
            <a:ext cx="398145" cy="1193800"/>
          </a:xfrm>
          <a:prstGeom prst="rect">
            <a:avLst/>
          </a:prstGeom>
          <a:noFill/>
        </p:spPr>
        <p:txBody>
          <a:bodyPr vert="eaVert" wrap="square" rtlCol="0">
            <a:spAutoFit/>
          </a:bodyPr>
          <a:lstStyle/>
          <a:p>
            <a:r>
              <a:rPr lang="zh-CN" altLang="en-US" sz="1400"/>
              <a:t>威胁级别</a:t>
            </a:r>
          </a:p>
        </p:txBody>
      </p:sp>
      <p:sp>
        <p:nvSpPr>
          <p:cNvPr id="6" name="文本框 5"/>
          <p:cNvSpPr txBox="1"/>
          <p:nvPr/>
        </p:nvSpPr>
        <p:spPr>
          <a:xfrm>
            <a:off x="251460" y="4258945"/>
            <a:ext cx="431800" cy="1383665"/>
          </a:xfrm>
          <a:prstGeom prst="rect">
            <a:avLst/>
          </a:prstGeom>
          <a:noFill/>
        </p:spPr>
        <p:txBody>
          <a:bodyPr wrap="square" rtlCol="0">
            <a:spAutoFit/>
          </a:bodyPr>
          <a:lstStyle/>
          <a:p>
            <a:r>
              <a:rPr lang="zh-CN" altLang="en-US" sz="1200"/>
              <a:t>攻击技术和工具</a:t>
            </a:r>
          </a:p>
        </p:txBody>
      </p:sp>
      <p:sp>
        <p:nvSpPr>
          <p:cNvPr id="56" name="标题 1"/>
          <p:cNvSpPr txBox="1"/>
          <p:nvPr/>
        </p:nvSpPr>
        <p:spPr bwMode="auto">
          <a:xfrm>
            <a:off x="251453" y="116632"/>
            <a:ext cx="8775548"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不同能力层级的威胁行为体（网络安全威胁主体）</a:t>
            </a:r>
          </a:p>
        </p:txBody>
      </p:sp>
      <p:sp>
        <p:nvSpPr>
          <p:cNvPr id="2" name="文本框 1"/>
          <p:cNvSpPr txBox="1"/>
          <p:nvPr/>
        </p:nvSpPr>
        <p:spPr>
          <a:xfrm>
            <a:off x="5225415" y="6136640"/>
            <a:ext cx="3591560" cy="337185"/>
          </a:xfrm>
          <a:prstGeom prst="rect">
            <a:avLst/>
          </a:prstGeom>
          <a:noFill/>
        </p:spPr>
        <p:txBody>
          <a:bodyPr wrap="square" rtlCol="0">
            <a:spAutoFit/>
          </a:bodyPr>
          <a:lstStyle/>
          <a:p>
            <a:r>
              <a:rPr lang="en-US" altLang="zh-CN" sz="1600">
                <a:solidFill>
                  <a:srgbClr val="00B0F0"/>
                </a:solidFill>
              </a:rPr>
              <a:t>---------</a:t>
            </a:r>
            <a:r>
              <a:rPr lang="zh-CN" altLang="en-US" sz="1600">
                <a:solidFill>
                  <a:srgbClr val="00B0F0"/>
                </a:solidFill>
              </a:rPr>
              <a:t>安天实验室  肖新光</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16632"/>
            <a:ext cx="7886700" cy="6863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各国网络部队</a:t>
            </a:r>
          </a:p>
        </p:txBody>
      </p:sp>
      <p:sp>
        <p:nvSpPr>
          <p:cNvPr id="3" name="内容占位符 2"/>
          <p:cNvSpPr>
            <a:spLocks noGrp="1"/>
          </p:cNvSpPr>
          <p:nvPr>
            <p:ph idx="1"/>
          </p:nvPr>
        </p:nvSpPr>
        <p:spPr>
          <a:xfrm>
            <a:off x="323528" y="1052736"/>
            <a:ext cx="8496944" cy="5400600"/>
          </a:xfrm>
        </p:spPr>
        <p:txBody>
          <a:bodyPr>
            <a:normAutofit lnSpcReduction="10000"/>
          </a:bodyPr>
          <a:lstStyle/>
          <a:p>
            <a:pPr algn="just">
              <a:lnSpc>
                <a:spcPct val="100000"/>
              </a:lnSpc>
              <a:spcAft>
                <a:spcPts val="600"/>
              </a:spcAft>
            </a:pPr>
            <a:r>
              <a:rPr lang="zh-CN" altLang="en-US" sz="2000" b="1" dirty="0">
                <a:solidFill>
                  <a:srgbClr val="C00000"/>
                </a:solidFill>
                <a:latin typeface="+mn-ea"/>
              </a:rPr>
              <a:t>美国</a:t>
            </a:r>
            <a:r>
              <a:rPr lang="zh-CN" altLang="en-US" sz="2000" dirty="0">
                <a:latin typeface="+mn-ea"/>
              </a:rPr>
              <a:t>：</a:t>
            </a:r>
            <a:r>
              <a:rPr lang="en-US" altLang="zh-CN" sz="2000" dirty="0">
                <a:latin typeface="+mn-ea"/>
              </a:rPr>
              <a:t>2010</a:t>
            </a:r>
            <a:r>
              <a:rPr lang="zh-CN" altLang="en-US" sz="2000" dirty="0">
                <a:latin typeface="+mn-ea"/>
              </a:rPr>
              <a:t>年成立网络安全部队，组建网络战司令部。</a:t>
            </a:r>
            <a:r>
              <a:rPr lang="en-US" altLang="zh-CN" sz="2000" dirty="0">
                <a:latin typeface="+mn-ea"/>
              </a:rPr>
              <a:t>2013</a:t>
            </a:r>
            <a:r>
              <a:rPr lang="zh-CN" altLang="en-US" sz="2000" dirty="0">
                <a:latin typeface="+mn-ea"/>
              </a:rPr>
              <a:t>年新增</a:t>
            </a:r>
            <a:r>
              <a:rPr lang="en-US" altLang="zh-CN" sz="2000" dirty="0">
                <a:latin typeface="+mn-ea"/>
              </a:rPr>
              <a:t>40</a:t>
            </a:r>
            <a:r>
              <a:rPr lang="zh-CN" altLang="en-US" sz="2000" dirty="0">
                <a:latin typeface="+mn-ea"/>
              </a:rPr>
              <a:t>支网络部队。</a:t>
            </a:r>
            <a:r>
              <a:rPr lang="en-US" altLang="zh-CN" sz="2000" dirty="0">
                <a:latin typeface="+mn-ea"/>
              </a:rPr>
              <a:t>2016</a:t>
            </a:r>
            <a:r>
              <a:rPr lang="zh-CN" altLang="en-US" sz="2000" dirty="0">
                <a:latin typeface="+mn-ea"/>
              </a:rPr>
              <a:t>年，网络部队增至</a:t>
            </a:r>
            <a:r>
              <a:rPr lang="en-US" altLang="zh-CN" sz="2000" dirty="0">
                <a:latin typeface="+mn-ea"/>
              </a:rPr>
              <a:t>133</a:t>
            </a:r>
            <a:r>
              <a:rPr lang="zh-CN" altLang="en-US" sz="2000" dirty="0">
                <a:latin typeface="+mn-ea"/>
              </a:rPr>
              <a:t>支</a:t>
            </a:r>
            <a:r>
              <a:rPr lang="en-US" altLang="zh-CN" sz="2000" dirty="0">
                <a:latin typeface="+mn-ea"/>
              </a:rPr>
              <a:t>5000</a:t>
            </a:r>
            <a:r>
              <a:rPr lang="zh-CN" altLang="en-US" sz="2000" dirty="0">
                <a:latin typeface="+mn-ea"/>
              </a:rPr>
              <a:t>人，全部具备初步作战能力。</a:t>
            </a:r>
            <a:r>
              <a:rPr lang="en-US" altLang="zh-CN" sz="2000" dirty="0">
                <a:latin typeface="+mn-ea"/>
              </a:rPr>
              <a:t>2017</a:t>
            </a:r>
            <a:r>
              <a:rPr lang="zh-CN" altLang="en-US" sz="2000" dirty="0">
                <a:latin typeface="+mn-ea"/>
              </a:rPr>
              <a:t>年，网络战司令部升级成为</a:t>
            </a:r>
            <a:r>
              <a:rPr lang="zh-CN" altLang="en-US" sz="2000" b="1" dirty="0">
                <a:solidFill>
                  <a:srgbClr val="C00000"/>
                </a:solidFill>
                <a:latin typeface="+mn-ea"/>
              </a:rPr>
              <a:t>美军第十个一级联合作战司令部</a:t>
            </a:r>
            <a:r>
              <a:rPr lang="zh-CN" altLang="en-US" sz="2000" dirty="0">
                <a:latin typeface="+mn-ea"/>
              </a:rPr>
              <a:t>。</a:t>
            </a:r>
            <a:r>
              <a:rPr lang="en-US" altLang="zh-CN" sz="2000" dirty="0">
                <a:latin typeface="+mn-ea"/>
              </a:rPr>
              <a:t>2018</a:t>
            </a:r>
            <a:r>
              <a:rPr lang="zh-CN" altLang="en-US" sz="2000" dirty="0">
                <a:latin typeface="+mn-ea"/>
              </a:rPr>
              <a:t>年网络部队扩军至</a:t>
            </a:r>
            <a:r>
              <a:rPr lang="en-US" altLang="zh-CN" sz="2000" dirty="0">
                <a:latin typeface="+mn-ea"/>
              </a:rPr>
              <a:t>6200</a:t>
            </a:r>
            <a:r>
              <a:rPr lang="zh-CN" altLang="en-US" sz="2000" dirty="0">
                <a:latin typeface="+mn-ea"/>
              </a:rPr>
              <a:t>人，拥有了全面作战能力。</a:t>
            </a:r>
            <a:endParaRPr lang="en-US" altLang="zh-CN" sz="2000" dirty="0">
              <a:latin typeface="+mn-ea"/>
            </a:endParaRPr>
          </a:p>
          <a:p>
            <a:pPr algn="just">
              <a:lnSpc>
                <a:spcPct val="100000"/>
              </a:lnSpc>
              <a:spcAft>
                <a:spcPts val="600"/>
              </a:spcAft>
            </a:pPr>
            <a:r>
              <a:rPr lang="zh-CN" altLang="en-US" sz="2000" b="1" dirty="0">
                <a:solidFill>
                  <a:srgbClr val="C00000"/>
                </a:solidFill>
                <a:latin typeface="+mn-ea"/>
              </a:rPr>
              <a:t>俄罗斯</a:t>
            </a:r>
            <a:r>
              <a:rPr lang="zh-CN" altLang="en-US" sz="2000" b="1" dirty="0">
                <a:latin typeface="+mn-ea"/>
              </a:rPr>
              <a:t>：</a:t>
            </a:r>
            <a:r>
              <a:rPr lang="en-US" altLang="zh-CN" sz="2000" dirty="0">
                <a:latin typeface="+mn-ea"/>
              </a:rPr>
              <a:t>2013</a:t>
            </a:r>
            <a:r>
              <a:rPr lang="zh-CN" altLang="en-US" sz="2000" dirty="0">
                <a:latin typeface="+mn-ea"/>
              </a:rPr>
              <a:t>年开始建立网络司令部，但近期才官方确认这一消息。通过成立</a:t>
            </a:r>
            <a:r>
              <a:rPr lang="en-US" altLang="zh-CN" sz="2000" dirty="0">
                <a:latin typeface="+mn-ea"/>
              </a:rPr>
              <a:t>"</a:t>
            </a:r>
            <a:r>
              <a:rPr lang="zh-CN" altLang="en-US" sz="2000" dirty="0">
                <a:latin typeface="+mn-ea"/>
              </a:rPr>
              <a:t>科技连</a:t>
            </a:r>
            <a:r>
              <a:rPr lang="en-US" altLang="zh-CN" sz="2000" dirty="0">
                <a:latin typeface="+mn-ea"/>
              </a:rPr>
              <a:t>"</a:t>
            </a:r>
            <a:r>
              <a:rPr lang="zh-CN" altLang="en-US" sz="2000" dirty="0">
                <a:latin typeface="+mn-ea"/>
              </a:rPr>
              <a:t>吸引网络技术高超的大学生加入部队，目前总人数约</a:t>
            </a:r>
            <a:r>
              <a:rPr lang="zh-CN" altLang="en-US" sz="2000" b="1" dirty="0">
                <a:solidFill>
                  <a:srgbClr val="C00000"/>
                </a:solidFill>
                <a:latin typeface="+mn-ea"/>
              </a:rPr>
              <a:t>1.2万人</a:t>
            </a:r>
          </a:p>
          <a:p>
            <a:pPr algn="just">
              <a:lnSpc>
                <a:spcPct val="100000"/>
              </a:lnSpc>
              <a:spcAft>
                <a:spcPts val="600"/>
              </a:spcAft>
            </a:pPr>
            <a:r>
              <a:rPr lang="zh-CN" altLang="en-US" sz="2000" b="1" dirty="0">
                <a:solidFill>
                  <a:srgbClr val="C00000"/>
                </a:solidFill>
                <a:latin typeface="+mn-ea"/>
              </a:rPr>
              <a:t>英国</a:t>
            </a:r>
            <a:r>
              <a:rPr lang="zh-CN" altLang="en-US" sz="2000" dirty="0">
                <a:latin typeface="+mn-ea"/>
              </a:rPr>
              <a:t>：</a:t>
            </a:r>
            <a:r>
              <a:rPr lang="en-US" altLang="zh-CN" sz="2000" dirty="0">
                <a:latin typeface="+mn-ea"/>
              </a:rPr>
              <a:t>2001</a:t>
            </a:r>
            <a:r>
              <a:rPr lang="zh-CN" altLang="en-US" sz="2000" dirty="0">
                <a:latin typeface="+mn-ea"/>
              </a:rPr>
              <a:t>年，秘密组建了一支隶属于军情六处、由有数百名计算机精英组成的黑客部队，一些有过前科的民间黑客也被收编。</a:t>
            </a:r>
            <a:r>
              <a:rPr lang="en-US" altLang="zh-CN" sz="2000" dirty="0">
                <a:latin typeface="+mn-ea"/>
              </a:rPr>
              <a:t>2009</a:t>
            </a:r>
            <a:r>
              <a:rPr lang="zh-CN" altLang="en-US" sz="2000" dirty="0">
                <a:latin typeface="+mn-ea"/>
              </a:rPr>
              <a:t>年，英政府宣布成立</a:t>
            </a:r>
            <a:r>
              <a:rPr lang="zh-CN" altLang="en-US" sz="2000" b="1" dirty="0">
                <a:solidFill>
                  <a:srgbClr val="C00000"/>
                </a:solidFill>
                <a:latin typeface="+mn-ea"/>
              </a:rPr>
              <a:t>网络安全办公室和网络安全行动中心</a:t>
            </a:r>
            <a:r>
              <a:rPr lang="zh-CN" altLang="en-US" sz="2000" dirty="0">
                <a:latin typeface="+mn-ea"/>
              </a:rPr>
              <a:t>。</a:t>
            </a:r>
            <a:r>
              <a:rPr lang="en-US" altLang="zh-CN" sz="2000" dirty="0">
                <a:latin typeface="+mn-ea"/>
              </a:rPr>
              <a:t>2015</a:t>
            </a:r>
            <a:r>
              <a:rPr lang="zh-CN" altLang="en-US" sz="2000" dirty="0">
                <a:latin typeface="+mn-ea"/>
              </a:rPr>
              <a:t>年，英军方要求政府加大投入，</a:t>
            </a:r>
            <a:r>
              <a:rPr lang="zh-CN" altLang="en-US" sz="2000" b="1" dirty="0">
                <a:solidFill>
                  <a:srgbClr val="C00000"/>
                </a:solidFill>
                <a:latin typeface="+mn-ea"/>
              </a:rPr>
              <a:t>聘请更多网络专家或黑客</a:t>
            </a:r>
            <a:r>
              <a:rPr lang="zh-CN" altLang="en-US" sz="2000" dirty="0">
                <a:latin typeface="+mn-ea"/>
              </a:rPr>
              <a:t>。</a:t>
            </a:r>
          </a:p>
          <a:p>
            <a:pPr algn="just">
              <a:lnSpc>
                <a:spcPct val="100000"/>
              </a:lnSpc>
              <a:spcAft>
                <a:spcPts val="600"/>
              </a:spcAft>
            </a:pPr>
            <a:r>
              <a:rPr lang="zh-CN" altLang="en-US" sz="2000" b="1" dirty="0">
                <a:solidFill>
                  <a:srgbClr val="C00000"/>
                </a:solidFill>
                <a:latin typeface="+mn-ea"/>
              </a:rPr>
              <a:t>日本</a:t>
            </a:r>
            <a:r>
              <a:rPr lang="zh-CN" altLang="en-US" sz="2000" dirty="0">
                <a:latin typeface="+mn-ea"/>
              </a:rPr>
              <a:t>：</a:t>
            </a:r>
            <a:r>
              <a:rPr lang="en-US" altLang="zh-CN" sz="2000" dirty="0">
                <a:latin typeface="+mn-ea"/>
              </a:rPr>
              <a:t>2001</a:t>
            </a:r>
            <a:r>
              <a:rPr lang="zh-CN" altLang="en-US" sz="2000" dirty="0">
                <a:latin typeface="+mn-ea"/>
              </a:rPr>
              <a:t>年，日本政府提出“电子日本”战略。</a:t>
            </a:r>
            <a:r>
              <a:rPr lang="en-US" altLang="zh-CN" sz="2000" dirty="0">
                <a:latin typeface="+mn-ea"/>
              </a:rPr>
              <a:t>2014</a:t>
            </a:r>
            <a:r>
              <a:rPr lang="zh-CN" altLang="en-US" sz="2000" dirty="0">
                <a:latin typeface="+mn-ea"/>
              </a:rPr>
              <a:t>年，日本防卫省建立专门的“网络防卫队”，名为防御，实则</a:t>
            </a:r>
            <a:r>
              <a:rPr lang="zh-CN" altLang="en-US" sz="2000" b="1" dirty="0">
                <a:solidFill>
                  <a:srgbClr val="C00000"/>
                </a:solidFill>
                <a:latin typeface="+mn-ea"/>
              </a:rPr>
              <a:t>具备较强的网络攻击能力</a:t>
            </a:r>
            <a:r>
              <a:rPr lang="zh-CN" altLang="en-US" sz="2000" dirty="0">
                <a:latin typeface="+mn-ea"/>
              </a:rPr>
              <a:t>。</a:t>
            </a:r>
            <a:r>
              <a:rPr lang="en-US" altLang="zh-CN" sz="2000" dirty="0">
                <a:latin typeface="+mn-ea"/>
              </a:rPr>
              <a:t>2015</a:t>
            </a:r>
            <a:r>
              <a:rPr lang="zh-CN" altLang="en-US" sz="2000" dirty="0">
                <a:latin typeface="+mn-ea"/>
              </a:rPr>
              <a:t>年</a:t>
            </a:r>
            <a:r>
              <a:rPr lang="en-US" altLang="zh-CN" sz="2000" dirty="0">
                <a:latin typeface="+mn-ea"/>
              </a:rPr>
              <a:t>5</a:t>
            </a:r>
            <a:r>
              <a:rPr lang="zh-CN" altLang="en-US" sz="2000" dirty="0">
                <a:latin typeface="+mn-ea"/>
              </a:rPr>
              <a:t>月组建“网络安全战略本部”，出台最新</a:t>
            </a:r>
            <a:r>
              <a:rPr lang="en-US" altLang="zh-CN" sz="2000" dirty="0">
                <a:latin typeface="+mn-ea"/>
              </a:rPr>
              <a:t>《</a:t>
            </a:r>
            <a:r>
              <a:rPr lang="zh-CN" altLang="en-US" sz="2000" dirty="0">
                <a:latin typeface="+mn-ea"/>
              </a:rPr>
              <a:t>网络安全战略</a:t>
            </a:r>
            <a:r>
              <a:rPr lang="en-US" altLang="zh-CN" sz="2000" dirty="0">
                <a:latin typeface="+mn-ea"/>
              </a:rPr>
              <a:t>》</a:t>
            </a:r>
            <a:r>
              <a:rPr lang="zh-CN" altLang="en-US" sz="2000" dirty="0">
                <a:latin typeface="+mn-ea"/>
              </a:rPr>
              <a:t>。</a:t>
            </a:r>
            <a:r>
              <a:rPr lang="en-US" altLang="zh-CN" sz="2000" dirty="0">
                <a:latin typeface="+mn-ea"/>
              </a:rPr>
              <a:t>2016</a:t>
            </a:r>
            <a:r>
              <a:rPr lang="zh-CN" altLang="en-US" sz="2000" dirty="0">
                <a:latin typeface="+mn-ea"/>
              </a:rPr>
              <a:t>年</a:t>
            </a:r>
            <a:r>
              <a:rPr lang="en-US" altLang="zh-CN" sz="2000" dirty="0">
                <a:latin typeface="+mn-ea"/>
              </a:rPr>
              <a:t>4</a:t>
            </a:r>
            <a:r>
              <a:rPr lang="zh-CN" altLang="en-US" sz="2000" dirty="0">
                <a:latin typeface="+mn-ea"/>
              </a:rPr>
              <a:t>月初宣布成立“网络安全对策总部”。为迎接</a:t>
            </a:r>
            <a:r>
              <a:rPr lang="en-US" altLang="zh-CN" sz="2000" dirty="0">
                <a:latin typeface="+mn-ea"/>
              </a:rPr>
              <a:t>2020</a:t>
            </a:r>
            <a:r>
              <a:rPr lang="zh-CN" altLang="en-US" sz="2000" dirty="0">
                <a:latin typeface="+mn-ea"/>
              </a:rPr>
              <a:t>年的东京奥运会，日本政府计划将网络防卫队人数增加至千人。</a:t>
            </a:r>
          </a:p>
          <a:p>
            <a:pPr marL="0" indent="0">
              <a:buNone/>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 descr="Screen Shot 2016-09-20 at 3.03.1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260975"/>
          </a:xfrm>
          <a:prstGeom prst="rect">
            <a:avLst/>
          </a:prstGeom>
          <a:noFill/>
          <a:ln>
            <a:noFill/>
          </a:ln>
        </p:spPr>
      </p:pic>
      <p:sp>
        <p:nvSpPr>
          <p:cNvPr id="32771" name="标题 1"/>
          <p:cNvSpPr txBox="1"/>
          <p:nvPr/>
        </p:nvSpPr>
        <p:spPr bwMode="auto">
          <a:xfrm>
            <a:off x="251520" y="265113"/>
            <a:ext cx="8229600" cy="1143000"/>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棱镜计划</a:t>
            </a:r>
            <a:b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br>
            <a:endPar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endParaRPr>
          </a:p>
        </p:txBody>
      </p:sp>
    </p:spTree>
  </p:cSld>
  <p:clrMapOvr>
    <a:masterClrMapping/>
  </p:clrMapOvr>
  <p:transition advTm="3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7886700" cy="749499"/>
          </a:xfrm>
        </p:spPr>
        <p:txBody>
          <a:bodyPr/>
          <a:lstStyle/>
          <a:p>
            <a:pPr defTabSz="914400"/>
            <a:r>
              <a:rPr lang="zh-CN" altLang="en-US" sz="3200" b="1" kern="0" dirty="0">
                <a:solidFill>
                  <a:srgbClr val="003399"/>
                </a:solidFill>
                <a:latin typeface="黑体" panose="02010609060101010101" pitchFamily="49" charset="-122"/>
                <a:ea typeface="黑体" panose="02010609060101010101" pitchFamily="49" charset="-122"/>
              </a:rPr>
              <a:t>民主基金会</a:t>
            </a:r>
          </a:p>
        </p:txBody>
      </p:sp>
      <p:pic>
        <p:nvPicPr>
          <p:cNvPr id="4" name="图片 3"/>
          <p:cNvPicPr>
            <a:picLocks noChangeAspect="1"/>
          </p:cNvPicPr>
          <p:nvPr/>
        </p:nvPicPr>
        <p:blipFill>
          <a:blip r:embed="rId3"/>
          <a:srcRect l="6986"/>
          <a:stretch>
            <a:fillRect/>
          </a:stretch>
        </p:blipFill>
        <p:spPr>
          <a:xfrm>
            <a:off x="118745" y="1278255"/>
            <a:ext cx="4531995" cy="2862580"/>
          </a:xfrm>
          <a:prstGeom prst="rect">
            <a:avLst/>
          </a:prstGeom>
        </p:spPr>
      </p:pic>
      <p:pic>
        <p:nvPicPr>
          <p:cNvPr id="5" name="图片 4"/>
          <p:cNvPicPr>
            <a:picLocks noChangeAspect="1"/>
          </p:cNvPicPr>
          <p:nvPr/>
        </p:nvPicPr>
        <p:blipFill>
          <a:blip r:embed="rId4"/>
          <a:stretch>
            <a:fillRect/>
          </a:stretch>
        </p:blipFill>
        <p:spPr>
          <a:xfrm>
            <a:off x="4737951" y="188893"/>
            <a:ext cx="4344583" cy="3717032"/>
          </a:xfrm>
          <a:prstGeom prst="rect">
            <a:avLst/>
          </a:prstGeom>
        </p:spPr>
      </p:pic>
      <p:pic>
        <p:nvPicPr>
          <p:cNvPr id="6" name="图片 5"/>
          <p:cNvPicPr>
            <a:picLocks noChangeAspect="1"/>
          </p:cNvPicPr>
          <p:nvPr/>
        </p:nvPicPr>
        <p:blipFill>
          <a:blip r:embed="rId5"/>
          <a:stretch>
            <a:fillRect/>
          </a:stretch>
        </p:blipFill>
        <p:spPr>
          <a:xfrm>
            <a:off x="240680" y="4141043"/>
            <a:ext cx="4235414" cy="2592288"/>
          </a:xfrm>
          <a:prstGeom prst="rect">
            <a:avLst/>
          </a:prstGeom>
        </p:spPr>
      </p:pic>
      <p:pic>
        <p:nvPicPr>
          <p:cNvPr id="7" name="图片 6"/>
          <p:cNvPicPr>
            <a:picLocks noChangeAspect="1"/>
          </p:cNvPicPr>
          <p:nvPr/>
        </p:nvPicPr>
        <p:blipFill>
          <a:blip r:embed="rId6"/>
          <a:stretch>
            <a:fillRect/>
          </a:stretch>
        </p:blipFill>
        <p:spPr>
          <a:xfrm>
            <a:off x="4975075" y="3956521"/>
            <a:ext cx="3726824" cy="28737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90204" pitchFamily="34" charset="0"/>
                <a:ea typeface="宋体" pitchFamily="2" charset="-122"/>
              </a:rPr>
              <a:t>第一章   信息内容安全概述</a:t>
            </a:r>
            <a:endParaRPr kumimoji="0" lang="en-US" altLang="zh-CN" sz="3800" b="1">
              <a:latin typeface="Arial" panose="020B0604020202090204" pitchFamily="34" charset="0"/>
              <a:ea typeface="宋体" pitchFamily="2" charset="-122"/>
            </a:endParaRPr>
          </a:p>
        </p:txBody>
      </p:sp>
      <p:sp>
        <p:nvSpPr>
          <p:cNvPr id="20482" name="Rectangle 3"/>
          <p:cNvSpPr>
            <a:spLocks noGrp="1" noChangeArrowheads="1"/>
          </p:cNvSpPr>
          <p:nvPr>
            <p:ph type="body" idx="4294967295"/>
          </p:nvPr>
        </p:nvSpPr>
        <p:spPr>
          <a:xfrm>
            <a:off x="1094105" y="1625600"/>
            <a:ext cx="6955790" cy="4372610"/>
          </a:xfrm>
        </p:spPr>
        <p:txBody>
          <a:bodyPr>
            <a:normAutofit/>
          </a:bodyPr>
          <a:lstStyle/>
          <a:p>
            <a:pPr marL="514350" indent="-514350" eaLnBrk="1" hangingPunct="1">
              <a:lnSpc>
                <a:spcPct val="110000"/>
              </a:lnSpc>
              <a:buSzPct val="75000"/>
              <a:buFont typeface="Wingdings" panose="05000000000000000000" charset="0"/>
              <a:buAutoNum type="arabicPeriod"/>
            </a:pPr>
            <a:r>
              <a:rPr kumimoji="0" lang="zh-CN" altLang="en-US" sz="2800" b="1" dirty="0">
                <a:solidFill>
                  <a:srgbClr val="C00000"/>
                </a:solidFill>
                <a:latin typeface="Arial" panose="020B0604020202090204" pitchFamily="34" charset="0"/>
                <a:ea typeface="宋体" pitchFamily="2" charset="-122"/>
              </a:rPr>
              <a:t>  </a:t>
            </a:r>
            <a:r>
              <a:rPr kumimoji="0" lang="zh-CN" altLang="en-US" sz="2800" b="1" dirty="0">
                <a:solidFill>
                  <a:srgbClr val="C00000"/>
                </a:solidFill>
                <a:latin typeface="Arial" panose="020B0604020202090204" pitchFamily="34" charset="0"/>
                <a:ea typeface="宋体" pitchFamily="2" charset="-122"/>
                <a:sym typeface="+mn-ea"/>
              </a:rPr>
              <a:t>网络空间安全概述</a:t>
            </a:r>
          </a:p>
          <a:p>
            <a:pPr marL="971550" lvl="1" indent="-514350" eaLnBrk="1" hangingPunct="1">
              <a:lnSpc>
                <a:spcPct val="110000"/>
              </a:lnSpc>
              <a:buSzPct val="75000"/>
            </a:pPr>
            <a:r>
              <a:rPr kumimoji="0" lang="zh-CN" altLang="en-US" sz="2800" b="1" dirty="0">
                <a:solidFill>
                  <a:schemeClr val="tx1"/>
                </a:solidFill>
                <a:latin typeface="Arial" panose="020B0604020202090204" pitchFamily="34" charset="0"/>
                <a:ea typeface="宋体" pitchFamily="2" charset="-122"/>
                <a:sym typeface="+mn-ea"/>
              </a:rPr>
              <a:t>定义</a:t>
            </a:r>
          </a:p>
          <a:p>
            <a:pPr marL="971550" lvl="1" indent="-514350" eaLnBrk="1" hangingPunct="1">
              <a:lnSpc>
                <a:spcPct val="110000"/>
              </a:lnSpc>
              <a:buSzPct val="75000"/>
            </a:pPr>
            <a:r>
              <a:rPr kumimoji="0" lang="zh-CN" altLang="en-US" sz="2800" b="1" dirty="0">
                <a:solidFill>
                  <a:srgbClr val="C00000"/>
                </a:solidFill>
                <a:latin typeface="Arial" panose="020B0604020202090204" pitchFamily="34" charset="0"/>
                <a:ea typeface="宋体" pitchFamily="2" charset="-122"/>
                <a:sym typeface="+mn-ea"/>
              </a:rPr>
              <a:t>威胁</a:t>
            </a:r>
          </a:p>
          <a:p>
            <a:pPr marL="971550" lvl="1" indent="-514350" eaLnBrk="1" hangingPunct="1">
              <a:lnSpc>
                <a:spcPct val="110000"/>
              </a:lnSpc>
              <a:buSzPct val="75000"/>
            </a:pPr>
            <a:r>
              <a:rPr kumimoji="0" lang="zh-CN" altLang="en-US" sz="2800" b="1" dirty="0">
                <a:solidFill>
                  <a:schemeClr val="tx1"/>
                </a:solidFill>
                <a:latin typeface="Arial" panose="020B0604020202090204" pitchFamily="34" charset="0"/>
                <a:ea typeface="宋体" pitchFamily="2" charset="-122"/>
                <a:sym typeface="+mn-ea"/>
              </a:rPr>
              <a:t>知识体系</a:t>
            </a:r>
          </a:p>
          <a:p>
            <a:pPr marL="971550" lvl="1" indent="-514350" eaLnBrk="1" hangingPunct="1">
              <a:lnSpc>
                <a:spcPct val="110000"/>
              </a:lnSpc>
              <a:buSzPct val="75000"/>
            </a:pPr>
            <a:r>
              <a:rPr kumimoji="0" lang="zh-CN" altLang="en-US" sz="2800" b="1" dirty="0">
                <a:solidFill>
                  <a:schemeClr val="tx1"/>
                </a:solidFill>
                <a:latin typeface="Arial" panose="020B0604020202090204" pitchFamily="34" charset="0"/>
                <a:ea typeface="宋体" pitchFamily="2" charset="-122"/>
                <a:sym typeface="+mn-ea"/>
              </a:rPr>
              <a:t>网络主权与战略</a:t>
            </a:r>
          </a:p>
          <a:p>
            <a:pPr marL="514350" indent="-514350" eaLnBrk="1" hangingPunct="1">
              <a:lnSpc>
                <a:spcPct val="110000"/>
              </a:lnSpc>
              <a:buSzPct val="75000"/>
              <a:buFont typeface="Wingdings" panose="05000000000000000000" charset="0"/>
              <a:buAutoNum type="arabicPeriod"/>
            </a:pPr>
            <a:r>
              <a:rPr kumimoji="0" lang="zh-CN" altLang="en-US" sz="2800" b="1" dirty="0">
                <a:solidFill>
                  <a:schemeClr val="tx1"/>
                </a:solidFill>
                <a:latin typeface="Arial" panose="020B0604020202090204" pitchFamily="34" charset="0"/>
                <a:ea typeface="宋体" pitchFamily="2" charset="-122"/>
              </a:rPr>
              <a:t>  信息内容安全概述</a:t>
            </a:r>
          </a:p>
        </p:txBody>
      </p:sp>
    </p:spTree>
  </p:cSld>
  <p:clrMapOvr>
    <a:masterClrMapping/>
  </p:clrMapOvr>
  <p:transition advTm="3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2">
            <a:alphaModFix amt="82000"/>
          </a:blip>
          <a:stretch>
            <a:fillRect/>
          </a:stretch>
        </p:blipFill>
        <p:spPr>
          <a:xfrm>
            <a:off x="3336925" y="1391062"/>
            <a:ext cx="2482850" cy="1162050"/>
          </a:xfrm>
          <a:prstGeom prst="rect">
            <a:avLst/>
          </a:prstGeom>
          <a:solidFill>
            <a:schemeClr val="accent5">
              <a:lumMod val="20000"/>
              <a:lumOff val="80000"/>
              <a:alpha val="20000"/>
            </a:schemeClr>
          </a:solidFill>
          <a:ln>
            <a:solidFill>
              <a:schemeClr val="accent5">
                <a:lumMod val="60000"/>
                <a:lumOff val="40000"/>
              </a:schemeClr>
            </a:solidFill>
          </a:ln>
        </p:spPr>
      </p:pic>
      <p:pic>
        <p:nvPicPr>
          <p:cNvPr id="28" name="图片 27"/>
          <p:cNvPicPr>
            <a:picLocks noChangeAspect="1"/>
          </p:cNvPicPr>
          <p:nvPr/>
        </p:nvPicPr>
        <p:blipFill>
          <a:blip r:embed="rId3">
            <a:alphaModFix amt="82000"/>
            <a:extLst>
              <a:ext uri="{BEBA8EAE-BF5A-486C-A8C5-ECC9F3942E4B}">
                <a14:imgProps xmlns:a14="http://schemas.microsoft.com/office/drawing/2010/main">
                  <a14:imgLayer r:embed="rId4">
                    <a14:imgEffect>
                      <a14:brightnessContrast bright="-2000"/>
                    </a14:imgEffect>
                  </a14:imgLayer>
                </a14:imgProps>
              </a:ext>
            </a:extLst>
          </a:blip>
          <a:stretch>
            <a:fillRect/>
          </a:stretch>
        </p:blipFill>
        <p:spPr>
          <a:xfrm>
            <a:off x="423863" y="1391062"/>
            <a:ext cx="2490787" cy="1162050"/>
          </a:xfrm>
          <a:prstGeom prst="rect">
            <a:avLst/>
          </a:prstGeom>
          <a:solidFill>
            <a:schemeClr val="accent5">
              <a:lumMod val="20000"/>
              <a:lumOff val="80000"/>
              <a:alpha val="20000"/>
            </a:schemeClr>
          </a:solidFill>
          <a:ln>
            <a:solidFill>
              <a:schemeClr val="accent5">
                <a:lumMod val="60000"/>
                <a:lumOff val="40000"/>
              </a:schemeClr>
            </a:solidFill>
          </a:ln>
        </p:spPr>
      </p:pic>
      <p:pic>
        <p:nvPicPr>
          <p:cNvPr id="34" name="图片 33"/>
          <p:cNvPicPr>
            <a:picLocks noChangeAspect="1"/>
          </p:cNvPicPr>
          <p:nvPr/>
        </p:nvPicPr>
        <p:blipFill>
          <a:blip r:embed="rId5">
            <a:alphaModFix amt="82000"/>
          </a:blip>
          <a:stretch>
            <a:fillRect/>
          </a:stretch>
        </p:blipFill>
        <p:spPr>
          <a:xfrm>
            <a:off x="436563" y="4304125"/>
            <a:ext cx="2492375" cy="1173162"/>
          </a:xfrm>
          <a:prstGeom prst="rect">
            <a:avLst/>
          </a:prstGeom>
          <a:solidFill>
            <a:schemeClr val="accent5">
              <a:lumMod val="20000"/>
              <a:lumOff val="80000"/>
              <a:alpha val="20000"/>
            </a:schemeClr>
          </a:solidFill>
          <a:ln>
            <a:solidFill>
              <a:schemeClr val="accent5">
                <a:lumMod val="60000"/>
                <a:lumOff val="40000"/>
              </a:schemeClr>
            </a:solidFill>
          </a:ln>
        </p:spPr>
      </p:pic>
      <p:pic>
        <p:nvPicPr>
          <p:cNvPr id="35" name="图片 34"/>
          <p:cNvPicPr>
            <a:picLocks noChangeAspect="1"/>
          </p:cNvPicPr>
          <p:nvPr/>
        </p:nvPicPr>
        <p:blipFill>
          <a:blip r:embed="rId6">
            <a:alphaModFix amt="82000"/>
          </a:blip>
          <a:stretch>
            <a:fillRect/>
          </a:stretch>
        </p:blipFill>
        <p:spPr>
          <a:xfrm>
            <a:off x="6216650" y="1391062"/>
            <a:ext cx="2470150" cy="1160463"/>
          </a:xfrm>
          <a:prstGeom prst="rect">
            <a:avLst/>
          </a:prstGeom>
          <a:solidFill>
            <a:schemeClr val="accent5">
              <a:lumMod val="20000"/>
              <a:lumOff val="80000"/>
              <a:alpha val="20000"/>
            </a:schemeClr>
          </a:solidFill>
          <a:ln>
            <a:solidFill>
              <a:schemeClr val="accent5">
                <a:lumMod val="60000"/>
                <a:lumOff val="40000"/>
              </a:schemeClr>
            </a:solidFill>
          </a:ln>
        </p:spPr>
      </p:pic>
      <p:pic>
        <p:nvPicPr>
          <p:cNvPr id="36" name="图片 35"/>
          <p:cNvPicPr>
            <a:picLocks noChangeAspect="1"/>
          </p:cNvPicPr>
          <p:nvPr/>
        </p:nvPicPr>
        <p:blipFill>
          <a:blip r:embed="rId7">
            <a:alphaModFix amt="82000"/>
          </a:blip>
          <a:stretch>
            <a:fillRect/>
          </a:stretch>
        </p:blipFill>
        <p:spPr>
          <a:xfrm>
            <a:off x="3349625" y="4304125"/>
            <a:ext cx="2481263" cy="1174750"/>
          </a:xfrm>
          <a:prstGeom prst="rect">
            <a:avLst/>
          </a:prstGeom>
          <a:solidFill>
            <a:schemeClr val="accent5">
              <a:lumMod val="20000"/>
              <a:lumOff val="80000"/>
              <a:alpha val="20000"/>
            </a:schemeClr>
          </a:solidFill>
          <a:ln>
            <a:solidFill>
              <a:schemeClr val="accent5">
                <a:lumMod val="60000"/>
                <a:lumOff val="40000"/>
              </a:schemeClr>
            </a:solidFill>
          </a:ln>
        </p:spPr>
      </p:pic>
      <p:pic>
        <p:nvPicPr>
          <p:cNvPr id="37" name="图片 36"/>
          <p:cNvPicPr>
            <a:picLocks noChangeAspect="1"/>
          </p:cNvPicPr>
          <p:nvPr/>
        </p:nvPicPr>
        <p:blipFill>
          <a:blip r:embed="rId8">
            <a:alphaModFix amt="82000"/>
          </a:blip>
          <a:stretch>
            <a:fillRect/>
          </a:stretch>
        </p:blipFill>
        <p:spPr>
          <a:xfrm>
            <a:off x="6216650" y="4304125"/>
            <a:ext cx="2470150" cy="1173162"/>
          </a:xfrm>
          <a:prstGeom prst="rect">
            <a:avLst/>
          </a:prstGeom>
          <a:solidFill>
            <a:schemeClr val="accent5">
              <a:lumMod val="20000"/>
              <a:lumOff val="80000"/>
              <a:alpha val="20000"/>
            </a:schemeClr>
          </a:solidFill>
          <a:ln>
            <a:solidFill>
              <a:schemeClr val="accent5">
                <a:lumMod val="60000"/>
                <a:lumOff val="40000"/>
              </a:schemeClr>
            </a:solidFill>
          </a:ln>
        </p:spPr>
      </p:pic>
      <p:sp>
        <p:nvSpPr>
          <p:cNvPr id="38" name="文本框 37"/>
          <p:cNvSpPr txBox="1"/>
          <p:nvPr/>
        </p:nvSpPr>
        <p:spPr>
          <a:xfrm>
            <a:off x="423863" y="984662"/>
            <a:ext cx="2490787" cy="398780"/>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wrap="square">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sz="2000" b="1">
                <a:latin typeface="Times New Roman" panose="02020603050405020304" charset="0"/>
                <a:ea typeface="华文楷体" panose="02010600040101010101" pitchFamily="2" charset="-122"/>
                <a:cs typeface="华文楷体" panose="02010600040101010101" pitchFamily="2" charset="-122"/>
                <a:sym typeface="+mn-ea"/>
              </a:rPr>
              <a:t>剑桥分析事件</a:t>
            </a:r>
            <a:endParaRPr lang="en-US" altLang="zh-CN" sz="2000" b="1">
              <a:latin typeface="Times New Roman" panose="02020603050405020304" charset="0"/>
              <a:ea typeface="华文楷体" panose="02010600040101010101" pitchFamily="2" charset="-122"/>
              <a:cs typeface="华文楷体" panose="02010600040101010101" pitchFamily="2" charset="-122"/>
            </a:endParaRPr>
          </a:p>
        </p:txBody>
      </p:sp>
      <p:sp>
        <p:nvSpPr>
          <p:cNvPr id="39" name="文本框 38"/>
          <p:cNvSpPr txBox="1"/>
          <p:nvPr/>
        </p:nvSpPr>
        <p:spPr>
          <a:xfrm>
            <a:off x="423863" y="2553112"/>
            <a:ext cx="2493962" cy="829945"/>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sz="1600" b="1" dirty="0">
                <a:latin typeface="Times New Roman" panose="02020603050405020304" charset="0"/>
                <a:ea typeface="华文楷体" panose="02010600040101010101" pitchFamily="2" charset="-122"/>
                <a:cs typeface="Times New Roman" panose="02020603050405020304" charset="0"/>
                <a:sym typeface="+mn-ea"/>
              </a:rPr>
              <a:t>从</a:t>
            </a:r>
            <a:r>
              <a:rPr lang="en-US" altLang="zh-CN" sz="1600" b="1" dirty="0">
                <a:latin typeface="Times New Roman" panose="02020603050405020304" charset="0"/>
                <a:ea typeface="华文楷体" panose="02010600040101010101" pitchFamily="2" charset="-122"/>
                <a:cs typeface="Times New Roman" panose="02020603050405020304" charset="0"/>
                <a:sym typeface="+mn-ea"/>
              </a:rPr>
              <a:t>2014</a:t>
            </a:r>
            <a:r>
              <a:rPr lang="zh-CN" altLang="en-US" sz="1600" b="1" dirty="0">
                <a:latin typeface="Times New Roman" panose="02020603050405020304" charset="0"/>
                <a:ea typeface="华文楷体" panose="02010600040101010101" pitchFamily="2" charset="-122"/>
                <a:cs typeface="Times New Roman" panose="02020603050405020304" charset="0"/>
                <a:sym typeface="+mn-ea"/>
              </a:rPr>
              <a:t>年起，剑桥分析公司通过欺骗脸书及其用户获得了</a:t>
            </a:r>
            <a:r>
              <a:rPr lang="en-US" altLang="zh-CN" sz="1600" b="1" dirty="0">
                <a:latin typeface="Times New Roman" panose="02020603050405020304" charset="0"/>
                <a:ea typeface="华文楷体" panose="02010600040101010101" pitchFamily="2" charset="-122"/>
                <a:cs typeface="Times New Roman" panose="02020603050405020304" charset="0"/>
                <a:sym typeface="+mn-ea"/>
              </a:rPr>
              <a:t>5000</a:t>
            </a:r>
            <a:r>
              <a:rPr lang="zh-CN" altLang="en-US" sz="1600" b="1" dirty="0">
                <a:latin typeface="Times New Roman" panose="02020603050405020304" charset="0"/>
                <a:ea typeface="华文楷体" panose="02010600040101010101" pitchFamily="2" charset="-122"/>
                <a:cs typeface="Times New Roman" panose="02020603050405020304" charset="0"/>
                <a:sym typeface="+mn-ea"/>
              </a:rPr>
              <a:t>万用户的数据。</a:t>
            </a:r>
            <a:endParaRPr lang="zh-CN" altLang="en-US" sz="1600" b="1">
              <a:latin typeface="Times New Roman" panose="02020603050405020304" charset="0"/>
              <a:ea typeface="华文楷体" panose="02010600040101010101" pitchFamily="2" charset="-122"/>
              <a:cs typeface="Times New Roman" panose="02020603050405020304" charset="0"/>
            </a:endParaRPr>
          </a:p>
        </p:txBody>
      </p:sp>
      <p:sp>
        <p:nvSpPr>
          <p:cNvPr id="40" name="文本框 39"/>
          <p:cNvSpPr txBox="1"/>
          <p:nvPr/>
        </p:nvSpPr>
        <p:spPr>
          <a:xfrm>
            <a:off x="3336925" y="981487"/>
            <a:ext cx="2482850" cy="396875"/>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zh-CN" altLang="en-US" sz="2000" b="1">
                <a:latin typeface="Times New Roman" panose="02020603050405020304" charset="0"/>
                <a:ea typeface="华文楷体" panose="02010600040101010101" pitchFamily="2" charset="-122"/>
                <a:cs typeface="华文楷体" panose="02010600040101010101" pitchFamily="2" charset="-122"/>
              </a:rPr>
              <a:t>美国大面积断网</a:t>
            </a:r>
            <a:endParaRPr lang="en-US" altLang="zh-CN" sz="2000" b="1">
              <a:latin typeface="Times New Roman" panose="02020603050405020304" charset="0"/>
              <a:ea typeface="华文楷体" panose="02010600040101010101" pitchFamily="2" charset="-122"/>
              <a:cs typeface="Times New Roman" panose="02020603050405020304" charset="0"/>
            </a:endParaRPr>
          </a:p>
        </p:txBody>
      </p:sp>
      <p:sp>
        <p:nvSpPr>
          <p:cNvPr id="41" name="文本框 40"/>
          <p:cNvSpPr txBox="1"/>
          <p:nvPr/>
        </p:nvSpPr>
        <p:spPr>
          <a:xfrm>
            <a:off x="6216650" y="984662"/>
            <a:ext cx="2460625" cy="396875"/>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zh-CN" altLang="en-US" sz="2000" b="1">
                <a:latin typeface="Times New Roman" panose="02020603050405020304" charset="0"/>
                <a:ea typeface="华文楷体" panose="02010600040101010101" pitchFamily="2" charset="-122"/>
                <a:cs typeface="华文楷体" panose="02010600040101010101" pitchFamily="2" charset="-122"/>
              </a:rPr>
              <a:t>雅虎帐户信息泄露</a:t>
            </a:r>
          </a:p>
        </p:txBody>
      </p:sp>
      <p:sp>
        <p:nvSpPr>
          <p:cNvPr id="42" name="文本框 41"/>
          <p:cNvSpPr txBox="1"/>
          <p:nvPr/>
        </p:nvSpPr>
        <p:spPr>
          <a:xfrm>
            <a:off x="423863" y="3896137"/>
            <a:ext cx="2505075" cy="400050"/>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en-US" altLang="zh-CN" sz="2000" b="1">
                <a:latin typeface="Times New Roman" panose="02020603050405020304" charset="0"/>
                <a:ea typeface="华文楷体" panose="02010600040101010101" pitchFamily="2" charset="-122"/>
                <a:cs typeface="Times New Roman" panose="02020603050405020304" charset="0"/>
                <a:sym typeface="+mn-ea"/>
              </a:rPr>
              <a:t>DAPAR</a:t>
            </a:r>
            <a:r>
              <a:rPr lang="zh-CN" altLang="en-US" sz="2000" b="1">
                <a:latin typeface="Times New Roman" panose="02020603050405020304" charset="0"/>
                <a:ea typeface="华文楷体" panose="02010600040101010101" pitchFamily="2" charset="-122"/>
                <a:cs typeface="Times New Roman" panose="02020603050405020304" charset="0"/>
                <a:sym typeface="+mn-ea"/>
              </a:rPr>
              <a:t>网络挑战赛</a:t>
            </a:r>
            <a:endParaRPr lang="en-US" altLang="zh-CN" sz="2000" b="1">
              <a:latin typeface="Times New Roman" panose="02020603050405020304" charset="0"/>
              <a:ea typeface="华文楷体" panose="02010600040101010101" pitchFamily="2" charset="-122"/>
              <a:cs typeface="Times New Roman" panose="02020603050405020304" charset="0"/>
            </a:endParaRPr>
          </a:p>
        </p:txBody>
      </p:sp>
      <p:sp>
        <p:nvSpPr>
          <p:cNvPr id="43" name="文本框 42"/>
          <p:cNvSpPr txBox="1"/>
          <p:nvPr/>
        </p:nvSpPr>
        <p:spPr>
          <a:xfrm>
            <a:off x="3336925" y="3896137"/>
            <a:ext cx="2493963" cy="396875"/>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zh-CN" altLang="en-US" sz="2000" b="1">
                <a:latin typeface="Times New Roman" panose="02020603050405020304" charset="0"/>
                <a:ea typeface="华文楷体" panose="02010600040101010101" pitchFamily="2" charset="-122"/>
                <a:cs typeface="华文楷体" panose="02010600040101010101" pitchFamily="2" charset="-122"/>
              </a:rPr>
              <a:t>德国核电站网络攻击</a:t>
            </a:r>
          </a:p>
        </p:txBody>
      </p:sp>
      <p:sp>
        <p:nvSpPr>
          <p:cNvPr id="44" name="文本框 43"/>
          <p:cNvSpPr txBox="1"/>
          <p:nvPr/>
        </p:nvSpPr>
        <p:spPr>
          <a:xfrm>
            <a:off x="6216650" y="3896137"/>
            <a:ext cx="2459038" cy="400050"/>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zh-CN" altLang="en-US" sz="2000" b="1">
                <a:latin typeface="Times New Roman" panose="02020603050405020304" charset="0"/>
                <a:ea typeface="华文楷体" panose="02010600040101010101" pitchFamily="2" charset="-122"/>
                <a:cs typeface="华文楷体" panose="02010600040101010101" pitchFamily="2" charset="-122"/>
              </a:rPr>
              <a:t>美国防部黑客大赛</a:t>
            </a:r>
            <a:endParaRPr lang="en-US" altLang="zh-CN" sz="2000" b="1">
              <a:latin typeface="Times New Roman" panose="02020603050405020304" charset="0"/>
              <a:ea typeface="华文楷体" panose="02010600040101010101" pitchFamily="2" charset="-122"/>
              <a:cs typeface="Times New Roman" panose="02020603050405020304" charset="0"/>
            </a:endParaRPr>
          </a:p>
        </p:txBody>
      </p:sp>
      <p:sp>
        <p:nvSpPr>
          <p:cNvPr id="30735" name="文本框 44"/>
          <p:cNvSpPr txBox="1">
            <a:spLocks noChangeArrowheads="1"/>
          </p:cNvSpPr>
          <p:nvPr/>
        </p:nvSpPr>
        <p:spPr bwMode="auto">
          <a:xfrm>
            <a:off x="434975" y="3378612"/>
            <a:ext cx="2493963" cy="365125"/>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网络攻击造成政治影响</a:t>
            </a:r>
          </a:p>
        </p:txBody>
      </p:sp>
      <p:sp>
        <p:nvSpPr>
          <p:cNvPr id="46" name="文本框 45"/>
          <p:cNvSpPr txBox="1"/>
          <p:nvPr/>
        </p:nvSpPr>
        <p:spPr>
          <a:xfrm>
            <a:off x="423863" y="5491575"/>
            <a:ext cx="2505075" cy="822325"/>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en-US" altLang="zh-CN" sz="1600" b="1">
                <a:latin typeface="Times New Roman" panose="02020603050405020304" charset="0"/>
                <a:ea typeface="华文楷体" panose="02010600040101010101" pitchFamily="2" charset="-122"/>
                <a:cs typeface="Times New Roman" panose="02020603050405020304" charset="0"/>
              </a:rPr>
              <a:t>2016</a:t>
            </a:r>
            <a:r>
              <a:rPr lang="zh-CN" altLang="en-US" sz="1600" b="1">
                <a:latin typeface="Times New Roman" panose="02020603050405020304" charset="0"/>
                <a:ea typeface="华文楷体" panose="02010600040101010101" pitchFamily="2" charset="-122"/>
                <a:cs typeface="Times New Roman" panose="02020603050405020304" charset="0"/>
              </a:rPr>
              <a:t>年</a:t>
            </a:r>
            <a:r>
              <a:rPr lang="en-US" altLang="zh-CN" sz="1600" b="1">
                <a:latin typeface="Times New Roman" panose="02020603050405020304" charset="0"/>
                <a:ea typeface="华文楷体" panose="02010600040101010101" pitchFamily="2" charset="-122"/>
                <a:cs typeface="Times New Roman" panose="02020603050405020304" charset="0"/>
              </a:rPr>
              <a:t>8</a:t>
            </a:r>
            <a:r>
              <a:rPr lang="zh-CN" altLang="en-US" sz="1600" b="1">
                <a:latin typeface="Times New Roman" panose="02020603050405020304" charset="0"/>
                <a:ea typeface="华文楷体" panose="02010600040101010101" pitchFamily="2" charset="-122"/>
                <a:cs typeface="华文楷体" panose="02010600040101010101" pitchFamily="2" charset="-122"/>
              </a:rPr>
              <a:t>月，卡内基梅隆大学打造的“自动攻击系统</a:t>
            </a:r>
            <a:r>
              <a:rPr lang="en-US" sz="1600" b="1">
                <a:latin typeface="Times New Roman" panose="02020603050405020304" charset="0"/>
                <a:ea typeface="华文楷体" panose="02010600040101010101" pitchFamily="2" charset="-122"/>
                <a:cs typeface="华文楷体" panose="02010600040101010101" pitchFamily="2" charset="-122"/>
              </a:rPr>
              <a:t>“</a:t>
            </a:r>
            <a:r>
              <a:rPr lang="zh-CN" altLang="en-US" sz="1600" b="1">
                <a:latin typeface="Times New Roman" panose="02020603050405020304" charset="0"/>
                <a:ea typeface="华文楷体" panose="02010600040101010101" pitchFamily="2" charset="-122"/>
                <a:cs typeface="华文楷体" panose="02010600040101010101" pitchFamily="2" charset="-122"/>
              </a:rPr>
              <a:t>实现机器人寻找</a:t>
            </a:r>
            <a:r>
              <a:rPr lang="en-US" altLang="zh-CN" sz="1600" b="1">
                <a:latin typeface="Times New Roman" panose="02020603050405020304" charset="0"/>
                <a:ea typeface="华文楷体" panose="02010600040101010101" pitchFamily="2" charset="-122"/>
                <a:cs typeface="华文楷体" panose="02010600040101010101" pitchFamily="2" charset="-122"/>
              </a:rPr>
              <a:t>BUG</a:t>
            </a:r>
          </a:p>
        </p:txBody>
      </p:sp>
      <p:sp>
        <p:nvSpPr>
          <p:cNvPr id="30737" name="文本框 46"/>
          <p:cNvSpPr txBox="1">
            <a:spLocks noChangeArrowheads="1"/>
          </p:cNvSpPr>
          <p:nvPr/>
        </p:nvSpPr>
        <p:spPr bwMode="auto">
          <a:xfrm>
            <a:off x="436563" y="6386513"/>
            <a:ext cx="2492375" cy="366712"/>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网络自动攻防机器人</a:t>
            </a:r>
          </a:p>
        </p:txBody>
      </p:sp>
      <p:sp>
        <p:nvSpPr>
          <p:cNvPr id="48" name="文本框 47"/>
          <p:cNvSpPr txBox="1"/>
          <p:nvPr/>
        </p:nvSpPr>
        <p:spPr>
          <a:xfrm>
            <a:off x="3303588" y="2553112"/>
            <a:ext cx="2538412" cy="831850"/>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en-US" altLang="zh-CN" sz="1600" b="1">
                <a:latin typeface="Times New Roman" panose="02020603050405020304" charset="0"/>
                <a:ea typeface="华文楷体" panose="02010600040101010101" pitchFamily="2" charset="-122"/>
                <a:cs typeface="Times New Roman" panose="02020603050405020304" charset="0"/>
              </a:rPr>
              <a:t>2016年10月，美国东海岸出现大面积断网，推特等重要网站无法访问</a:t>
            </a:r>
          </a:p>
        </p:txBody>
      </p:sp>
      <p:sp>
        <p:nvSpPr>
          <p:cNvPr id="30739" name="文本框 48"/>
          <p:cNvSpPr txBox="1">
            <a:spLocks noChangeArrowheads="1"/>
          </p:cNvSpPr>
          <p:nvPr/>
        </p:nvSpPr>
        <p:spPr bwMode="auto">
          <a:xfrm>
            <a:off x="3314700" y="3377025"/>
            <a:ext cx="2492375" cy="368300"/>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物联网设备漏洞被利用</a:t>
            </a:r>
          </a:p>
        </p:txBody>
      </p:sp>
      <p:sp>
        <p:nvSpPr>
          <p:cNvPr id="50" name="文本框 49"/>
          <p:cNvSpPr txBox="1"/>
          <p:nvPr/>
        </p:nvSpPr>
        <p:spPr>
          <a:xfrm>
            <a:off x="3348038" y="5478875"/>
            <a:ext cx="2493962" cy="822325"/>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en-US" altLang="zh-CN" sz="1600" b="1">
                <a:latin typeface="Times New Roman" panose="02020603050405020304" charset="0"/>
                <a:ea typeface="华文楷体" panose="02010600040101010101" pitchFamily="2" charset="-122"/>
                <a:cs typeface="Times New Roman" panose="02020603050405020304" charset="0"/>
              </a:rPr>
              <a:t>2016年4</a:t>
            </a:r>
            <a:r>
              <a:rPr lang="zh-CN" altLang="en-US" sz="1600" b="1">
                <a:latin typeface="Times New Roman" panose="02020603050405020304" charset="0"/>
                <a:ea typeface="华文楷体" panose="02010600040101010101" pitchFamily="2" charset="-122"/>
                <a:cs typeface="Times New Roman" panose="02020603050405020304" charset="0"/>
              </a:rPr>
              <a:t>月，位于德国的Gundremmingen核电站因病毒入侵被迫关闭</a:t>
            </a:r>
          </a:p>
        </p:txBody>
      </p:sp>
      <p:sp>
        <p:nvSpPr>
          <p:cNvPr id="30741" name="文本框 50"/>
          <p:cNvSpPr txBox="1">
            <a:spLocks noChangeArrowheads="1"/>
          </p:cNvSpPr>
          <p:nvPr/>
        </p:nvSpPr>
        <p:spPr bwMode="auto">
          <a:xfrm>
            <a:off x="3111500" y="6384925"/>
            <a:ext cx="2911475" cy="369888"/>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工控系统安全面临威胁</a:t>
            </a:r>
          </a:p>
        </p:txBody>
      </p:sp>
      <p:sp>
        <p:nvSpPr>
          <p:cNvPr id="52" name="文本框 51"/>
          <p:cNvSpPr txBox="1"/>
          <p:nvPr/>
        </p:nvSpPr>
        <p:spPr>
          <a:xfrm>
            <a:off x="6216650" y="2553112"/>
            <a:ext cx="2459038" cy="823913"/>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en-US" altLang="zh-CN" sz="1600" b="1">
                <a:latin typeface="Times New Roman" panose="02020603050405020304" charset="0"/>
                <a:ea typeface="华文楷体" panose="02010600040101010101" pitchFamily="2" charset="-122"/>
                <a:cs typeface="Times New Roman" panose="02020603050405020304" charset="0"/>
              </a:rPr>
              <a:t>2016年9月，雅虎5亿帐户信息失窃</a:t>
            </a:r>
            <a:r>
              <a:rPr lang="zh-CN" altLang="en-US" sz="1600" b="1">
                <a:latin typeface="Times New Roman" panose="02020603050405020304" charset="0"/>
                <a:ea typeface="华文楷体" panose="02010600040101010101" pitchFamily="2" charset="-122"/>
                <a:cs typeface="Times New Roman" panose="02020603050405020304" charset="0"/>
              </a:rPr>
              <a:t>，包括用户号码、出生日期等重要信息</a:t>
            </a:r>
          </a:p>
        </p:txBody>
      </p:sp>
      <p:sp>
        <p:nvSpPr>
          <p:cNvPr id="30743" name="文本框 52"/>
          <p:cNvSpPr txBox="1">
            <a:spLocks noChangeArrowheads="1"/>
          </p:cNvSpPr>
          <p:nvPr/>
        </p:nvSpPr>
        <p:spPr bwMode="auto">
          <a:xfrm>
            <a:off x="6181725" y="3377025"/>
            <a:ext cx="2493963" cy="368300"/>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隐私信息泄漏风险加剧</a:t>
            </a:r>
          </a:p>
        </p:txBody>
      </p:sp>
      <p:sp>
        <p:nvSpPr>
          <p:cNvPr id="54" name="文本框 53"/>
          <p:cNvSpPr txBox="1"/>
          <p:nvPr/>
        </p:nvSpPr>
        <p:spPr>
          <a:xfrm>
            <a:off x="6216650" y="5478875"/>
            <a:ext cx="2459038" cy="830262"/>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en-US" altLang="zh-CN" sz="1600" b="1">
                <a:latin typeface="Times New Roman" panose="02020603050405020304" charset="0"/>
                <a:ea typeface="华文楷体" panose="02010600040101010101" pitchFamily="2" charset="-122"/>
                <a:cs typeface="Times New Roman" panose="02020603050405020304" charset="0"/>
              </a:rPr>
              <a:t>2016年3月，</a:t>
            </a:r>
            <a:r>
              <a:rPr lang="zh-CN" altLang="en-US" sz="1600" b="1">
                <a:latin typeface="Times New Roman" panose="02020603050405020304" charset="0"/>
                <a:ea typeface="华文楷体" panose="02010600040101010101" pitchFamily="2" charset="-122"/>
                <a:cs typeface="Times New Roman" panose="02020603050405020304" charset="0"/>
              </a:rPr>
              <a:t>美国国防部发起</a:t>
            </a:r>
            <a:r>
              <a:rPr lang="en-US" altLang="zh-CN" sz="1600" b="1">
                <a:latin typeface="Times New Roman" panose="02020603050405020304" charset="0"/>
                <a:ea typeface="华文楷体" panose="02010600040101010101" pitchFamily="2" charset="-122"/>
                <a:cs typeface="Times New Roman" panose="02020603050405020304" charset="0"/>
              </a:rPr>
              <a:t> “</a:t>
            </a:r>
            <a:r>
              <a:rPr lang="zh-CN" altLang="en-US" sz="1600" b="1">
                <a:latin typeface="Times New Roman" panose="02020603050405020304" charset="0"/>
                <a:ea typeface="华文楷体" panose="02010600040101010101" pitchFamily="2" charset="-122"/>
                <a:cs typeface="华文楷体" panose="02010600040101010101" pitchFamily="2" charset="-122"/>
              </a:rPr>
              <a:t>黑掉五角大楼</a:t>
            </a:r>
            <a:r>
              <a:rPr lang="en-US" altLang="zh-CN" sz="1600" b="1">
                <a:latin typeface="Times New Roman" panose="02020603050405020304" charset="0"/>
                <a:ea typeface="华文楷体" panose="02010600040101010101" pitchFamily="2" charset="-122"/>
                <a:cs typeface="华文楷体" panose="02010600040101010101" pitchFamily="2" charset="-122"/>
              </a:rPr>
              <a:t>”</a:t>
            </a:r>
            <a:r>
              <a:rPr lang="zh-CN" altLang="en-US" sz="1600" b="1">
                <a:latin typeface="Times New Roman" panose="02020603050405020304" charset="0"/>
                <a:ea typeface="华文楷体" panose="02010600040101010101" pitchFamily="2" charset="-122"/>
                <a:cs typeface="华文楷体" panose="02010600040101010101" pitchFamily="2" charset="-122"/>
              </a:rPr>
              <a:t> 项目，寻找潜在安全漏洞</a:t>
            </a:r>
          </a:p>
        </p:txBody>
      </p:sp>
      <p:sp>
        <p:nvSpPr>
          <p:cNvPr id="30745" name="文本框 54"/>
          <p:cNvSpPr txBox="1">
            <a:spLocks noChangeArrowheads="1"/>
          </p:cNvSpPr>
          <p:nvPr/>
        </p:nvSpPr>
        <p:spPr bwMode="auto">
          <a:xfrm>
            <a:off x="5988050" y="6384925"/>
            <a:ext cx="3003550" cy="369888"/>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政府招募黑客测试网络安全</a:t>
            </a:r>
          </a:p>
        </p:txBody>
      </p:sp>
      <p:sp>
        <p:nvSpPr>
          <p:cNvPr id="30746" name="标题 1"/>
          <p:cNvSpPr txBox="1"/>
          <p:nvPr/>
        </p:nvSpPr>
        <p:spPr bwMode="auto">
          <a:xfrm>
            <a:off x="214313" y="21590"/>
            <a:ext cx="8929687" cy="777875"/>
          </a:xfrm>
          <a:prstGeom prst="rect">
            <a:avLst/>
          </a:prstGeom>
          <a:solidFill>
            <a:schemeClr val="bg1"/>
          </a:solidFill>
          <a:ln>
            <a:noFill/>
          </a:ln>
        </p:spPr>
        <p:txBody>
          <a:bodyPr anchor="ctr"/>
          <a:lstStyle>
            <a:lvl1pPr defTabSz="457200" eaLnBrk="0" hangingPunct="0">
              <a:defRPr>
                <a:solidFill>
                  <a:schemeClr val="tx1"/>
                </a:solidFill>
                <a:latin typeface="Arial" panose="020B0604020202090204" pitchFamily="34" charset="0"/>
                <a:ea typeface="宋体" pitchFamily="2" charset="-122"/>
                <a:cs typeface="宋体" pitchFamily="2" charset="-122"/>
              </a:defRPr>
            </a:lvl1pPr>
            <a:lvl2pPr marL="742950" indent="-285750" defTabSz="457200" eaLnBrk="0" hangingPunct="0">
              <a:defRPr>
                <a:solidFill>
                  <a:schemeClr val="tx1"/>
                </a:solidFill>
                <a:latin typeface="Arial" panose="020B0604020202090204" pitchFamily="34" charset="0"/>
                <a:ea typeface="宋体" pitchFamily="2" charset="-122"/>
              </a:defRPr>
            </a:lvl2pPr>
            <a:lvl3pPr marL="1143000" indent="-228600" defTabSz="457200" eaLnBrk="0" hangingPunct="0">
              <a:defRPr>
                <a:solidFill>
                  <a:schemeClr val="tx1"/>
                </a:solidFill>
                <a:latin typeface="Arial" panose="020B0604020202090204" pitchFamily="34" charset="0"/>
                <a:ea typeface="宋体" pitchFamily="2" charset="-122"/>
              </a:defRPr>
            </a:lvl3pPr>
            <a:lvl4pPr marL="1600200" indent="-228600" defTabSz="457200" eaLnBrk="0" hangingPunct="0">
              <a:defRPr>
                <a:solidFill>
                  <a:schemeClr val="tx1"/>
                </a:solidFill>
                <a:latin typeface="Arial" panose="020B0604020202090204" pitchFamily="34" charset="0"/>
                <a:ea typeface="宋体" pitchFamily="2" charset="-122"/>
              </a:defRPr>
            </a:lvl4pPr>
            <a:lvl5pPr marL="2057400" indent="-228600" defTabSz="4572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defTabSz="914400" eaLnBrk="1" hangingPunct="1"/>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国际上主要的网络安全事件</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473075" y="1107440"/>
            <a:ext cx="8299450" cy="4786630"/>
          </a:xfrm>
        </p:spPr>
        <p:txBody>
          <a:bodyPr>
            <a:noAutofit/>
          </a:bodyPr>
          <a:lstStyle/>
          <a:p>
            <a:pPr>
              <a:lnSpc>
                <a:spcPct val="90000"/>
              </a:lnSpc>
            </a:pPr>
            <a:r>
              <a:rPr lang="zh-CN" altLang="en-US" sz="2000" b="1" dirty="0">
                <a:solidFill>
                  <a:srgbClr val="C00000"/>
                </a:solidFill>
                <a:latin typeface="+mn-ea"/>
                <a:sym typeface="+mn-ea"/>
              </a:rPr>
              <a:t>公共基础设施安全运行</a:t>
            </a:r>
            <a:endParaRPr kumimoji="0" lang="zh-CN" altLang="en-US" sz="2000" b="1" dirty="0">
              <a:solidFill>
                <a:srgbClr val="C00000"/>
              </a:solidFill>
              <a:latin typeface="+mn-ea"/>
            </a:endParaRPr>
          </a:p>
          <a:p>
            <a:pPr>
              <a:lnSpc>
                <a:spcPct val="90000"/>
              </a:lnSpc>
              <a:buFont typeface="Arial" panose="020B0604020202090204" pitchFamily="34" charset="0"/>
              <a:buNone/>
            </a:pPr>
            <a:r>
              <a:rPr lang="zh-CN" altLang="en-US" sz="2000" dirty="0">
                <a:solidFill>
                  <a:srgbClr val="C00000"/>
                </a:solidFill>
                <a:latin typeface="+mn-ea"/>
                <a:sym typeface="+mn-ea"/>
              </a:rPr>
              <a:t>     随着计算机网络信息系统在国防、交通、能源、公共卫生以及大型公共基础设施等领域的运用；乌克兰大停电、委内瑞拉大停电、伊朗核设施停机等等。</a:t>
            </a:r>
            <a:endParaRPr kumimoji="0" lang="zh-CN" altLang="en-US" sz="2000" dirty="0">
              <a:solidFill>
                <a:srgbClr val="C00000"/>
              </a:solidFill>
              <a:latin typeface="+mn-ea"/>
            </a:endParaRPr>
          </a:p>
          <a:p>
            <a:pPr eaLnBrk="1" hangingPunct="1">
              <a:lnSpc>
                <a:spcPct val="90000"/>
              </a:lnSpc>
            </a:pPr>
            <a:r>
              <a:rPr kumimoji="0" lang="zh-CN" altLang="en-US" sz="2000" b="1" dirty="0">
                <a:solidFill>
                  <a:srgbClr val="000000"/>
                </a:solidFill>
                <a:latin typeface="+mn-ea"/>
              </a:rPr>
              <a:t>国家军事安全</a:t>
            </a:r>
            <a:endParaRPr kumimoji="0" lang="zh-CN" altLang="en-US" sz="2000" dirty="0">
              <a:latin typeface="+mn-ea"/>
            </a:endParaRPr>
          </a:p>
          <a:p>
            <a:pPr eaLnBrk="1" hangingPunct="1">
              <a:lnSpc>
                <a:spcPct val="90000"/>
              </a:lnSpc>
              <a:buFontTx/>
              <a:buNone/>
            </a:pPr>
            <a:r>
              <a:rPr kumimoji="0" lang="zh-CN" altLang="en-US" sz="2000" dirty="0">
                <a:solidFill>
                  <a:srgbClr val="000000"/>
                </a:solidFill>
                <a:latin typeface="+mn-ea"/>
              </a:rPr>
              <a:t>     自</a:t>
            </a:r>
            <a:r>
              <a:rPr kumimoji="0" lang="en-US" altLang="zh-CN" sz="2000" dirty="0">
                <a:solidFill>
                  <a:srgbClr val="000000"/>
                </a:solidFill>
                <a:latin typeface="+mn-ea"/>
              </a:rPr>
              <a:t>1992</a:t>
            </a:r>
            <a:r>
              <a:rPr kumimoji="0" lang="zh-CN" altLang="en-US" sz="2000" dirty="0">
                <a:solidFill>
                  <a:srgbClr val="000000"/>
                </a:solidFill>
                <a:latin typeface="+mn-ea"/>
              </a:rPr>
              <a:t>年美国防部提出“信息战”，科索沃战争、伊拉克战争先后成为信息战的典型案例。</a:t>
            </a:r>
            <a:endParaRPr kumimoji="0" lang="zh-CN" altLang="en-US" sz="2000" dirty="0">
              <a:solidFill>
                <a:schemeClr val="tx1"/>
              </a:solidFill>
              <a:latin typeface="+mn-ea"/>
            </a:endParaRPr>
          </a:p>
          <a:p>
            <a:pPr eaLnBrk="1" hangingPunct="1">
              <a:lnSpc>
                <a:spcPct val="90000"/>
              </a:lnSpc>
            </a:pPr>
            <a:r>
              <a:rPr kumimoji="0" lang="zh-CN" altLang="en-US" sz="2000" b="1" dirty="0">
                <a:solidFill>
                  <a:schemeClr val="tx1"/>
                </a:solidFill>
                <a:latin typeface="+mn-ea"/>
              </a:rPr>
              <a:t>经济金融安全</a:t>
            </a:r>
          </a:p>
          <a:p>
            <a:pPr eaLnBrk="1" hangingPunct="1">
              <a:lnSpc>
                <a:spcPct val="90000"/>
              </a:lnSpc>
              <a:buFontTx/>
              <a:buNone/>
            </a:pPr>
            <a:r>
              <a:rPr kumimoji="0" lang="zh-CN" altLang="en-US" sz="2000" dirty="0">
                <a:solidFill>
                  <a:schemeClr val="tx1"/>
                </a:solidFill>
                <a:latin typeface="+mn-ea"/>
              </a:rPr>
              <a:t>      随着电子商务、电子政务和其它信息应用服务的开展，在信息存储和传输过程中，各种出于牟取不法利益的动机的信息窃取、伪造、篡改、抵赖等行为大量发生。一项调查显示，</a:t>
            </a:r>
            <a:r>
              <a:rPr kumimoji="0" lang="en-US" altLang="zh-CN" sz="2000" dirty="0">
                <a:solidFill>
                  <a:schemeClr val="tx1"/>
                </a:solidFill>
                <a:latin typeface="+mn-ea"/>
              </a:rPr>
              <a:t>85%</a:t>
            </a:r>
            <a:r>
              <a:rPr kumimoji="0" lang="zh-CN" altLang="en-US" sz="2000" dirty="0">
                <a:solidFill>
                  <a:schemeClr val="tx1"/>
                </a:solidFill>
                <a:latin typeface="+mn-ea"/>
              </a:rPr>
              <a:t>的受访者表示遭到入侵并有财产损失。</a:t>
            </a:r>
          </a:p>
          <a:p>
            <a:pPr eaLnBrk="1" hangingPunct="1">
              <a:lnSpc>
                <a:spcPct val="90000"/>
              </a:lnSpc>
            </a:pPr>
            <a:r>
              <a:rPr kumimoji="0" lang="zh-CN" altLang="en-US" sz="2000" b="1" dirty="0">
                <a:solidFill>
                  <a:schemeClr val="tx1"/>
                </a:solidFill>
                <a:latin typeface="+mn-ea"/>
              </a:rPr>
              <a:t>文化安全</a:t>
            </a:r>
            <a:r>
              <a:rPr kumimoji="0" lang="zh-CN" altLang="en-US" sz="2000" dirty="0">
                <a:solidFill>
                  <a:schemeClr val="tx1"/>
                </a:solidFill>
                <a:latin typeface="+mn-ea"/>
              </a:rPr>
              <a:t> </a:t>
            </a:r>
          </a:p>
          <a:p>
            <a:pPr eaLnBrk="1" hangingPunct="1">
              <a:lnSpc>
                <a:spcPct val="90000"/>
              </a:lnSpc>
              <a:buFontTx/>
              <a:buNone/>
            </a:pPr>
            <a:r>
              <a:rPr kumimoji="0" lang="zh-CN" altLang="en-US" sz="2000" dirty="0">
                <a:solidFill>
                  <a:srgbClr val="000000"/>
                </a:solidFill>
                <a:latin typeface="+mn-ea"/>
              </a:rPr>
              <a:t>     伴随着网络信息总量的不断攀升，网上出现大量以声、图、文形式传播的暴力、反动、迷信、毒品等不良内容。</a:t>
            </a:r>
            <a:endParaRPr kumimoji="0" lang="en-US" altLang="zh-CN" sz="2000" dirty="0">
              <a:solidFill>
                <a:srgbClr val="000000"/>
              </a:solidFill>
              <a:latin typeface="+mn-ea"/>
            </a:endParaRPr>
          </a:p>
          <a:p>
            <a:pPr eaLnBrk="1" hangingPunct="1">
              <a:lnSpc>
                <a:spcPct val="90000"/>
              </a:lnSpc>
              <a:buFontTx/>
              <a:buNone/>
            </a:pPr>
            <a:endParaRPr kumimoji="0" lang="en-US" altLang="zh-CN" sz="2000" dirty="0">
              <a:solidFill>
                <a:srgbClr val="000000"/>
              </a:solidFill>
              <a:latin typeface="+mn-ea"/>
              <a:ea typeface="宋体" pitchFamily="2" charset="-122"/>
            </a:endParaRPr>
          </a:p>
        </p:txBody>
      </p:sp>
      <p:sp>
        <p:nvSpPr>
          <p:cNvPr id="34819" name="标题 1"/>
          <p:cNvSpPr txBox="1"/>
          <p:nvPr/>
        </p:nvSpPr>
        <p:spPr bwMode="auto">
          <a:xfrm>
            <a:off x="455816" y="324709"/>
            <a:ext cx="6172200" cy="857250"/>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网络与信息安全面临挑战</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4"/>
          <p:cNvSpPr txBox="1">
            <a:spLocks noGrp="1"/>
          </p:cNvSpPr>
          <p:nvPr/>
        </p:nvSpPr>
        <p:spPr bwMode="auto">
          <a:xfrm>
            <a:off x="3698240" y="6356350"/>
            <a:ext cx="2895600" cy="365125"/>
          </a:xfrm>
          <a:prstGeom prst="rect">
            <a:avLst/>
          </a:prstGeom>
          <a:noFill/>
          <a:ln>
            <a:noFill/>
          </a:ln>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fld id="{4F40D920-4D45-7442-A1B0-51A29252F8CB}" type="slidenum">
              <a:rPr kumimoji="0" lang="en-US" altLang="zh-CN" sz="1200">
                <a:solidFill>
                  <a:srgbClr val="898989"/>
                </a:solidFill>
              </a:rPr>
              <a:t>2</a:t>
            </a:fld>
            <a:endParaRPr kumimoji="0" lang="en-US" altLang="zh-CN" sz="1200">
              <a:solidFill>
                <a:srgbClr val="898989"/>
              </a:solidFill>
            </a:endParaRPr>
          </a:p>
        </p:txBody>
      </p:sp>
      <p:sp>
        <p:nvSpPr>
          <p:cNvPr id="16386" name="Rectangle 2"/>
          <p:cNvSpPr>
            <a:spLocks noGrp="1" noChangeArrowheads="1"/>
          </p:cNvSpPr>
          <p:nvPr>
            <p:ph type="title" idx="4294967295"/>
          </p:nvPr>
        </p:nvSpPr>
        <p:spPr>
          <a:xfrm>
            <a:off x="574040" y="447675"/>
            <a:ext cx="7829550" cy="514350"/>
          </a:xfrm>
        </p:spPr>
        <p:txBody>
          <a:bodyPr>
            <a:normAutofit fontScale="90000"/>
          </a:bodyPr>
          <a:lstStyle/>
          <a:p>
            <a:pPr algn="l" defTabSz="914400" eaLnBrk="1" hangingPunct="1">
              <a:lnSpc>
                <a:spcPct val="100000"/>
              </a:lnSpc>
              <a:buClrTx/>
              <a:buSzTx/>
              <a:buFontTx/>
            </a:pPr>
            <a:r>
              <a:rPr kumimoji="0" lang="zh-CN" altLang="en-US" sz="3400" b="1" dirty="0">
                <a:solidFill>
                  <a:srgbClr val="000000"/>
                </a:solidFill>
                <a:latin typeface="宋体" pitchFamily="2" charset="-122"/>
                <a:ea typeface="+mn-ea"/>
                <a:cs typeface="+mn-cs"/>
              </a:rPr>
              <a:t>教学内容</a:t>
            </a:r>
          </a:p>
        </p:txBody>
      </p:sp>
      <p:graphicFrame>
        <p:nvGraphicFramePr>
          <p:cNvPr id="2" name="表格 1"/>
          <p:cNvGraphicFramePr/>
          <p:nvPr/>
        </p:nvGraphicFramePr>
        <p:xfrm>
          <a:off x="773430" y="1168400"/>
          <a:ext cx="7570470" cy="4981575"/>
        </p:xfrm>
        <a:graphic>
          <a:graphicData uri="http://schemas.openxmlformats.org/drawingml/2006/table">
            <a:tbl>
              <a:tblPr firstRow="1" bandRow="1">
                <a:tableStyleId>{5940675A-B579-460E-94D1-54222C63F5DA}</a:tableStyleId>
              </a:tblPr>
              <a:tblGrid>
                <a:gridCol w="7570470">
                  <a:extLst>
                    <a:ext uri="{9D8B030D-6E8A-4147-A177-3AD203B41FA5}">
                      <a16:colId xmlns:a16="http://schemas.microsoft.com/office/drawing/2014/main" val="20000"/>
                    </a:ext>
                  </a:extLst>
                </a:gridCol>
              </a:tblGrid>
              <a:tr h="845185">
                <a:tc>
                  <a:txBody>
                    <a:bodyPr/>
                    <a:lstStyle/>
                    <a:p>
                      <a:pPr indent="0">
                        <a:buFont typeface="+mj-lt"/>
                        <a:buNone/>
                      </a:pPr>
                      <a:r>
                        <a:rPr lang="en-US" sz="1600" b="1">
                          <a:latin typeface="宋体" pitchFamily="2" charset="-122"/>
                          <a:ea typeface="宋体" pitchFamily="2" charset="-122"/>
                          <a:cs typeface="宋体" pitchFamily="2" charset="-122"/>
                        </a:rPr>
                        <a:t>1</a:t>
                      </a:r>
                      <a:r>
                        <a:rPr lang="zh-CN" altLang="en-US" sz="1600" b="1">
                          <a:latin typeface="宋体" pitchFamily="2" charset="-122"/>
                          <a:ea typeface="宋体" pitchFamily="2" charset="-122"/>
                          <a:cs typeface="宋体" pitchFamily="2" charset="-122"/>
                        </a:rPr>
                        <a:t>、</a:t>
                      </a:r>
                      <a:r>
                        <a:rPr lang="en-US" sz="1600" b="1">
                          <a:latin typeface="宋体" pitchFamily="2" charset="-122"/>
                          <a:ea typeface="宋体" pitchFamily="2" charset="-122"/>
                          <a:cs typeface="宋体" pitchFamily="2" charset="-122"/>
                        </a:rPr>
                        <a:t>概述：信息内容安全的基本概念与目的意义，其面临的主要威胁和典型事件剖析，信息内容安全技术体系信息内容安全的研究现状与应用。</a:t>
                      </a:r>
                      <a:endParaRPr lang="en-US" altLang="en-US" sz="1600" b="1">
                        <a:latin typeface="宋体" pitchFamily="2" charset="-122"/>
                        <a:ea typeface="宋体" pitchFamily="2" charset="-122"/>
                        <a:cs typeface="宋体"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55370">
                <a:tc>
                  <a:txBody>
                    <a:bodyPr/>
                    <a:lstStyle/>
                    <a:p>
                      <a:pPr indent="0">
                        <a:buFont typeface="+mj-lt"/>
                        <a:buNone/>
                      </a:pPr>
                      <a:r>
                        <a:rPr lang="en-US" sz="1600" b="1">
                          <a:latin typeface="宋体" pitchFamily="2" charset="-122"/>
                          <a:ea typeface="宋体" pitchFamily="2" charset="-122"/>
                          <a:cs typeface="宋体" pitchFamily="2" charset="-122"/>
                        </a:rPr>
                        <a:t>2</a:t>
                      </a:r>
                      <a:r>
                        <a:rPr lang="zh-CN" altLang="en-US" sz="1600" b="1">
                          <a:latin typeface="宋体" pitchFamily="2" charset="-122"/>
                          <a:ea typeface="宋体" pitchFamily="2" charset="-122"/>
                          <a:cs typeface="宋体" pitchFamily="2" charset="-122"/>
                        </a:rPr>
                        <a:t>、</a:t>
                      </a:r>
                      <a:r>
                        <a:rPr lang="en-US" sz="1600" b="1">
                          <a:latin typeface="宋体" pitchFamily="2" charset="-122"/>
                          <a:ea typeface="宋体" pitchFamily="2" charset="-122"/>
                          <a:cs typeface="宋体" pitchFamily="2" charset="-122"/>
                        </a:rPr>
                        <a:t>网络信息内容的获取与存储技术： Web信息获取技术、P2P信息获取技术、社交网络信息获取技术等；非结构化信息清洗技术、并行存储与索引技术等。</a:t>
                      </a:r>
                      <a:endParaRPr lang="en-US" altLang="en-US" sz="1600" b="1">
                        <a:latin typeface="宋体" pitchFamily="2" charset="-122"/>
                        <a:ea typeface="宋体" pitchFamily="2" charset="-122"/>
                        <a:cs typeface="宋体"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44550">
                <a:tc>
                  <a:txBody>
                    <a:bodyPr/>
                    <a:lstStyle/>
                    <a:p>
                      <a:pPr indent="0">
                        <a:buFont typeface="+mj-lt"/>
                        <a:buNone/>
                      </a:pPr>
                      <a:r>
                        <a:rPr lang="en-US" sz="1600" b="1">
                          <a:latin typeface="宋体" pitchFamily="2" charset="-122"/>
                          <a:ea typeface="宋体" pitchFamily="2" charset="-122"/>
                          <a:cs typeface="宋体" pitchFamily="2" charset="-122"/>
                        </a:rPr>
                        <a:t>3</a:t>
                      </a:r>
                      <a:r>
                        <a:rPr lang="zh-CN" altLang="en-US" sz="1600" b="1">
                          <a:latin typeface="宋体" pitchFamily="2" charset="-122"/>
                          <a:ea typeface="宋体" pitchFamily="2" charset="-122"/>
                          <a:cs typeface="宋体" pitchFamily="2" charset="-122"/>
                        </a:rPr>
                        <a:t>、</a:t>
                      </a:r>
                      <a:r>
                        <a:rPr lang="en-US" sz="1600" b="1">
                          <a:latin typeface="宋体" pitchFamily="2" charset="-122"/>
                          <a:ea typeface="宋体" pitchFamily="2" charset="-122"/>
                          <a:cs typeface="宋体" pitchFamily="2" charset="-122"/>
                        </a:rPr>
                        <a:t>信息内容识别技术：常见的BF、KMP、BM等单模式匹配算法、AC、Wu-Manber等多模式匹配算法、正则表达式匹配算法等</a:t>
                      </a:r>
                      <a:endParaRPr lang="en-US" altLang="en-US" sz="1600" b="1">
                        <a:latin typeface="宋体" pitchFamily="2" charset="-122"/>
                        <a:ea typeface="宋体" pitchFamily="2" charset="-122"/>
                        <a:cs typeface="宋体"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55370">
                <a:tc>
                  <a:txBody>
                    <a:bodyPr/>
                    <a:lstStyle/>
                    <a:p>
                      <a:pPr indent="0">
                        <a:buFont typeface="+mj-lt"/>
                        <a:buNone/>
                      </a:pPr>
                      <a:r>
                        <a:rPr lang="en-US" sz="1600" b="1">
                          <a:latin typeface="宋体" pitchFamily="2" charset="-122"/>
                          <a:ea typeface="宋体" pitchFamily="2" charset="-122"/>
                          <a:cs typeface="宋体" pitchFamily="2" charset="-122"/>
                        </a:rPr>
                        <a:t>4</a:t>
                      </a:r>
                      <a:r>
                        <a:rPr lang="zh-CN" altLang="en-US" sz="1600" b="1">
                          <a:latin typeface="宋体" pitchFamily="2" charset="-122"/>
                          <a:ea typeface="宋体" pitchFamily="2" charset="-122"/>
                          <a:cs typeface="宋体" pitchFamily="2" charset="-122"/>
                        </a:rPr>
                        <a:t>、</a:t>
                      </a:r>
                      <a:r>
                        <a:rPr lang="en-US" sz="1600" b="1">
                          <a:latin typeface="宋体" pitchFamily="2" charset="-122"/>
                          <a:ea typeface="宋体" pitchFamily="2" charset="-122"/>
                          <a:cs typeface="宋体" pitchFamily="2" charset="-122"/>
                        </a:rPr>
                        <a:t>信息内容分析与挖掘的基本算法：文本分类基本算法、基于规则归纳的分类方法，基于决策树的分类方法、Bayes分类方法、WEB挖掘方法、常见的聚类算法。</a:t>
                      </a:r>
                      <a:endParaRPr lang="en-US" altLang="en-US" sz="1600" b="1">
                        <a:latin typeface="宋体" pitchFamily="2" charset="-122"/>
                        <a:ea typeface="宋体" pitchFamily="2" charset="-122"/>
                        <a:cs typeface="宋体"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3730">
                <a:tc>
                  <a:txBody>
                    <a:bodyPr/>
                    <a:lstStyle/>
                    <a:p>
                      <a:pPr indent="0">
                        <a:buFont typeface="+mj-lt"/>
                        <a:buNone/>
                      </a:pPr>
                      <a:r>
                        <a:rPr lang="en-US" sz="1600" b="1">
                          <a:latin typeface="宋体" pitchFamily="2" charset="-122"/>
                          <a:ea typeface="宋体" pitchFamily="2" charset="-122"/>
                          <a:cs typeface="宋体" pitchFamily="2" charset="-122"/>
                        </a:rPr>
                        <a:t>5</a:t>
                      </a:r>
                      <a:r>
                        <a:rPr lang="zh-CN" altLang="en-US" sz="1600" b="1">
                          <a:latin typeface="宋体" pitchFamily="2" charset="-122"/>
                          <a:ea typeface="宋体" pitchFamily="2" charset="-122"/>
                          <a:cs typeface="宋体" pitchFamily="2" charset="-122"/>
                        </a:rPr>
                        <a:t>、</a:t>
                      </a:r>
                      <a:r>
                        <a:rPr lang="en-US" sz="1600" b="1">
                          <a:latin typeface="宋体" pitchFamily="2" charset="-122"/>
                          <a:ea typeface="宋体" pitchFamily="2" charset="-122"/>
                          <a:cs typeface="宋体" pitchFamily="2" charset="-122"/>
                        </a:rPr>
                        <a:t>典型信息内容安全系统：网络内容监控系统、舆情分析系统、热点事件分析与预测等。  </a:t>
                      </a:r>
                      <a:endParaRPr lang="en-US" altLang="en-US" sz="1600" b="1">
                        <a:latin typeface="宋体" pitchFamily="2" charset="-122"/>
                        <a:ea typeface="宋体" pitchFamily="2" charset="-122"/>
                        <a:cs typeface="宋体"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7370">
                <a:tc>
                  <a:txBody>
                    <a:bodyPr/>
                    <a:lstStyle/>
                    <a:p>
                      <a:pPr indent="0">
                        <a:buFont typeface="+mj-lt"/>
                        <a:buNone/>
                      </a:pPr>
                      <a:r>
                        <a:rPr lang="en-US" sz="1600" b="1" dirty="0">
                          <a:latin typeface="宋体" pitchFamily="2" charset="-122"/>
                          <a:ea typeface="宋体" pitchFamily="2" charset="-122"/>
                          <a:cs typeface="宋体" pitchFamily="2" charset="-122"/>
                        </a:rPr>
                        <a:t>6</a:t>
                      </a:r>
                      <a:r>
                        <a:rPr lang="zh-CN" altLang="en-US" sz="1600" b="1" dirty="0">
                          <a:latin typeface="宋体" pitchFamily="2" charset="-122"/>
                          <a:ea typeface="宋体" pitchFamily="2" charset="-122"/>
                          <a:cs typeface="宋体" pitchFamily="2" charset="-122"/>
                        </a:rPr>
                        <a:t>、</a:t>
                      </a:r>
                      <a:r>
                        <a:rPr lang="en-US" sz="1600" b="1" dirty="0" err="1">
                          <a:latin typeface="宋体" pitchFamily="2" charset="-122"/>
                          <a:ea typeface="宋体" pitchFamily="2" charset="-122"/>
                          <a:cs typeface="宋体" pitchFamily="2" charset="-122"/>
                        </a:rPr>
                        <a:t>信息内容安全</a:t>
                      </a:r>
                      <a:r>
                        <a:rPr lang="zh-CN" altLang="en-US" sz="1600" b="1" dirty="0">
                          <a:latin typeface="宋体" pitchFamily="2" charset="-122"/>
                          <a:ea typeface="宋体" pitchFamily="2" charset="-122"/>
                          <a:cs typeface="宋体" pitchFamily="2" charset="-122"/>
                        </a:rPr>
                        <a:t>管理</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advTm="3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475820" y="332820"/>
            <a:ext cx="6348413" cy="453628"/>
          </a:xfrm>
        </p:spPr>
        <p:txBody>
          <a:bodyPr>
            <a:normAutofit fontScale="90000"/>
          </a:bodyPr>
          <a:lstStyle/>
          <a:p>
            <a:pPr>
              <a:defRPr/>
            </a:pPr>
            <a:r>
              <a:rPr lang="zh-CN" altLang="en-US" sz="3000" b="1" dirty="0">
                <a:latin typeface="Times New Roman" panose="02020603050405020304" charset="0"/>
                <a:ea typeface="+mn-ea"/>
                <a:cs typeface="Times New Roman" panose="02020603050405020304" charset="0"/>
              </a:rPr>
              <a:t>伊朗核电站</a:t>
            </a:r>
            <a:r>
              <a:rPr lang="en-US" altLang="zh-CN" sz="3000" b="1" dirty="0" err="1">
                <a:latin typeface="Times New Roman" panose="02020603050405020304" charset="0"/>
                <a:ea typeface="+mn-ea"/>
                <a:cs typeface="Times New Roman" panose="02020603050405020304" charset="0"/>
              </a:rPr>
              <a:t>Stuxnet</a:t>
            </a:r>
            <a:r>
              <a:rPr lang="zh-CN" altLang="en-US" sz="3000" b="1" dirty="0">
                <a:latin typeface="Times New Roman" panose="02020603050405020304" charset="0"/>
                <a:ea typeface="+mn-ea"/>
                <a:cs typeface="Times New Roman" panose="02020603050405020304" charset="0"/>
              </a:rPr>
              <a:t>病毒事件分析</a:t>
            </a:r>
          </a:p>
        </p:txBody>
      </p:sp>
      <p:sp>
        <p:nvSpPr>
          <p:cNvPr id="14" name="矩形 13"/>
          <p:cNvSpPr/>
          <p:nvPr/>
        </p:nvSpPr>
        <p:spPr>
          <a:xfrm>
            <a:off x="539433" y="1340326"/>
            <a:ext cx="4860608" cy="4661535"/>
          </a:xfrm>
          <a:prstGeom prst="rect">
            <a:avLst/>
          </a:prstGeom>
        </p:spPr>
        <p:txBody>
          <a:bodyPr wrap="square">
            <a:spAutoFit/>
          </a:bodyPr>
          <a:lstStyle/>
          <a:p>
            <a:pPr marL="342900" indent="-342900" algn="just" eaLnBrk="0" hangingPunct="0">
              <a:lnSpc>
                <a:spcPct val="150000"/>
              </a:lnSpc>
              <a:buFont typeface="Wingdings" panose="05000000000000000000" pitchFamily="2" charset="2"/>
              <a:buChar char="Ø"/>
              <a:defRPr/>
            </a:pPr>
            <a:r>
              <a:rPr lang="zh-CN" altLang="en-US" dirty="0">
                <a:cs typeface="Times New Roman" panose="02020603050405020304" charset="0"/>
              </a:rPr>
              <a:t>这是一起经过长期规划准备和入侵潜伏作业</a:t>
            </a:r>
          </a:p>
          <a:p>
            <a:pPr marL="342900" indent="-342900" algn="just" eaLnBrk="0" hangingPunct="0">
              <a:lnSpc>
                <a:spcPct val="150000"/>
              </a:lnSpc>
              <a:buFont typeface="Wingdings" panose="05000000000000000000" pitchFamily="2" charset="2"/>
              <a:buChar char="Ø"/>
              <a:defRPr/>
            </a:pPr>
            <a:r>
              <a:rPr lang="zh-CN" altLang="en-US" dirty="0">
                <a:cs typeface="Times New Roman" panose="02020603050405020304" charset="0"/>
              </a:rPr>
              <a:t>借助</a:t>
            </a:r>
            <a:r>
              <a:rPr lang="zh-CN" altLang="en-US" dirty="0">
                <a:solidFill>
                  <a:srgbClr val="FF0000"/>
                </a:solidFill>
                <a:cs typeface="Times New Roman" panose="02020603050405020304" charset="0"/>
              </a:rPr>
              <a:t>多个零日漏洞作为攻击武器</a:t>
            </a:r>
            <a:r>
              <a:rPr lang="zh-CN" altLang="en-US" dirty="0">
                <a:cs typeface="Times New Roman" panose="02020603050405020304" charset="0"/>
              </a:rPr>
              <a:t>；以</a:t>
            </a:r>
            <a:r>
              <a:rPr lang="zh-CN" altLang="en-US" dirty="0">
                <a:solidFill>
                  <a:srgbClr val="FF0000"/>
                </a:solidFill>
                <a:cs typeface="Times New Roman" panose="02020603050405020304" charset="0"/>
              </a:rPr>
              <a:t>铀离心机</a:t>
            </a:r>
            <a:r>
              <a:rPr lang="zh-CN" altLang="en-US" dirty="0">
                <a:cs typeface="Times New Roman" panose="02020603050405020304" charset="0"/>
              </a:rPr>
              <a:t>为攻击目标；以造成超压导致离心机批量损坏，以阻断伊朗核武器进程为目的的攻击。</a:t>
            </a:r>
            <a:endParaRPr lang="en-US" altLang="zh-CN" dirty="0">
              <a:cs typeface="Times New Roman" panose="02020603050405020304" charset="0"/>
            </a:endParaRPr>
          </a:p>
          <a:p>
            <a:pPr marL="342900" indent="-342900" algn="just" eaLnBrk="0" hangingPunct="0">
              <a:lnSpc>
                <a:spcPct val="150000"/>
              </a:lnSpc>
              <a:buFont typeface="Wingdings" panose="05000000000000000000" pitchFamily="2" charset="2"/>
              <a:buChar char="Ø"/>
              <a:defRPr/>
            </a:pPr>
            <a:r>
              <a:rPr lang="zh-CN" altLang="en-US" dirty="0">
                <a:cs typeface="Times New Roman" panose="02020603050405020304" charset="0"/>
              </a:rPr>
              <a:t>震网是第一个以现实世界中的</a:t>
            </a:r>
            <a:r>
              <a:rPr lang="zh-CN" altLang="en-US" dirty="0">
                <a:solidFill>
                  <a:srgbClr val="FF0000"/>
                </a:solidFill>
                <a:cs typeface="Times New Roman" panose="02020603050405020304" charset="0"/>
              </a:rPr>
              <a:t>关键工业基础设施为目标</a:t>
            </a:r>
            <a:r>
              <a:rPr lang="zh-CN" altLang="en-US" dirty="0">
                <a:cs typeface="Times New Roman" panose="02020603050405020304" charset="0"/>
              </a:rPr>
              <a:t>的恶意代码。</a:t>
            </a:r>
            <a:endParaRPr lang="en-US" altLang="zh-CN" dirty="0">
              <a:cs typeface="Times New Roman" panose="02020603050405020304" charset="0"/>
            </a:endParaRPr>
          </a:p>
          <a:p>
            <a:pPr marL="342900" indent="-342900" algn="just" eaLnBrk="0" hangingPunct="0">
              <a:lnSpc>
                <a:spcPct val="150000"/>
              </a:lnSpc>
              <a:buFont typeface="Wingdings" panose="05000000000000000000" pitchFamily="2" charset="2"/>
              <a:buChar char="Ø"/>
              <a:defRPr/>
            </a:pPr>
            <a:r>
              <a:rPr lang="zh-CN" altLang="en-US" dirty="0">
                <a:cs typeface="Times New Roman" panose="02020603050405020304" charset="0"/>
              </a:rPr>
              <a:t>震网的意义在于其</a:t>
            </a:r>
            <a:r>
              <a:rPr lang="zh-CN" altLang="en-US" dirty="0">
                <a:solidFill>
                  <a:srgbClr val="FF0000"/>
                </a:solidFill>
                <a:cs typeface="Times New Roman" panose="02020603050405020304" charset="0"/>
              </a:rPr>
              <a:t>证实了通过网络空间手段进行攻击，可以达成与传统物理空间攻击</a:t>
            </a:r>
            <a:r>
              <a:rPr lang="zh-CN" altLang="en-US" dirty="0">
                <a:cs typeface="Times New Roman" panose="02020603050405020304" charset="0"/>
              </a:rPr>
              <a:t>（甚至是火力打击）的等效性。</a:t>
            </a:r>
          </a:p>
        </p:txBody>
      </p:sp>
      <p:pic>
        <p:nvPicPr>
          <p:cNvPr id="16" name="Picture 3"/>
          <p:cNvPicPr>
            <a:picLocks noChangeAspect="1" noChangeArrowheads="1"/>
          </p:cNvPicPr>
          <p:nvPr/>
        </p:nvPicPr>
        <p:blipFill>
          <a:blip r:embed="rId2"/>
          <a:srcRect/>
          <a:stretch>
            <a:fillRect/>
          </a:stretch>
        </p:blipFill>
        <p:spPr bwMode="auto">
          <a:xfrm>
            <a:off x="5963097" y="2422167"/>
            <a:ext cx="2495102" cy="1593968"/>
          </a:xfrm>
          <a:prstGeom prst="rect">
            <a:avLst/>
          </a:prstGeom>
          <a:noFill/>
          <a:ln w="9525">
            <a:noFill/>
            <a:miter lim="800000"/>
            <a:headEnd/>
            <a:tailEnd/>
          </a:ln>
        </p:spPr>
      </p:pic>
      <p:sp>
        <p:nvSpPr>
          <p:cNvPr id="17" name="矩形 16"/>
          <p:cNvSpPr/>
          <p:nvPr/>
        </p:nvSpPr>
        <p:spPr>
          <a:xfrm>
            <a:off x="5723697" y="1196793"/>
            <a:ext cx="3228975" cy="1337945"/>
          </a:xfrm>
          <a:prstGeom prst="rect">
            <a:avLst/>
          </a:prstGeom>
        </p:spPr>
        <p:txBody>
          <a:bodyPr wrap="square">
            <a:spAutoFit/>
          </a:bodyPr>
          <a:lstStyle/>
          <a:p>
            <a:pPr algn="ctr">
              <a:lnSpc>
                <a:spcPct val="150000"/>
              </a:lnSpc>
              <a:spcBef>
                <a:spcPct val="0"/>
              </a:spcBef>
              <a:buFont typeface="Wingdings" panose="05000000000000000000" pitchFamily="2" charset="2"/>
              <a:buChar char="n"/>
              <a:defRPr/>
            </a:pPr>
            <a:r>
              <a:rPr lang="en-US" altLang="zh-CN" dirty="0">
                <a:solidFill>
                  <a:srgbClr val="FF0000"/>
                </a:solidFill>
                <a:latin typeface="Times New Roman" panose="02020603050405020304" charset="0"/>
                <a:cs typeface="Times New Roman" panose="02020603050405020304" charset="0"/>
              </a:rPr>
              <a:t>2010</a:t>
            </a:r>
            <a:r>
              <a:rPr lang="zh-CN" altLang="en-US" dirty="0">
                <a:solidFill>
                  <a:srgbClr val="FF0000"/>
                </a:solidFill>
                <a:latin typeface="Times New Roman" panose="02020603050405020304" charset="0"/>
                <a:cs typeface="Times New Roman" panose="02020603050405020304" charset="0"/>
              </a:rPr>
              <a:t>年</a:t>
            </a:r>
            <a:r>
              <a:rPr lang="en-US" altLang="zh-CN" dirty="0">
                <a:solidFill>
                  <a:srgbClr val="FF0000"/>
                </a:solidFill>
                <a:latin typeface="Times New Roman" panose="02020603050405020304" charset="0"/>
                <a:cs typeface="Times New Roman" panose="02020603050405020304" charset="0"/>
              </a:rPr>
              <a:t>7</a:t>
            </a:r>
            <a:r>
              <a:rPr lang="zh-CN" altLang="en-US" dirty="0">
                <a:solidFill>
                  <a:srgbClr val="FF0000"/>
                </a:solidFill>
                <a:latin typeface="Times New Roman" panose="02020603050405020304" charset="0"/>
                <a:cs typeface="Times New Roman" panose="02020603050405020304" charset="0"/>
              </a:rPr>
              <a:t>月震惊全球工业界</a:t>
            </a:r>
          </a:p>
          <a:p>
            <a:pPr algn="ctr">
              <a:lnSpc>
                <a:spcPct val="150000"/>
              </a:lnSpc>
              <a:spcBef>
                <a:spcPct val="0"/>
              </a:spcBef>
              <a:buFont typeface="Wingdings" panose="05000000000000000000" pitchFamily="2" charset="2"/>
              <a:buChar char="n"/>
              <a:defRPr/>
            </a:pPr>
            <a:r>
              <a:rPr lang="zh-CN" altLang="en-US" dirty="0">
                <a:solidFill>
                  <a:srgbClr val="FF0000"/>
                </a:solidFill>
                <a:latin typeface="Times New Roman" panose="02020603050405020304" charset="0"/>
                <a:cs typeface="Times New Roman" panose="02020603050405020304" charset="0"/>
              </a:rPr>
              <a:t>世界上首个专门针对</a:t>
            </a:r>
            <a:r>
              <a:rPr lang="en-US" altLang="zh-CN" dirty="0">
                <a:solidFill>
                  <a:srgbClr val="FF0000"/>
                </a:solidFill>
                <a:latin typeface="Times New Roman" panose="02020603050405020304" charset="0"/>
                <a:cs typeface="Times New Roman" panose="02020603050405020304" charset="0"/>
              </a:rPr>
              <a:t>ICS</a:t>
            </a:r>
            <a:r>
              <a:rPr lang="zh-CN" altLang="en-US" dirty="0">
                <a:solidFill>
                  <a:srgbClr val="FF0000"/>
                </a:solidFill>
                <a:latin typeface="Times New Roman" panose="02020603050405020304" charset="0"/>
                <a:cs typeface="Times New Roman" panose="02020603050405020304" charset="0"/>
              </a:rPr>
              <a:t>编写的病毒。</a:t>
            </a:r>
          </a:p>
        </p:txBody>
      </p:sp>
      <p:pic>
        <p:nvPicPr>
          <p:cNvPr id="19" name="Picture 2"/>
          <p:cNvPicPr>
            <a:picLocks noChangeAspect="1" noChangeArrowheads="1"/>
          </p:cNvPicPr>
          <p:nvPr/>
        </p:nvPicPr>
        <p:blipFill>
          <a:blip r:embed="rId3"/>
          <a:srcRect/>
          <a:stretch>
            <a:fillRect/>
          </a:stretch>
        </p:blipFill>
        <p:spPr bwMode="auto">
          <a:xfrm>
            <a:off x="6006033" y="4089638"/>
            <a:ext cx="2516981" cy="165854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404065" y="332661"/>
            <a:ext cx="6348413" cy="453628"/>
          </a:xfrm>
        </p:spPr>
        <p:txBody>
          <a:bodyPr>
            <a:normAutofit fontScale="90000"/>
          </a:bodyPr>
          <a:lstStyle/>
          <a:p>
            <a:pPr>
              <a:defRPr/>
            </a:pPr>
            <a:r>
              <a:rPr lang="zh-CN" altLang="en-US" sz="3000" b="1" dirty="0">
                <a:latin typeface="Times New Roman" panose="02020603050405020304" charset="0"/>
                <a:ea typeface="+mn-ea"/>
                <a:cs typeface="Times New Roman" panose="02020603050405020304" charset="0"/>
              </a:rPr>
              <a:t>伊朗核电站</a:t>
            </a:r>
            <a:r>
              <a:rPr lang="en-US" altLang="zh-CN" sz="3000" b="1" dirty="0" err="1">
                <a:latin typeface="Times New Roman" panose="02020603050405020304" charset="0"/>
                <a:ea typeface="+mn-ea"/>
                <a:cs typeface="Times New Roman" panose="02020603050405020304" charset="0"/>
              </a:rPr>
              <a:t>Stuxnet</a:t>
            </a:r>
            <a:r>
              <a:rPr lang="zh-CN" altLang="en-US" sz="3000" b="1" dirty="0">
                <a:latin typeface="Times New Roman" panose="02020603050405020304" charset="0"/>
                <a:ea typeface="+mn-ea"/>
                <a:cs typeface="Times New Roman" panose="02020603050405020304" charset="0"/>
              </a:rPr>
              <a:t>病毒事件分析</a:t>
            </a:r>
          </a:p>
        </p:txBody>
      </p:sp>
      <p:sp>
        <p:nvSpPr>
          <p:cNvPr id="2" name="矩形 1"/>
          <p:cNvSpPr/>
          <p:nvPr/>
        </p:nvSpPr>
        <p:spPr>
          <a:xfrm>
            <a:off x="468154" y="1196816"/>
            <a:ext cx="4782026" cy="5269230"/>
          </a:xfrm>
          <a:prstGeom prst="rect">
            <a:avLst/>
          </a:prstGeom>
        </p:spPr>
        <p:txBody>
          <a:bodyPr wrap="square">
            <a:spAutoFit/>
          </a:bodyPr>
          <a:lstStyle/>
          <a:p>
            <a:pPr algn="just" eaLnBrk="0" hangingPunct="0">
              <a:lnSpc>
                <a:spcPct val="110000"/>
              </a:lnSpc>
              <a:defRPr/>
            </a:pPr>
            <a:r>
              <a:rPr lang="zh-CN" altLang="en-US" dirty="0">
                <a:latin typeface="+mn-ea"/>
              </a:rPr>
              <a:t>病毒特点：</a:t>
            </a:r>
          </a:p>
          <a:p>
            <a:pPr marL="342900" indent="-342900" algn="just" eaLnBrk="0" hangingPunct="0">
              <a:lnSpc>
                <a:spcPct val="110000"/>
              </a:lnSpc>
              <a:buFont typeface="Wingdings" panose="05000000000000000000" pitchFamily="2" charset="2"/>
              <a:buChar char="Ø"/>
              <a:defRPr/>
            </a:pPr>
            <a:r>
              <a:rPr lang="zh-CN" altLang="en-US" dirty="0">
                <a:cs typeface="Times New Roman" panose="02020603050405020304" charset="0"/>
              </a:rPr>
              <a:t>结构复杂，隐藏、掩饰手段高明；</a:t>
            </a:r>
            <a:endParaRPr lang="en-US" altLang="zh-CN" dirty="0">
              <a:cs typeface="Times New Roman" panose="02020603050405020304" charset="0"/>
            </a:endParaRPr>
          </a:p>
          <a:p>
            <a:pPr marL="342900" indent="-342900" algn="just" eaLnBrk="0" hangingPunct="0">
              <a:lnSpc>
                <a:spcPct val="110000"/>
              </a:lnSpc>
              <a:buFont typeface="Wingdings" panose="05000000000000000000" pitchFamily="2" charset="2"/>
              <a:buChar char="Ø"/>
              <a:defRPr/>
            </a:pPr>
            <a:r>
              <a:rPr lang="zh-CN" altLang="en-US" dirty="0">
                <a:cs typeface="Times New Roman" panose="02020603050405020304" charset="0"/>
              </a:rPr>
              <a:t>多种伪装，盗用数字签名，逃避查杀，同时</a:t>
            </a:r>
            <a:r>
              <a:rPr lang="zh-CN" altLang="en-US" dirty="0">
                <a:solidFill>
                  <a:srgbClr val="C00000"/>
                </a:solidFill>
                <a:cs typeface="Times New Roman" panose="02020603050405020304" charset="0"/>
              </a:rPr>
              <a:t>利用多个</a:t>
            </a:r>
            <a:r>
              <a:rPr lang="en-US" altLang="zh-CN" dirty="0">
                <a:solidFill>
                  <a:srgbClr val="C00000"/>
                </a:solidFill>
                <a:cs typeface="Times New Roman" panose="02020603050405020304" charset="0"/>
              </a:rPr>
              <a:t>0day</a:t>
            </a:r>
            <a:r>
              <a:rPr lang="zh-CN" altLang="en-US" dirty="0">
                <a:solidFill>
                  <a:srgbClr val="C00000"/>
                </a:solidFill>
                <a:cs typeface="Times New Roman" panose="02020603050405020304" charset="0"/>
              </a:rPr>
              <a:t>漏洞</a:t>
            </a:r>
            <a:r>
              <a:rPr lang="zh-CN" altLang="en-US" dirty="0">
                <a:cs typeface="Times New Roman" panose="02020603050405020304" charset="0"/>
              </a:rPr>
              <a:t>；</a:t>
            </a:r>
          </a:p>
          <a:p>
            <a:pPr marL="342900" indent="-342900" algn="just" eaLnBrk="0" hangingPunct="0">
              <a:lnSpc>
                <a:spcPct val="110000"/>
              </a:lnSpc>
              <a:buFont typeface="Wingdings" panose="05000000000000000000" pitchFamily="2" charset="2"/>
              <a:buChar char="Ø"/>
              <a:defRPr/>
            </a:pPr>
            <a:r>
              <a:rPr lang="en-US" altLang="zh-CN" dirty="0">
                <a:cs typeface="Times New Roman" panose="02020603050405020304" charset="0"/>
              </a:rPr>
              <a:t>7</a:t>
            </a:r>
            <a:r>
              <a:rPr lang="zh-CN" altLang="en-US" dirty="0">
                <a:cs typeface="Times New Roman" panose="02020603050405020304" charset="0"/>
              </a:rPr>
              <a:t>个已知和未知漏洞，其中至少</a:t>
            </a:r>
            <a:r>
              <a:rPr lang="en-US" altLang="zh-CN" dirty="0">
                <a:cs typeface="Times New Roman" panose="02020603050405020304" charset="0"/>
              </a:rPr>
              <a:t>4</a:t>
            </a:r>
            <a:r>
              <a:rPr lang="zh-CN" altLang="en-US" dirty="0">
                <a:cs typeface="Times New Roman" panose="02020603050405020304" charset="0"/>
              </a:rPr>
              <a:t>个</a:t>
            </a:r>
            <a:r>
              <a:rPr lang="en-US" altLang="zh-CN" dirty="0">
                <a:solidFill>
                  <a:srgbClr val="C00000"/>
                </a:solidFill>
                <a:cs typeface="Times New Roman" panose="02020603050405020304" charset="0"/>
              </a:rPr>
              <a:t>0day</a:t>
            </a:r>
            <a:r>
              <a:rPr lang="zh-CN" altLang="en-US" dirty="0">
                <a:cs typeface="Times New Roman" panose="02020603050405020304" charset="0"/>
              </a:rPr>
              <a:t>漏洞（其中五个</a:t>
            </a:r>
            <a:r>
              <a:rPr lang="en-US" altLang="zh-CN" dirty="0">
                <a:cs typeface="Times New Roman" panose="02020603050405020304" charset="0"/>
              </a:rPr>
              <a:t>Windows</a:t>
            </a:r>
            <a:r>
              <a:rPr lang="zh-CN" altLang="en-US" dirty="0">
                <a:cs typeface="Times New Roman" panose="02020603050405020304" charset="0"/>
              </a:rPr>
              <a:t>系统漏洞和</a:t>
            </a:r>
            <a:r>
              <a:rPr lang="en-US" altLang="zh-CN" dirty="0">
                <a:cs typeface="Times New Roman" panose="02020603050405020304" charset="0"/>
              </a:rPr>
              <a:t>2</a:t>
            </a:r>
            <a:r>
              <a:rPr lang="zh-CN" altLang="en-US" dirty="0">
                <a:cs typeface="Times New Roman" panose="02020603050405020304" charset="0"/>
              </a:rPr>
              <a:t>个西门子</a:t>
            </a:r>
            <a:r>
              <a:rPr lang="en-US" altLang="zh-CN" dirty="0">
                <a:cs typeface="Times New Roman" panose="02020603050405020304" charset="0"/>
              </a:rPr>
              <a:t>SIMATIC WinCC</a:t>
            </a:r>
            <a:r>
              <a:rPr lang="zh-CN" altLang="en-US" dirty="0">
                <a:cs typeface="Times New Roman" panose="02020603050405020304" charset="0"/>
              </a:rPr>
              <a:t>漏洞）</a:t>
            </a:r>
          </a:p>
          <a:p>
            <a:pPr marL="342900" indent="-342900" algn="just" eaLnBrk="0" hangingPunct="0">
              <a:lnSpc>
                <a:spcPct val="110000"/>
              </a:lnSpc>
              <a:buFont typeface="Wingdings" panose="05000000000000000000" pitchFamily="2" charset="2"/>
              <a:buChar char="Ø"/>
              <a:defRPr/>
            </a:pPr>
            <a:r>
              <a:rPr lang="zh-CN" altLang="en-US" dirty="0">
                <a:cs typeface="Times New Roman" panose="02020603050405020304" charset="0"/>
              </a:rPr>
              <a:t>修改</a:t>
            </a:r>
            <a:r>
              <a:rPr lang="en-US" altLang="zh-CN" dirty="0">
                <a:cs typeface="Times New Roman" panose="02020603050405020304" charset="0"/>
              </a:rPr>
              <a:t>PLC</a:t>
            </a:r>
            <a:r>
              <a:rPr lang="zh-CN" altLang="en-US" dirty="0">
                <a:cs typeface="Times New Roman" panose="02020603050405020304" charset="0"/>
              </a:rPr>
              <a:t>的程序逻辑，造成物理过程的故障；</a:t>
            </a:r>
          </a:p>
          <a:p>
            <a:pPr marL="342900" indent="-342900" algn="just" eaLnBrk="0" hangingPunct="0">
              <a:lnSpc>
                <a:spcPct val="110000"/>
              </a:lnSpc>
              <a:buFont typeface="Wingdings" panose="05000000000000000000" pitchFamily="2" charset="2"/>
              <a:buChar char="Ø"/>
              <a:defRPr/>
            </a:pPr>
            <a:r>
              <a:rPr lang="zh-CN" altLang="en-US" dirty="0">
                <a:cs typeface="Times New Roman" panose="02020603050405020304" charset="0"/>
              </a:rPr>
              <a:t>传播途径：</a:t>
            </a:r>
            <a:r>
              <a:rPr lang="en-US" altLang="zh-CN" dirty="0">
                <a:solidFill>
                  <a:srgbClr val="C00000"/>
                </a:solidFill>
                <a:cs typeface="Times New Roman" panose="02020603050405020304" charset="0"/>
              </a:rPr>
              <a:t>U</a:t>
            </a:r>
            <a:r>
              <a:rPr lang="zh-CN" altLang="en-US" dirty="0">
                <a:solidFill>
                  <a:srgbClr val="C00000"/>
                </a:solidFill>
                <a:cs typeface="Times New Roman" panose="02020603050405020304" charset="0"/>
              </a:rPr>
              <a:t>盘、共享网络、打印机</a:t>
            </a:r>
            <a:r>
              <a:rPr lang="zh-CN" altLang="en-US" dirty="0">
                <a:cs typeface="Times New Roman" panose="02020603050405020304" charset="0"/>
              </a:rPr>
              <a:t>；</a:t>
            </a:r>
            <a:endParaRPr lang="en-US" altLang="zh-CN" dirty="0">
              <a:cs typeface="Times New Roman" panose="02020603050405020304" charset="0"/>
            </a:endParaRPr>
          </a:p>
          <a:p>
            <a:pPr marL="342900" indent="-342900" algn="just" eaLnBrk="0" hangingPunct="0">
              <a:lnSpc>
                <a:spcPct val="110000"/>
              </a:lnSpc>
              <a:buFont typeface="Wingdings" panose="05000000000000000000" pitchFamily="2" charset="2"/>
              <a:buChar char="Ø"/>
              <a:defRPr/>
            </a:pPr>
            <a:r>
              <a:rPr lang="zh-CN" altLang="en-US" dirty="0">
                <a:cs typeface="Times New Roman" panose="02020603050405020304" charset="0"/>
              </a:rPr>
              <a:t>为了躲避反病毒软件的监视和查杀，样本并不将 </a:t>
            </a:r>
            <a:r>
              <a:rPr lang="en-US" altLang="zh-CN" dirty="0">
                <a:cs typeface="Times New Roman" panose="02020603050405020304" charset="0"/>
              </a:rPr>
              <a:t>DLL </a:t>
            </a:r>
            <a:r>
              <a:rPr lang="zh-CN" altLang="en-US" dirty="0">
                <a:cs typeface="Times New Roman" panose="02020603050405020304" charset="0"/>
              </a:rPr>
              <a:t>模块释放为磁盘文件，而是直接拷贝到内存中，然后模拟正常的 </a:t>
            </a:r>
            <a:r>
              <a:rPr lang="en-US" altLang="zh-CN" dirty="0">
                <a:cs typeface="Times New Roman" panose="02020603050405020304" charset="0"/>
              </a:rPr>
              <a:t>DLL </a:t>
            </a:r>
            <a:r>
              <a:rPr lang="zh-CN" altLang="en-US" dirty="0">
                <a:cs typeface="Times New Roman" panose="02020603050405020304" charset="0"/>
              </a:rPr>
              <a:t>加载过程。</a:t>
            </a:r>
            <a:endParaRPr lang="en-US" altLang="zh-CN" dirty="0">
              <a:cs typeface="Times New Roman" panose="02020603050405020304" charset="0"/>
            </a:endParaRPr>
          </a:p>
          <a:p>
            <a:pPr marL="342900" indent="-342900" algn="just" eaLnBrk="0" hangingPunct="0">
              <a:lnSpc>
                <a:spcPct val="110000"/>
              </a:lnSpc>
              <a:buFont typeface="Wingdings" panose="05000000000000000000" pitchFamily="2" charset="2"/>
              <a:buChar char="Ø"/>
              <a:defRPr/>
            </a:pPr>
            <a:r>
              <a:rPr lang="zh-CN" altLang="en-US" dirty="0">
                <a:solidFill>
                  <a:srgbClr val="C00000"/>
                </a:solidFill>
                <a:cs typeface="Times New Roman" panose="02020603050405020304" charset="0"/>
              </a:rPr>
              <a:t>攻击执行时，</a:t>
            </a:r>
            <a:r>
              <a:rPr lang="zh-CN" altLang="en-US" dirty="0">
                <a:solidFill>
                  <a:schemeClr val="tx1"/>
                </a:solidFill>
                <a:cs typeface="Times New Roman" panose="02020603050405020304" charset="0"/>
              </a:rPr>
              <a:t>被感染的控制器</a:t>
            </a:r>
            <a:r>
              <a:rPr lang="zh-CN" altLang="en-US" dirty="0">
                <a:solidFill>
                  <a:srgbClr val="C00000"/>
                </a:solidFill>
                <a:cs typeface="Times New Roman" panose="02020603050405020304" charset="0"/>
              </a:rPr>
              <a:t>重复的向控制室的监控中心发送的是正常的传感器数据</a:t>
            </a:r>
            <a:r>
              <a:rPr lang="zh-CN" altLang="en-US" dirty="0">
                <a:cs typeface="Times New Roman" panose="02020603050405020304" charset="0"/>
              </a:rPr>
              <a:t>，监控中心完全发现不了。</a:t>
            </a:r>
          </a:p>
        </p:txBody>
      </p:sp>
      <p:pic>
        <p:nvPicPr>
          <p:cNvPr id="6" name="Picture 3"/>
          <p:cNvPicPr>
            <a:picLocks noChangeAspect="1" noChangeArrowheads="1"/>
          </p:cNvPicPr>
          <p:nvPr/>
        </p:nvPicPr>
        <p:blipFill>
          <a:blip r:embed="rId2"/>
          <a:srcRect/>
          <a:stretch>
            <a:fillRect/>
          </a:stretch>
        </p:blipFill>
        <p:spPr bwMode="auto">
          <a:xfrm>
            <a:off x="5429487" y="1109821"/>
            <a:ext cx="3515203" cy="2228224"/>
          </a:xfrm>
          <a:prstGeom prst="rect">
            <a:avLst/>
          </a:prstGeom>
          <a:noFill/>
          <a:ln w="9525">
            <a:noFill/>
            <a:miter lim="800000"/>
            <a:headEnd/>
            <a:tailEnd/>
          </a:ln>
        </p:spPr>
      </p:pic>
      <p:sp>
        <p:nvSpPr>
          <p:cNvPr id="4" name="矩形 3"/>
          <p:cNvSpPr/>
          <p:nvPr/>
        </p:nvSpPr>
        <p:spPr>
          <a:xfrm>
            <a:off x="5363210" y="3144520"/>
            <a:ext cx="3734435" cy="3046095"/>
          </a:xfrm>
          <a:prstGeom prst="rect">
            <a:avLst/>
          </a:prstGeom>
        </p:spPr>
        <p:txBody>
          <a:bodyPr wrap="square">
            <a:spAutoFit/>
          </a:bodyPr>
          <a:lstStyle/>
          <a:p>
            <a:pPr marL="342900" indent="-342900" algn="just">
              <a:lnSpc>
                <a:spcPct val="150000"/>
              </a:lnSpc>
              <a:buFont typeface="Wingdings" panose="05000000000000000000" pitchFamily="2" charset="2"/>
              <a:buChar char="n"/>
            </a:pPr>
            <a:r>
              <a:rPr lang="zh-CN" altLang="en-US" sz="1600" dirty="0">
                <a:solidFill>
                  <a:schemeClr val="tx1"/>
                </a:solidFill>
                <a:cs typeface="Times New Roman" panose="02020603050405020304" charset="0"/>
              </a:rPr>
              <a:t>在内网中，震网主要的传播方式为</a:t>
            </a:r>
            <a:r>
              <a:rPr lang="zh-CN" altLang="en-US" sz="1600" dirty="0">
                <a:solidFill>
                  <a:srgbClr val="C00000"/>
                </a:solidFill>
                <a:cs typeface="Times New Roman" panose="02020603050405020304" charset="0"/>
              </a:rPr>
              <a:t>借助 </a:t>
            </a:r>
            <a:r>
              <a:rPr lang="en-US" altLang="zh-CN" sz="1600" dirty="0">
                <a:solidFill>
                  <a:srgbClr val="C00000"/>
                </a:solidFill>
                <a:cs typeface="Times New Roman" panose="02020603050405020304" charset="0"/>
              </a:rPr>
              <a:t>USB</a:t>
            </a:r>
            <a:r>
              <a:rPr lang="zh-CN" altLang="en-US" sz="1600" dirty="0">
                <a:solidFill>
                  <a:srgbClr val="C00000"/>
                </a:solidFill>
                <a:cs typeface="Times New Roman" panose="02020603050405020304" charset="0"/>
              </a:rPr>
              <a:t>摆渡</a:t>
            </a:r>
            <a:r>
              <a:rPr lang="en-US" altLang="zh-CN" sz="1600" dirty="0">
                <a:solidFill>
                  <a:srgbClr val="C00000"/>
                </a:solidFill>
                <a:cs typeface="Times New Roman" panose="02020603050405020304" charset="0"/>
              </a:rPr>
              <a:t>+</a:t>
            </a:r>
            <a:r>
              <a:rPr lang="zh-CN" altLang="en-US" sz="1600" dirty="0">
                <a:solidFill>
                  <a:srgbClr val="C00000"/>
                </a:solidFill>
                <a:cs typeface="Times New Roman" panose="02020603050405020304" charset="0"/>
              </a:rPr>
              <a:t>基于漏洞的横向移动</a:t>
            </a:r>
            <a:r>
              <a:rPr lang="zh-CN" altLang="en-US" sz="1600" dirty="0">
                <a:cs typeface="Times New Roman" panose="02020603050405020304" charset="0"/>
              </a:rPr>
              <a:t>。</a:t>
            </a:r>
            <a:endParaRPr lang="en-US" altLang="zh-CN" sz="1600" dirty="0">
              <a:cs typeface="Times New Roman" panose="02020603050405020304" charset="0"/>
            </a:endParaRPr>
          </a:p>
          <a:p>
            <a:pPr marL="342900" indent="-342900" algn="just">
              <a:lnSpc>
                <a:spcPct val="150000"/>
              </a:lnSpc>
              <a:buFont typeface="Wingdings" panose="05000000000000000000" pitchFamily="2" charset="2"/>
              <a:buChar char="n"/>
            </a:pPr>
            <a:r>
              <a:rPr lang="zh-CN" altLang="en-US" sz="1600" dirty="0">
                <a:cs typeface="Times New Roman" panose="02020603050405020304" charset="0"/>
              </a:rPr>
              <a:t>染毒</a:t>
            </a:r>
            <a:r>
              <a:rPr lang="en-US" altLang="zh-CN" sz="1600" dirty="0">
                <a:cs typeface="Times New Roman" panose="02020603050405020304" charset="0"/>
              </a:rPr>
              <a:t>U</a:t>
            </a:r>
            <a:r>
              <a:rPr lang="zh-CN" altLang="en-US" sz="1600" dirty="0">
                <a:cs typeface="Times New Roman" panose="02020603050405020304" charset="0"/>
              </a:rPr>
              <a:t>盘利用快捷方式文件解析漏洞，传播到内部网络；</a:t>
            </a:r>
          </a:p>
          <a:p>
            <a:pPr marL="342900" indent="-342900" algn="just">
              <a:lnSpc>
                <a:spcPct val="150000"/>
              </a:lnSpc>
              <a:buFont typeface="Wingdings" panose="05000000000000000000" pitchFamily="2" charset="2"/>
              <a:buChar char="n"/>
            </a:pPr>
            <a:r>
              <a:rPr lang="zh-CN" altLang="en-US" sz="1600" dirty="0">
                <a:cs typeface="Times New Roman" panose="02020603050405020304" charset="0"/>
              </a:rPr>
              <a:t>在内网中，通过快捷方式</a:t>
            </a:r>
            <a:r>
              <a:rPr lang="zh-CN" altLang="en-US" sz="1600" dirty="0">
                <a:solidFill>
                  <a:srgbClr val="C00000"/>
                </a:solidFill>
                <a:cs typeface="Times New Roman" panose="02020603050405020304" charset="0"/>
              </a:rPr>
              <a:t>解析漏 洞、</a:t>
            </a:r>
            <a:r>
              <a:rPr lang="en-US" altLang="zh-CN" sz="1600" dirty="0">
                <a:solidFill>
                  <a:srgbClr val="C00000"/>
                </a:solidFill>
                <a:cs typeface="Times New Roman" panose="02020603050405020304" charset="0"/>
              </a:rPr>
              <a:t>RPC</a:t>
            </a:r>
            <a:r>
              <a:rPr lang="zh-CN" altLang="en-US" sz="1600" dirty="0">
                <a:solidFill>
                  <a:srgbClr val="C00000"/>
                </a:solidFill>
                <a:cs typeface="Times New Roman" panose="02020603050405020304" charset="0"/>
              </a:rPr>
              <a:t>远程执行漏洞、打印机后台程序服务漏洞</a:t>
            </a:r>
            <a:r>
              <a:rPr lang="zh-CN" altLang="en-US" sz="1600" dirty="0">
                <a:cs typeface="Times New Roman" panose="02020603050405020304" charset="0"/>
              </a:rPr>
              <a:t>，实现联网主机之间的传播。</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560910" y="331709"/>
            <a:ext cx="6348413" cy="453628"/>
          </a:xfrm>
        </p:spPr>
        <p:txBody>
          <a:bodyPr>
            <a:normAutofit fontScale="90000"/>
          </a:bodyPr>
          <a:lstStyle/>
          <a:p>
            <a:pPr>
              <a:defRPr/>
            </a:pPr>
            <a:r>
              <a:rPr lang="zh-CN" altLang="en-US" sz="3000" b="1" dirty="0">
                <a:latin typeface="Times New Roman" panose="02020603050405020304" charset="0"/>
                <a:ea typeface="+mn-ea"/>
                <a:cs typeface="Times New Roman" panose="02020603050405020304" charset="0"/>
              </a:rPr>
              <a:t>伊朗核电站</a:t>
            </a:r>
            <a:r>
              <a:rPr lang="en-US" altLang="zh-CN" sz="3000" b="1" dirty="0" err="1">
                <a:latin typeface="Times New Roman" panose="02020603050405020304" charset="0"/>
                <a:ea typeface="+mn-ea"/>
                <a:cs typeface="Times New Roman" panose="02020603050405020304" charset="0"/>
              </a:rPr>
              <a:t>Stuxnet</a:t>
            </a:r>
            <a:r>
              <a:rPr lang="zh-CN" altLang="en-US" sz="3000" b="1" dirty="0">
                <a:latin typeface="Times New Roman" panose="02020603050405020304" charset="0"/>
                <a:ea typeface="+mn-ea"/>
                <a:cs typeface="Times New Roman" panose="02020603050405020304" charset="0"/>
              </a:rPr>
              <a:t>病毒事件分析</a:t>
            </a:r>
          </a:p>
        </p:txBody>
      </p:sp>
      <p:pic>
        <p:nvPicPr>
          <p:cNvPr id="7" name="Picture 5" descr="http://image.3001.net/images/20131202/13859884391956.png!small"/>
          <p:cNvPicPr>
            <a:picLocks noChangeAspect="1" noChangeArrowheads="1"/>
          </p:cNvPicPr>
          <p:nvPr/>
        </p:nvPicPr>
        <p:blipFill>
          <a:blip r:embed="rId2"/>
          <a:srcRect/>
          <a:stretch>
            <a:fillRect/>
          </a:stretch>
        </p:blipFill>
        <p:spPr bwMode="auto">
          <a:xfrm>
            <a:off x="5450681" y="2314425"/>
            <a:ext cx="3236119" cy="2750344"/>
          </a:xfrm>
          <a:prstGeom prst="rect">
            <a:avLst/>
          </a:prstGeom>
          <a:noFill/>
          <a:ln w="9525">
            <a:noFill/>
            <a:miter lim="800000"/>
            <a:headEnd/>
            <a:tailEnd/>
          </a:ln>
        </p:spPr>
      </p:pic>
      <p:sp>
        <p:nvSpPr>
          <p:cNvPr id="4" name="矩形 3"/>
          <p:cNvSpPr/>
          <p:nvPr/>
        </p:nvSpPr>
        <p:spPr>
          <a:xfrm>
            <a:off x="528955" y="1109821"/>
            <a:ext cx="4572000" cy="4964430"/>
          </a:xfrm>
          <a:prstGeom prst="rect">
            <a:avLst/>
          </a:prstGeom>
        </p:spPr>
        <p:txBody>
          <a:bodyPr>
            <a:spAutoFit/>
          </a:bodyPr>
          <a:lstStyle/>
          <a:p>
            <a:pPr marL="457200" indent="-457200" algn="just">
              <a:lnSpc>
                <a:spcPct val="110000"/>
              </a:lnSpc>
              <a:buClr>
                <a:srgbClr val="C00000"/>
              </a:buClr>
              <a:buFont typeface="Wingdings" panose="05000000000000000000" pitchFamily="2" charset="2"/>
              <a:buChar char="n"/>
              <a:defRPr/>
            </a:pPr>
            <a:r>
              <a:rPr lang="zh-CN" altLang="en-US" dirty="0">
                <a:latin typeface="Times New Roman" panose="02020603050405020304" charset="0"/>
                <a:cs typeface="Times New Roman" panose="02020603050405020304" charset="0"/>
              </a:rPr>
              <a:t>危害</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zh-CN" altLang="en-US" dirty="0">
                <a:latin typeface="Times New Roman" panose="02020603050405020304" charset="0"/>
                <a:cs typeface="Times New Roman" panose="02020603050405020304" charset="0"/>
              </a:rPr>
              <a:t>攻击伊朗核设施，</a:t>
            </a:r>
            <a:r>
              <a:rPr lang="zh-CN" altLang="en-US" dirty="0">
                <a:solidFill>
                  <a:srgbClr val="C00000"/>
                </a:solidFill>
                <a:latin typeface="Times New Roman" panose="02020603050405020304" charset="0"/>
                <a:cs typeface="Times New Roman" panose="02020603050405020304" charset="0"/>
              </a:rPr>
              <a:t>使得伊朗核计划拖后两年，</a:t>
            </a:r>
            <a:r>
              <a:rPr lang="en-US" altLang="zh-CN" dirty="0">
                <a:solidFill>
                  <a:srgbClr val="C00000"/>
                </a:solidFill>
                <a:latin typeface="Times New Roman" panose="02020603050405020304" charset="0"/>
                <a:cs typeface="Times New Roman" panose="02020603050405020304" charset="0"/>
              </a:rPr>
              <a:t>60%</a:t>
            </a:r>
            <a:r>
              <a:rPr lang="zh-CN" altLang="en-US" dirty="0">
                <a:solidFill>
                  <a:srgbClr val="C00000"/>
                </a:solidFill>
                <a:latin typeface="Times New Roman" panose="02020603050405020304" charset="0"/>
                <a:cs typeface="Times New Roman" panose="02020603050405020304" charset="0"/>
              </a:rPr>
              <a:t>的个人电脑感染病毒</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zh-CN" altLang="en-US" dirty="0">
                <a:latin typeface="Times New Roman" panose="02020603050405020304" charset="0"/>
                <a:cs typeface="Times New Roman" panose="02020603050405020304" charset="0"/>
              </a:rPr>
              <a:t>全球超过</a:t>
            </a:r>
            <a:r>
              <a:rPr lang="en-US" altLang="zh-CN" dirty="0">
                <a:solidFill>
                  <a:srgbClr val="C00000"/>
                </a:solidFill>
                <a:latin typeface="Times New Roman" panose="02020603050405020304" charset="0"/>
                <a:cs typeface="Times New Roman" panose="02020603050405020304" charset="0"/>
              </a:rPr>
              <a:t>45000</a:t>
            </a:r>
            <a:r>
              <a:rPr lang="zh-CN" altLang="en-US" dirty="0">
                <a:solidFill>
                  <a:srgbClr val="C00000"/>
                </a:solidFill>
                <a:latin typeface="Times New Roman" panose="02020603050405020304" charset="0"/>
                <a:cs typeface="Times New Roman" panose="02020603050405020304" charset="0"/>
              </a:rPr>
              <a:t>个</a:t>
            </a:r>
            <a:r>
              <a:rPr lang="zh-CN" altLang="en-US" dirty="0">
                <a:latin typeface="Times New Roman" panose="02020603050405020304" charset="0"/>
                <a:cs typeface="Times New Roman" panose="02020603050405020304" charset="0"/>
              </a:rPr>
              <a:t>网络遭受攻击</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zh-CN" altLang="en-US" dirty="0">
                <a:latin typeface="Times New Roman" panose="02020603050405020304" charset="0"/>
                <a:cs typeface="Times New Roman" panose="02020603050405020304" charset="0"/>
              </a:rPr>
              <a:t>多个行业的领军企业的</a:t>
            </a:r>
            <a:r>
              <a:rPr lang="zh-CN" altLang="en-US" dirty="0">
                <a:solidFill>
                  <a:srgbClr val="C00000"/>
                </a:solidFill>
                <a:latin typeface="Times New Roman" panose="02020603050405020304" charset="0"/>
                <a:cs typeface="Times New Roman" panose="02020603050405020304" charset="0"/>
              </a:rPr>
              <a:t>工控系统受此感染</a:t>
            </a:r>
            <a:endParaRPr lang="en-US" altLang="zh-CN" dirty="0">
              <a:latin typeface="Times New Roman" panose="02020603050405020304" charset="0"/>
              <a:cs typeface="Times New Roman" panose="02020603050405020304" charset="0"/>
            </a:endParaRPr>
          </a:p>
          <a:p>
            <a:pPr marL="457200" indent="-457200" algn="just">
              <a:lnSpc>
                <a:spcPct val="110000"/>
              </a:lnSpc>
              <a:spcBef>
                <a:spcPts val="0"/>
              </a:spcBef>
              <a:buClr>
                <a:srgbClr val="C00000"/>
              </a:buClr>
              <a:buFont typeface="Wingdings" panose="05000000000000000000" pitchFamily="2" charset="2"/>
              <a:buChar char="n"/>
              <a:defRPr/>
            </a:pPr>
            <a:r>
              <a:rPr lang="zh-CN" altLang="en-US" dirty="0">
                <a:latin typeface="Times New Roman" panose="02020603050405020304" charset="0"/>
                <a:cs typeface="Times New Roman" panose="02020603050405020304" charset="0"/>
              </a:rPr>
              <a:t>时间表</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en-US" altLang="zh-CN" dirty="0">
                <a:solidFill>
                  <a:srgbClr val="C00000"/>
                </a:solidFill>
                <a:latin typeface="Times New Roman" panose="02020603050405020304" charset="0"/>
                <a:cs typeface="Times New Roman" panose="02020603050405020304" charset="0"/>
              </a:rPr>
              <a:t>2010</a:t>
            </a:r>
            <a:r>
              <a:rPr lang="zh-CN" altLang="en-US" dirty="0">
                <a:solidFill>
                  <a:srgbClr val="C00000"/>
                </a:solidFill>
                <a:latin typeface="Times New Roman" panose="02020603050405020304" charset="0"/>
                <a:cs typeface="Times New Roman" panose="02020603050405020304" charset="0"/>
              </a:rPr>
              <a:t>年</a:t>
            </a:r>
            <a:r>
              <a:rPr lang="en-US" altLang="zh-CN" dirty="0">
                <a:solidFill>
                  <a:srgbClr val="C00000"/>
                </a:solidFill>
                <a:latin typeface="Times New Roman" panose="02020603050405020304" charset="0"/>
                <a:cs typeface="Times New Roman" panose="02020603050405020304" charset="0"/>
              </a:rPr>
              <a:t>6</a:t>
            </a:r>
            <a:r>
              <a:rPr lang="zh-CN" altLang="en-US" dirty="0">
                <a:solidFill>
                  <a:srgbClr val="C00000"/>
                </a:solidFill>
                <a:latin typeface="Times New Roman" panose="02020603050405020304" charset="0"/>
                <a:cs typeface="Times New Roman" panose="02020603050405020304" charset="0"/>
              </a:rPr>
              <a:t>月</a:t>
            </a:r>
            <a:r>
              <a:rPr lang="zh-CN" altLang="en-US" dirty="0">
                <a:latin typeface="Times New Roman" panose="02020603050405020304" charset="0"/>
                <a:cs typeface="Times New Roman" panose="02020603050405020304" charset="0"/>
              </a:rPr>
              <a:t>，震网病毒首次发现，并且攻击伊朗核设备成功；</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en-US" altLang="zh-CN" dirty="0">
                <a:solidFill>
                  <a:srgbClr val="C00000"/>
                </a:solidFill>
                <a:latin typeface="Times New Roman" panose="02020603050405020304" charset="0"/>
                <a:cs typeface="Times New Roman" panose="02020603050405020304" charset="0"/>
              </a:rPr>
              <a:t>2010</a:t>
            </a:r>
            <a:r>
              <a:rPr lang="zh-CN" altLang="en-US" dirty="0">
                <a:solidFill>
                  <a:srgbClr val="C00000"/>
                </a:solidFill>
                <a:latin typeface="Times New Roman" panose="02020603050405020304" charset="0"/>
                <a:cs typeface="Times New Roman" panose="02020603050405020304" charset="0"/>
              </a:rPr>
              <a:t>年</a:t>
            </a:r>
            <a:r>
              <a:rPr lang="en-US" altLang="zh-CN" dirty="0">
                <a:solidFill>
                  <a:srgbClr val="C00000"/>
                </a:solidFill>
                <a:latin typeface="Times New Roman" panose="02020603050405020304" charset="0"/>
                <a:cs typeface="Times New Roman" panose="02020603050405020304" charset="0"/>
              </a:rPr>
              <a:t>12</a:t>
            </a:r>
            <a:r>
              <a:rPr lang="zh-CN" altLang="en-US" dirty="0">
                <a:solidFill>
                  <a:srgbClr val="C00000"/>
                </a:solidFill>
                <a:latin typeface="Times New Roman" panose="02020603050405020304" charset="0"/>
                <a:cs typeface="Times New Roman" panose="02020603050405020304" charset="0"/>
              </a:rPr>
              <a:t>月</a:t>
            </a:r>
            <a:r>
              <a:rPr lang="zh-CN" altLang="en-US" dirty="0">
                <a:latin typeface="Times New Roman" panose="02020603050405020304" charset="0"/>
                <a:cs typeface="Times New Roman" panose="02020603050405020304" charset="0"/>
              </a:rPr>
              <a:t>，微软推出针对</a:t>
            </a:r>
            <a:r>
              <a:rPr lang="en-US" altLang="zh-CN" dirty="0">
                <a:latin typeface="Times New Roman" panose="02020603050405020304" charset="0"/>
                <a:cs typeface="Times New Roman" panose="02020603050405020304" charset="0"/>
              </a:rPr>
              <a:t>Stuxnet</a:t>
            </a:r>
            <a:r>
              <a:rPr lang="zh-CN" altLang="en-US" dirty="0">
                <a:latin typeface="Times New Roman" panose="02020603050405020304" charset="0"/>
                <a:cs typeface="Times New Roman" panose="02020603050405020304" charset="0"/>
              </a:rPr>
              <a:t>所利用的漏洞修复补丁；</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en-US" altLang="zh-CN" dirty="0">
                <a:solidFill>
                  <a:srgbClr val="C00000"/>
                </a:solidFill>
                <a:latin typeface="Times New Roman" panose="02020603050405020304" charset="0"/>
                <a:cs typeface="Times New Roman" panose="02020603050405020304" charset="0"/>
              </a:rPr>
              <a:t>2012</a:t>
            </a:r>
            <a:r>
              <a:rPr lang="zh-CN" altLang="en-US" dirty="0">
                <a:solidFill>
                  <a:srgbClr val="C00000"/>
                </a:solidFill>
                <a:latin typeface="Times New Roman" panose="02020603050405020304" charset="0"/>
                <a:cs typeface="Times New Roman" panose="02020603050405020304" charset="0"/>
              </a:rPr>
              <a:t>年</a:t>
            </a:r>
            <a:r>
              <a:rPr lang="en-US" altLang="zh-CN" dirty="0">
                <a:solidFill>
                  <a:srgbClr val="C00000"/>
                </a:solidFill>
                <a:latin typeface="Times New Roman" panose="02020603050405020304" charset="0"/>
                <a:cs typeface="Times New Roman" panose="02020603050405020304" charset="0"/>
              </a:rPr>
              <a:t>7</a:t>
            </a:r>
            <a:r>
              <a:rPr lang="zh-CN" altLang="en-US" dirty="0">
                <a:solidFill>
                  <a:srgbClr val="C00000"/>
                </a:solidFill>
                <a:latin typeface="Times New Roman" panose="02020603050405020304" charset="0"/>
                <a:cs typeface="Times New Roman" panose="02020603050405020304" charset="0"/>
              </a:rPr>
              <a:t>月</a:t>
            </a:r>
            <a:r>
              <a:rPr lang="zh-CN" altLang="en-US" dirty="0">
                <a:latin typeface="Times New Roman" panose="02020603050405020304" charset="0"/>
                <a:cs typeface="Times New Roman" panose="02020603050405020304" charset="0"/>
              </a:rPr>
              <a:t>，西门子公司宣布修复</a:t>
            </a:r>
            <a:r>
              <a:rPr lang="en-US" altLang="zh-CN" dirty="0">
                <a:latin typeface="Times New Roman" panose="02020603050405020304" charset="0"/>
                <a:cs typeface="Times New Roman" panose="02020603050405020304" charset="0"/>
              </a:rPr>
              <a:t>Stuxnet</a:t>
            </a:r>
            <a:r>
              <a:rPr lang="zh-CN" altLang="en-US" dirty="0">
                <a:latin typeface="Times New Roman" panose="02020603050405020304" charset="0"/>
                <a:cs typeface="Times New Roman" panose="02020603050405020304" charset="0"/>
              </a:rPr>
              <a:t>利用的软件漏洞。</a:t>
            </a:r>
            <a:endParaRPr lang="en-US" altLang="zh-CN" dirty="0">
              <a:latin typeface="Times New Roman" panose="02020603050405020304" charset="0"/>
              <a:cs typeface="Times New Roman" panose="02020603050405020304" charset="0"/>
            </a:endParaRPr>
          </a:p>
          <a:p>
            <a:pPr marL="697230" lvl="1" indent="-285750" algn="just">
              <a:lnSpc>
                <a:spcPct val="110000"/>
              </a:lnSpc>
              <a:spcBef>
                <a:spcPts val="0"/>
              </a:spcBef>
              <a:spcAft>
                <a:spcPts val="0"/>
              </a:spcAft>
              <a:buFont typeface="Wingdings" panose="05000000000000000000" pitchFamily="2" charset="2"/>
              <a:buChar char="§"/>
              <a:defRPr/>
            </a:pPr>
            <a:endParaRPr lang="en-US" altLang="zh-CN" dirty="0">
              <a:latin typeface="Times New Roman" panose="02020603050405020304" charset="0"/>
              <a:cs typeface="Times New Roman" panose="02020603050405020304" charset="0"/>
            </a:endParaRPr>
          </a:p>
          <a:p>
            <a:pPr algn="just">
              <a:lnSpc>
                <a:spcPct val="110000"/>
              </a:lnSpc>
              <a:spcBef>
                <a:spcPts val="0"/>
              </a:spcBef>
              <a:spcAft>
                <a:spcPts val="0"/>
              </a:spcAft>
              <a:defRPr/>
            </a:pPr>
            <a:r>
              <a:rPr lang="zh-CN" altLang="en-US" dirty="0">
                <a:latin typeface="Times New Roman" panose="02020603050405020304" charset="0"/>
                <a:cs typeface="Times New Roman" panose="02020603050405020304" charset="0"/>
              </a:rPr>
              <a:t>从发现病毒，到发布修复补丁，一共</a:t>
            </a:r>
            <a:r>
              <a:rPr lang="zh-CN" altLang="en-US" dirty="0">
                <a:solidFill>
                  <a:srgbClr val="FF0000"/>
                </a:solidFill>
                <a:latin typeface="Times New Roman" panose="02020603050405020304" charset="0"/>
                <a:cs typeface="Times New Roman" panose="02020603050405020304" charset="0"/>
              </a:rPr>
              <a:t>两年多</a:t>
            </a:r>
            <a:r>
              <a:rPr lang="zh-CN" altLang="en-US" dirty="0">
                <a:latin typeface="Times New Roman" panose="02020603050405020304" charset="0"/>
                <a:cs typeface="Times New Roman" panose="02020603050405020304" charset="0"/>
              </a:rPr>
              <a:t>时间。</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560910" y="410607"/>
            <a:ext cx="6348413" cy="453628"/>
          </a:xfrm>
        </p:spPr>
        <p:txBody>
          <a:bodyPr>
            <a:normAutofit fontScale="90000"/>
          </a:bodyPr>
          <a:lstStyle/>
          <a:p>
            <a:pPr>
              <a:defRPr/>
            </a:pPr>
            <a:r>
              <a:rPr lang="zh-CN" altLang="en-US" sz="3000" dirty="0">
                <a:latin typeface="Times New Roman" panose="02020603050405020304" charset="0"/>
                <a:cs typeface="Times New Roman" panose="02020603050405020304" charset="0"/>
              </a:rPr>
              <a:t>乌克兰电网遭受网络攻击事件分析</a:t>
            </a:r>
            <a:endParaRPr lang="zh-CN" altLang="en-US" sz="3000" b="1" dirty="0">
              <a:latin typeface="Times New Roman" panose="02020603050405020304" charset="0"/>
              <a:ea typeface="+mn-ea"/>
              <a:cs typeface="Times New Roman" panose="02020603050405020304" charset="0"/>
            </a:endParaRPr>
          </a:p>
        </p:txBody>
      </p:sp>
      <p:sp>
        <p:nvSpPr>
          <p:cNvPr id="9" name="Content Placeholder 2"/>
          <p:cNvSpPr txBox="1"/>
          <p:nvPr/>
        </p:nvSpPr>
        <p:spPr bwMode="auto">
          <a:xfrm>
            <a:off x="467836" y="1196975"/>
            <a:ext cx="5182553" cy="3692843"/>
          </a:xfrm>
          <a:prstGeom prst="rect">
            <a:avLst/>
          </a:prstGeom>
          <a:noFill/>
          <a:ln w="12700">
            <a:noFill/>
            <a:miter lim="800000"/>
          </a:ln>
        </p:spPr>
        <p:txBody>
          <a:bodyPr lIns="25717" tIns="25717" rIns="25717" bIns="25717"/>
          <a:lstStyle>
            <a:lvl1pPr marL="0" indent="0" algn="ctr" rtl="0" eaLnBrk="1" fontAlgn="base" hangingPunct="1">
              <a:spcBef>
                <a:spcPts val="1620"/>
              </a:spcBef>
              <a:spcAft>
                <a:spcPct val="0"/>
              </a:spcAft>
              <a:buClr>
                <a:srgbClr val="00346B"/>
              </a:buClr>
              <a:buSzPct val="125000"/>
              <a:buFont typeface="Wingdings" panose="05000000000000000000" pitchFamily="2" charset="2"/>
              <a:buNone/>
              <a:defRPr sz="1400">
                <a:solidFill>
                  <a:srgbClr val="00346B"/>
                </a:solidFill>
                <a:latin typeface="+mn-lt"/>
                <a:ea typeface="+mn-ea"/>
                <a:cs typeface="+mn-cs"/>
                <a:sym typeface="Arial" panose="020B0604020202090204" pitchFamily="34" charset="0"/>
              </a:defRPr>
            </a:lvl1pPr>
            <a:lvl2pPr marL="411480" indent="0" algn="ctr" rtl="0" eaLnBrk="1" fontAlgn="base" hangingPunct="1">
              <a:spcBef>
                <a:spcPct val="25000"/>
              </a:spcBef>
              <a:spcAft>
                <a:spcPct val="25000"/>
              </a:spcAft>
              <a:buClr>
                <a:srgbClr val="333333"/>
              </a:buClr>
              <a:buSzPct val="125000"/>
              <a:buNone/>
              <a:defRPr sz="1100">
                <a:solidFill>
                  <a:srgbClr val="333333"/>
                </a:solidFill>
                <a:latin typeface="+mn-lt"/>
                <a:ea typeface="+mn-ea"/>
                <a:cs typeface="+mn-cs"/>
                <a:sym typeface="Arial" panose="020B0604020202090204" pitchFamily="34" charset="0"/>
              </a:defRPr>
            </a:lvl2pPr>
            <a:lvl3pPr marL="822960" indent="0" algn="ctr" rtl="0" eaLnBrk="1" fontAlgn="base" hangingPunct="1">
              <a:spcBef>
                <a:spcPts val="1620"/>
              </a:spcBef>
              <a:spcAft>
                <a:spcPct val="0"/>
              </a:spcAft>
              <a:buClr>
                <a:srgbClr val="333333"/>
              </a:buClr>
              <a:buSzPct val="125000"/>
              <a:buNone/>
              <a:defRPr sz="1000">
                <a:solidFill>
                  <a:srgbClr val="333333"/>
                </a:solidFill>
                <a:latin typeface="+mn-lt"/>
                <a:ea typeface="+mn-ea"/>
                <a:cs typeface="+mn-cs"/>
                <a:sym typeface="Arial" panose="020B0604020202090204" pitchFamily="34" charset="0"/>
              </a:defRPr>
            </a:lvl3pPr>
            <a:lvl4pPr marL="1234440" indent="0" algn="ctr" rtl="0" eaLnBrk="1" fontAlgn="base" hangingPunct="1">
              <a:spcBef>
                <a:spcPts val="1620"/>
              </a:spcBef>
              <a:spcAft>
                <a:spcPct val="0"/>
              </a:spcAft>
              <a:buClr>
                <a:srgbClr val="333333"/>
              </a:buClr>
              <a:buSzPct val="125000"/>
              <a:buNone/>
              <a:defRPr sz="900">
                <a:solidFill>
                  <a:srgbClr val="333333"/>
                </a:solidFill>
                <a:latin typeface="+mn-lt"/>
                <a:ea typeface="+mn-ea"/>
                <a:cs typeface="+mn-cs"/>
                <a:sym typeface="Arial" panose="020B0604020202090204" pitchFamily="34" charset="0"/>
              </a:defRPr>
            </a:lvl4pPr>
            <a:lvl5pPr marL="164592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90204" pitchFamily="34" charset="0"/>
              </a:defRPr>
            </a:lvl5pPr>
            <a:lvl6pPr marL="205740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90204" pitchFamily="34" charset="0"/>
              </a:defRPr>
            </a:lvl6pPr>
            <a:lvl7pPr marL="246888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90204" pitchFamily="34" charset="0"/>
              </a:defRPr>
            </a:lvl7pPr>
            <a:lvl8pPr marL="288036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90204" pitchFamily="34" charset="0"/>
              </a:defRPr>
            </a:lvl8pPr>
            <a:lvl9pPr marL="3291205"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90204" pitchFamily="34" charset="0"/>
              </a:defRPr>
            </a:lvl9pPr>
          </a:lstStyle>
          <a:p>
            <a:pPr marL="457200" indent="-457200" algn="just">
              <a:lnSpc>
                <a:spcPct val="180000"/>
              </a:lnSpc>
              <a:spcBef>
                <a:spcPts val="0"/>
              </a:spcBef>
              <a:buClr>
                <a:srgbClr val="C00000"/>
              </a:buClr>
              <a:buFont typeface="Wingdings" panose="05000000000000000000" pitchFamily="2" charset="2"/>
              <a:buChar char="Ø"/>
              <a:defRPr/>
            </a:pPr>
            <a:r>
              <a:rPr lang="en-US" altLang="zh-CN" sz="2000" b="1" dirty="0">
                <a:solidFill>
                  <a:srgbClr val="FF0000"/>
                </a:solidFill>
                <a:latin typeface="Times New Roman" panose="02020603050405020304" charset="0"/>
                <a:cs typeface="Times New Roman" panose="02020603050405020304" charset="0"/>
              </a:rPr>
              <a:t>2015</a:t>
            </a:r>
            <a:r>
              <a:rPr lang="zh-CN" altLang="en-US" sz="2000" b="1" dirty="0">
                <a:solidFill>
                  <a:srgbClr val="FF0000"/>
                </a:solidFill>
                <a:latin typeface="Times New Roman" panose="02020603050405020304" charset="0"/>
                <a:cs typeface="Times New Roman" panose="02020603050405020304" charset="0"/>
              </a:rPr>
              <a:t>年</a:t>
            </a:r>
            <a:r>
              <a:rPr lang="en-US" altLang="zh-CN" sz="2000" b="1" dirty="0">
                <a:solidFill>
                  <a:srgbClr val="FF0000"/>
                </a:solidFill>
                <a:latin typeface="Times New Roman" panose="02020603050405020304" charset="0"/>
                <a:cs typeface="Times New Roman" panose="02020603050405020304" charset="0"/>
              </a:rPr>
              <a:t>12</a:t>
            </a:r>
            <a:r>
              <a:rPr lang="zh-CN" altLang="en-US" sz="2000" b="1" dirty="0">
                <a:solidFill>
                  <a:srgbClr val="FF0000"/>
                </a:solidFill>
                <a:latin typeface="Times New Roman" panose="02020603050405020304" charset="0"/>
                <a:cs typeface="Times New Roman" panose="02020603050405020304" charset="0"/>
              </a:rPr>
              <a:t>月</a:t>
            </a:r>
            <a:r>
              <a:rPr lang="en-US" altLang="zh-CN" sz="2000" b="1" dirty="0">
                <a:solidFill>
                  <a:srgbClr val="FF0000"/>
                </a:solidFill>
                <a:latin typeface="Times New Roman" panose="02020603050405020304" charset="0"/>
                <a:cs typeface="Times New Roman" panose="02020603050405020304" charset="0"/>
              </a:rPr>
              <a:t>23</a:t>
            </a:r>
            <a:r>
              <a:rPr lang="zh-CN" altLang="en-US" sz="2000" b="1" dirty="0">
                <a:solidFill>
                  <a:srgbClr val="FF0000"/>
                </a:solidFill>
                <a:latin typeface="Times New Roman" panose="02020603050405020304" charset="0"/>
                <a:cs typeface="Times New Roman" panose="02020603050405020304" charset="0"/>
              </a:rPr>
              <a:t>号</a:t>
            </a:r>
            <a:r>
              <a:rPr lang="zh-CN" altLang="en-US" sz="2000" b="1" dirty="0">
                <a:solidFill>
                  <a:srgbClr val="000000"/>
                </a:solidFill>
                <a:latin typeface="Times New Roman" panose="02020603050405020304" charset="0"/>
                <a:cs typeface="Times New Roman" panose="02020603050405020304" charset="0"/>
              </a:rPr>
              <a:t>，</a:t>
            </a:r>
            <a:r>
              <a:rPr lang="zh-CN" altLang="en-US" sz="2000" b="1" dirty="0">
                <a:solidFill>
                  <a:srgbClr val="FF0000"/>
                </a:solidFill>
                <a:latin typeface="Times New Roman" panose="02020603050405020304" charset="0"/>
                <a:cs typeface="Times New Roman" panose="02020603050405020304" charset="0"/>
              </a:rPr>
              <a:t>乌克兰</a:t>
            </a:r>
            <a:r>
              <a:rPr lang="zh-CN" altLang="en-US" sz="2000" b="1" dirty="0">
                <a:solidFill>
                  <a:schemeClr val="tx1"/>
                </a:solidFill>
                <a:latin typeface="Times New Roman" panose="02020603050405020304" charset="0"/>
                <a:cs typeface="Times New Roman" panose="02020603050405020304" charset="0"/>
              </a:rPr>
              <a:t>西部伊万诺</a:t>
            </a:r>
            <a:r>
              <a:rPr lang="en-US" altLang="zh-CN" sz="2000" b="1" dirty="0">
                <a:solidFill>
                  <a:schemeClr val="tx1"/>
                </a:solidFill>
                <a:latin typeface="Times New Roman" panose="02020603050405020304" charset="0"/>
                <a:cs typeface="Times New Roman" panose="02020603050405020304" charset="0"/>
              </a:rPr>
              <a:t>-</a:t>
            </a:r>
            <a:r>
              <a:rPr lang="zh-CN" altLang="en-US" sz="2000" b="1" dirty="0">
                <a:solidFill>
                  <a:schemeClr val="tx1"/>
                </a:solidFill>
                <a:latin typeface="Times New Roman" panose="02020603050405020304" charset="0"/>
                <a:cs typeface="Times New Roman" panose="02020603050405020304" charset="0"/>
              </a:rPr>
              <a:t>弗兰科夫斯克地区</a:t>
            </a:r>
            <a:r>
              <a:rPr lang="zh-CN" altLang="en-US" sz="2000" b="1" dirty="0">
                <a:solidFill>
                  <a:srgbClr val="000000"/>
                </a:solidFill>
                <a:latin typeface="Times New Roman" panose="02020603050405020304" charset="0"/>
                <a:cs typeface="Times New Roman" panose="02020603050405020304" charset="0"/>
              </a:rPr>
              <a:t>的电力系统遭到攻击</a:t>
            </a:r>
          </a:p>
          <a:p>
            <a:pPr marL="457200" indent="-457200" algn="just">
              <a:lnSpc>
                <a:spcPct val="180000"/>
              </a:lnSpc>
              <a:spcBef>
                <a:spcPts val="0"/>
              </a:spcBef>
              <a:buClr>
                <a:srgbClr val="C00000"/>
              </a:buClr>
              <a:buFont typeface="Wingdings" panose="05000000000000000000" pitchFamily="2" charset="2"/>
              <a:buChar char="Ø"/>
              <a:defRPr/>
            </a:pPr>
            <a:r>
              <a:rPr lang="zh-CN" altLang="en-US" sz="2000" b="1" dirty="0">
                <a:solidFill>
                  <a:srgbClr val="000000"/>
                </a:solidFill>
                <a:latin typeface="Times New Roman" panose="02020603050405020304" charset="0"/>
                <a:cs typeface="Times New Roman" panose="02020603050405020304" charset="0"/>
                <a:sym typeface="+mn-ea"/>
              </a:rPr>
              <a:t>系统</a:t>
            </a:r>
            <a:r>
              <a:rPr lang="zh-CN" altLang="en-US" sz="2000" b="1" dirty="0">
                <a:solidFill>
                  <a:srgbClr val="FF0000"/>
                </a:solidFill>
                <a:latin typeface="Times New Roman" panose="02020603050405020304" charset="0"/>
                <a:cs typeface="Times New Roman" panose="02020603050405020304" charset="0"/>
                <a:sym typeface="+mn-ea"/>
              </a:rPr>
              <a:t>控制权被夺取</a:t>
            </a:r>
            <a:r>
              <a:rPr lang="zh-CN" altLang="en-US" sz="2000" b="1" dirty="0">
                <a:solidFill>
                  <a:srgbClr val="000000"/>
                </a:solidFill>
                <a:latin typeface="Times New Roman" panose="02020603050405020304" charset="0"/>
                <a:cs typeface="Times New Roman" panose="02020603050405020304" charset="0"/>
                <a:sym typeface="+mn-ea"/>
              </a:rPr>
              <a:t>，</a:t>
            </a:r>
            <a:r>
              <a:rPr lang="zh-CN" altLang="en-US" sz="2000" b="1" dirty="0">
                <a:solidFill>
                  <a:srgbClr val="000000"/>
                </a:solidFill>
                <a:latin typeface="Times New Roman" panose="02020603050405020304" charset="0"/>
                <a:cs typeface="Times New Roman" panose="02020603050405020304" charset="0"/>
              </a:rPr>
              <a:t>光标被控制指向负责当地变电站断路器的导航按钮，点击对话框并选择</a:t>
            </a:r>
            <a:r>
              <a:rPr lang="zh-CN" altLang="en-US" sz="2000" b="1" dirty="0">
                <a:solidFill>
                  <a:srgbClr val="FF0000"/>
                </a:solidFill>
                <a:latin typeface="Times New Roman" panose="02020603050405020304" charset="0"/>
                <a:cs typeface="Times New Roman" panose="02020603050405020304" charset="0"/>
              </a:rPr>
              <a:t>断开断路器</a:t>
            </a:r>
            <a:r>
              <a:rPr lang="zh-CN" altLang="en-US" sz="2000" b="1" dirty="0">
                <a:solidFill>
                  <a:srgbClr val="000000"/>
                </a:solidFill>
                <a:latin typeface="Times New Roman" panose="02020603050405020304" charset="0"/>
                <a:cs typeface="Times New Roman" panose="02020603050405020304" charset="0"/>
              </a:rPr>
              <a:t>，这项操作将使得整座变电站全面下线</a:t>
            </a:r>
          </a:p>
          <a:p>
            <a:pPr marL="457200" indent="-457200" algn="just">
              <a:lnSpc>
                <a:spcPct val="180000"/>
              </a:lnSpc>
              <a:spcBef>
                <a:spcPts val="0"/>
              </a:spcBef>
              <a:buClr>
                <a:srgbClr val="C00000"/>
              </a:buClr>
              <a:buFont typeface="Wingdings" panose="05000000000000000000" pitchFamily="2" charset="2"/>
              <a:buChar char="Ø"/>
              <a:defRPr/>
            </a:pPr>
            <a:r>
              <a:rPr lang="zh-CN" altLang="en-US" sz="2000" b="1" dirty="0">
                <a:solidFill>
                  <a:srgbClr val="000000"/>
                </a:solidFill>
                <a:latin typeface="Times New Roman" panose="02020603050405020304" charset="0"/>
                <a:cs typeface="Times New Roman" panose="02020603050405020304" charset="0"/>
              </a:rPr>
              <a:t>约</a:t>
            </a:r>
            <a:r>
              <a:rPr lang="en-US" altLang="zh-CN" sz="2000" b="1" dirty="0">
                <a:solidFill>
                  <a:srgbClr val="FF0000"/>
                </a:solidFill>
                <a:latin typeface="Times New Roman" panose="02020603050405020304" charset="0"/>
                <a:cs typeface="Times New Roman" panose="02020603050405020304" charset="0"/>
              </a:rPr>
              <a:t>30</a:t>
            </a:r>
            <a:r>
              <a:rPr lang="zh-CN" altLang="en-US" sz="2000" b="1" dirty="0">
                <a:solidFill>
                  <a:srgbClr val="FF0000"/>
                </a:solidFill>
                <a:latin typeface="Times New Roman" panose="02020603050405020304" charset="0"/>
                <a:cs typeface="Times New Roman" panose="02020603050405020304" charset="0"/>
              </a:rPr>
              <a:t>座变电站下线</a:t>
            </a:r>
            <a:endParaRPr lang="zh-CN" altLang="en-US" sz="2000" b="1" dirty="0">
              <a:solidFill>
                <a:srgbClr val="000000"/>
              </a:solidFill>
              <a:latin typeface="Times New Roman" panose="02020603050405020304" charset="0"/>
              <a:cs typeface="Times New Roman" panose="02020603050405020304" charset="0"/>
            </a:endParaRPr>
          </a:p>
          <a:p>
            <a:pPr marL="457200" indent="-457200" algn="just">
              <a:lnSpc>
                <a:spcPct val="180000"/>
              </a:lnSpc>
              <a:spcBef>
                <a:spcPts val="0"/>
              </a:spcBef>
              <a:buClr>
                <a:srgbClr val="C00000"/>
              </a:buClr>
              <a:buFont typeface="Wingdings" panose="05000000000000000000" pitchFamily="2" charset="2"/>
              <a:buChar char="Ø"/>
              <a:defRPr/>
            </a:pPr>
            <a:r>
              <a:rPr lang="zh-CN" altLang="en-US" sz="2000" b="1" dirty="0">
                <a:solidFill>
                  <a:srgbClr val="000000"/>
                </a:solidFill>
                <a:latin typeface="Times New Roman" panose="02020603050405020304" charset="0"/>
                <a:cs typeface="Times New Roman" panose="02020603050405020304" charset="0"/>
              </a:rPr>
              <a:t>此次攻击还影响到另外两座配电中心，使得超过</a:t>
            </a:r>
            <a:r>
              <a:rPr lang="en-US" altLang="zh-CN" sz="2000" b="1" dirty="0">
                <a:solidFill>
                  <a:srgbClr val="FF0000"/>
                </a:solidFill>
                <a:latin typeface="Times New Roman" panose="02020603050405020304" charset="0"/>
                <a:cs typeface="Times New Roman" panose="02020603050405020304" charset="0"/>
              </a:rPr>
              <a:t>23</a:t>
            </a:r>
            <a:r>
              <a:rPr lang="zh-CN" altLang="en-US" sz="2000" b="1" dirty="0">
                <a:solidFill>
                  <a:srgbClr val="FF0000"/>
                </a:solidFill>
                <a:latin typeface="Times New Roman" panose="02020603050405020304" charset="0"/>
                <a:cs typeface="Times New Roman" panose="02020603050405020304" charset="0"/>
              </a:rPr>
              <a:t>万名居民陷入无电可用的困境</a:t>
            </a:r>
          </a:p>
        </p:txBody>
      </p:sp>
      <p:pic>
        <p:nvPicPr>
          <p:cNvPr id="1029" name="Picture 5" descr="https://gimg2.baidu.com/image_search/src=http%3A%2F%2Fphotocdn.sohu.com%2F20160304%2Fmp61909000_1457092477752_4.jpeg&amp;refer=http%3A%2F%2Fphotocdn.sohu.com&amp;app=2002&amp;size=f9999,10000&amp;q=a80&amp;n=0&amp;g=0n&amp;fmt=jpeg?sec=1636604421&amp;t=65e3660f458b3e54dfb41acffbe3f3f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715" y="1862137"/>
            <a:ext cx="2856923" cy="190937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s://gimg2.baidu.com/image_search/src=http%3A%2F%2F5b0988e595225.cdn.sohucs.com%2Fimages%2F20180429%2F84881924de1c42a5becc402bfc6d5f30.jpeg&amp;refer=http%3A%2F%2F5b0988e595225.cdn.sohucs.com&amp;app=2002&amp;size=f9999,10000&amp;q=a80&amp;n=0&amp;g=0n&amp;fmt=jpeg?sec=1636604468&amp;t=b387a3f4d545898bef673211180cf7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716" y="3839587"/>
            <a:ext cx="2856923" cy="190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lawliet\Desktop\1549846166.jpg"/>
          <p:cNvPicPr/>
          <p:nvPr/>
        </p:nvPicPr>
        <p:blipFill>
          <a:blip r:embed="rId2"/>
          <a:srcRect/>
          <a:stretch>
            <a:fillRect/>
          </a:stretch>
        </p:blipFill>
        <p:spPr bwMode="auto">
          <a:xfrm>
            <a:off x="201930" y="1576070"/>
            <a:ext cx="5617210" cy="3714115"/>
          </a:xfrm>
          <a:prstGeom prst="rect">
            <a:avLst/>
          </a:prstGeom>
          <a:noFill/>
          <a:ln w="9525">
            <a:noFill/>
            <a:miter lim="800000"/>
            <a:headEnd/>
            <a:tailEnd/>
          </a:ln>
        </p:spPr>
      </p:pic>
      <p:sp>
        <p:nvSpPr>
          <p:cNvPr id="7" name="矩形 6"/>
          <p:cNvSpPr/>
          <p:nvPr/>
        </p:nvSpPr>
        <p:spPr>
          <a:xfrm>
            <a:off x="765160" y="5464449"/>
            <a:ext cx="3611880" cy="368300"/>
          </a:xfrm>
          <a:prstGeom prst="rect">
            <a:avLst/>
          </a:prstGeom>
        </p:spPr>
        <p:txBody>
          <a:bodyPr wrap="none">
            <a:spAutoFit/>
          </a:bodyPr>
          <a:lstStyle/>
          <a:p>
            <a:pPr eaLnBrk="0" hangingPunct="0"/>
            <a:r>
              <a:rPr lang="zh-CN" altLang="zh-CN" dirty="0">
                <a:solidFill>
                  <a:srgbClr val="000000"/>
                </a:solidFill>
                <a:ea typeface="宋体" pitchFamily="2" charset="-122"/>
              </a:rPr>
              <a:t>乌克兰停电事件攻击全程图示意图</a:t>
            </a:r>
            <a:endParaRPr lang="zh-CN" altLang="en-US" dirty="0">
              <a:solidFill>
                <a:srgbClr val="000000"/>
              </a:solidFill>
              <a:ea typeface="宋体" pitchFamily="2" charset="-122"/>
            </a:endParaRPr>
          </a:p>
        </p:txBody>
      </p:sp>
      <p:graphicFrame>
        <p:nvGraphicFramePr>
          <p:cNvPr id="9" name="对象 8"/>
          <p:cNvGraphicFramePr>
            <a:graphicFrameLocks noChangeAspect="1"/>
          </p:cNvGraphicFramePr>
          <p:nvPr/>
        </p:nvGraphicFramePr>
        <p:xfrm>
          <a:off x="5443220" y="1518285"/>
          <a:ext cx="3499485" cy="3856990"/>
        </p:xfrm>
        <a:graphic>
          <a:graphicData uri="http://schemas.openxmlformats.org/presentationml/2006/ole">
            <mc:AlternateContent xmlns:mc="http://schemas.openxmlformats.org/markup-compatibility/2006">
              <mc:Choice xmlns:v="urn:schemas-microsoft-com:vml" Requires="v">
                <p:oleObj name="Visio" r:id="rId3" imgW="6743700" imgH="6261100" progId="Visio.Drawing.11">
                  <p:embed/>
                </p:oleObj>
              </mc:Choice>
              <mc:Fallback>
                <p:oleObj name="Visio" r:id="rId3" imgW="6743700" imgH="6261100" progId="Visio.Drawing.11">
                  <p:embed/>
                  <p:pic>
                    <p:nvPicPr>
                      <p:cNvPr id="0" name="对象 5"/>
                      <p:cNvPicPr>
                        <a:picLocks noChangeAspect="1" noChangeArrowheads="1"/>
                      </p:cNvPicPr>
                      <p:nvPr/>
                    </p:nvPicPr>
                    <p:blipFill>
                      <a:blip r:embed="rId4"/>
                      <a:srcRect/>
                      <a:stretch>
                        <a:fillRect/>
                      </a:stretch>
                    </p:blipFill>
                    <p:spPr bwMode="auto">
                      <a:xfrm>
                        <a:off x="5443220" y="1518285"/>
                        <a:ext cx="3499485" cy="3856990"/>
                      </a:xfrm>
                      <a:prstGeom prst="rect">
                        <a:avLst/>
                      </a:prstGeom>
                      <a:noFill/>
                    </p:spPr>
                  </p:pic>
                </p:oleObj>
              </mc:Fallback>
            </mc:AlternateContent>
          </a:graphicData>
        </a:graphic>
      </p:graphicFrame>
      <p:sp>
        <p:nvSpPr>
          <p:cNvPr id="10" name="矩形 9"/>
          <p:cNvSpPr/>
          <p:nvPr/>
        </p:nvSpPr>
        <p:spPr>
          <a:xfrm>
            <a:off x="5738346" y="5486848"/>
            <a:ext cx="2926080" cy="368300"/>
          </a:xfrm>
          <a:prstGeom prst="rect">
            <a:avLst/>
          </a:prstGeom>
        </p:spPr>
        <p:txBody>
          <a:bodyPr wrap="none">
            <a:spAutoFit/>
          </a:bodyPr>
          <a:lstStyle/>
          <a:p>
            <a:pPr eaLnBrk="0" hangingPunct="0"/>
            <a:r>
              <a:rPr lang="zh-CN" altLang="zh-CN" dirty="0">
                <a:solidFill>
                  <a:srgbClr val="000000"/>
                </a:solidFill>
                <a:ea typeface="宋体" pitchFamily="2" charset="-122"/>
              </a:rPr>
              <a:t>乌克兰停电事件攻击</a:t>
            </a:r>
            <a:r>
              <a:rPr lang="zh-CN" altLang="en-US" dirty="0">
                <a:solidFill>
                  <a:srgbClr val="000000"/>
                </a:solidFill>
                <a:ea typeface="宋体" pitchFamily="2" charset="-122"/>
              </a:rPr>
              <a:t>流程图</a:t>
            </a:r>
          </a:p>
        </p:txBody>
      </p:sp>
      <p:sp>
        <p:nvSpPr>
          <p:cNvPr id="6" name="标题 1"/>
          <p:cNvSpPr>
            <a:spLocks noGrp="1"/>
          </p:cNvSpPr>
          <p:nvPr>
            <p:ph type="title"/>
          </p:nvPr>
        </p:nvSpPr>
        <p:spPr>
          <a:xfrm>
            <a:off x="1560910" y="410607"/>
            <a:ext cx="6348413" cy="453628"/>
          </a:xfrm>
        </p:spPr>
        <p:txBody>
          <a:bodyPr>
            <a:normAutofit fontScale="90000"/>
          </a:bodyPr>
          <a:lstStyle/>
          <a:p>
            <a:pPr>
              <a:defRPr/>
            </a:pPr>
            <a:r>
              <a:rPr lang="zh-CN" altLang="en-US" sz="3000" dirty="0">
                <a:latin typeface="Times New Roman" panose="02020603050405020304" charset="0"/>
                <a:cs typeface="Times New Roman" panose="02020603050405020304" charset="0"/>
              </a:rPr>
              <a:t>乌克兰电网遭受网络攻击事件分析</a:t>
            </a:r>
            <a:endParaRPr lang="zh-CN" altLang="en-US" sz="3000" b="1" dirty="0">
              <a:latin typeface="Times New Roman" panose="02020603050405020304" charset="0"/>
              <a:ea typeface="+mn-ea"/>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403430" y="404257"/>
            <a:ext cx="6348413" cy="453628"/>
          </a:xfrm>
        </p:spPr>
        <p:txBody>
          <a:bodyPr>
            <a:normAutofit fontScale="90000"/>
          </a:bodyPr>
          <a:lstStyle/>
          <a:p>
            <a:pPr>
              <a:defRPr/>
            </a:pPr>
            <a:r>
              <a:rPr lang="zh-CN" altLang="en-US" sz="3000" dirty="0">
                <a:latin typeface="Times New Roman" panose="02020603050405020304" charset="0"/>
                <a:cs typeface="Times New Roman" panose="02020603050405020304" charset="0"/>
              </a:rPr>
              <a:t>乌克兰电网遭受网络攻击事件分析</a:t>
            </a:r>
            <a:endParaRPr lang="zh-CN" altLang="en-US" sz="3000" b="1" dirty="0">
              <a:latin typeface="Times New Roman" panose="02020603050405020304" charset="0"/>
              <a:ea typeface="+mn-ea"/>
              <a:cs typeface="Times New Roman" panose="02020603050405020304" charset="0"/>
            </a:endParaRPr>
          </a:p>
        </p:txBody>
      </p:sp>
      <p:pic>
        <p:nvPicPr>
          <p:cNvPr id="11" name="图片 10"/>
          <p:cNvPicPr/>
          <p:nvPr/>
        </p:nvPicPr>
        <p:blipFill>
          <a:blip r:embed="rId2"/>
          <a:srcRect/>
          <a:stretch>
            <a:fillRect/>
          </a:stretch>
        </p:blipFill>
        <p:spPr bwMode="auto">
          <a:xfrm>
            <a:off x="201733" y="1550223"/>
            <a:ext cx="4748213" cy="3472339"/>
          </a:xfrm>
          <a:prstGeom prst="rect">
            <a:avLst/>
          </a:prstGeom>
          <a:noFill/>
          <a:ln w="9525">
            <a:noFill/>
            <a:miter lim="800000"/>
            <a:headEnd/>
            <a:tailEnd/>
          </a:ln>
        </p:spPr>
      </p:pic>
      <p:sp>
        <p:nvSpPr>
          <p:cNvPr id="12" name="矩形 11"/>
          <p:cNvSpPr/>
          <p:nvPr/>
        </p:nvSpPr>
        <p:spPr>
          <a:xfrm>
            <a:off x="830639" y="5189450"/>
            <a:ext cx="2697480" cy="368300"/>
          </a:xfrm>
          <a:prstGeom prst="rect">
            <a:avLst/>
          </a:prstGeom>
        </p:spPr>
        <p:txBody>
          <a:bodyPr wrap="none">
            <a:spAutoFit/>
          </a:bodyPr>
          <a:lstStyle/>
          <a:p>
            <a:pPr eaLnBrk="0" hangingPunct="0"/>
            <a:r>
              <a:rPr lang="zh-CN" altLang="zh-CN" dirty="0">
                <a:solidFill>
                  <a:srgbClr val="000000"/>
                </a:solidFill>
                <a:ea typeface="Microsoft JhengHei" panose="020B0604030504040204" pitchFamily="34" charset="-120"/>
                <a:cs typeface="Times New Roman" panose="02020603050405020304" charset="0"/>
              </a:rPr>
              <a:t>乌克兰攻击中使用的技术</a:t>
            </a:r>
            <a:endParaRPr lang="zh-CN" altLang="en-US" dirty="0">
              <a:solidFill>
                <a:srgbClr val="000000"/>
              </a:solidFill>
              <a:ea typeface="宋体" pitchFamily="2" charset="-122"/>
            </a:endParaRPr>
          </a:p>
        </p:txBody>
      </p:sp>
      <p:sp>
        <p:nvSpPr>
          <p:cNvPr id="2" name="矩形 1"/>
          <p:cNvSpPr/>
          <p:nvPr/>
        </p:nvSpPr>
        <p:spPr>
          <a:xfrm>
            <a:off x="4690110" y="1080770"/>
            <a:ext cx="4206875" cy="4661535"/>
          </a:xfrm>
          <a:prstGeom prst="rect">
            <a:avLst/>
          </a:prstGeom>
        </p:spPr>
        <p:txBody>
          <a:bodyPr wrap="square">
            <a:spAutoFit/>
          </a:bodyPr>
          <a:lstStyle/>
          <a:p>
            <a:pPr algn="just">
              <a:lnSpc>
                <a:spcPct val="150000"/>
              </a:lnSpc>
              <a:buFont typeface="Wingdings" panose="05000000000000000000" pitchFamily="2" charset="2"/>
              <a:buChar char="Ø"/>
            </a:pPr>
            <a:r>
              <a:rPr lang="zh-CN" altLang="en-US" b="1" dirty="0">
                <a:solidFill>
                  <a:srgbClr val="FF0000"/>
                </a:solidFill>
                <a:latin typeface="Times New Roman" panose="02020603050405020304" charset="0"/>
                <a:cs typeface="Times New Roman" panose="02020603050405020304" charset="0"/>
              </a:rPr>
              <a:t>以电力基础设施为目标</a:t>
            </a:r>
            <a:endParaRPr lang="zh-CN" altLang="en-US" b="1" dirty="0">
              <a:latin typeface="Times New Roman" panose="02020603050405020304" charset="0"/>
              <a:cs typeface="Times New Roman" panose="02020603050405020304" charset="0"/>
            </a:endParaRPr>
          </a:p>
          <a:p>
            <a:pPr algn="just">
              <a:lnSpc>
                <a:spcPct val="150000"/>
              </a:lnSpc>
              <a:buFont typeface="Wingdings" panose="05000000000000000000" pitchFamily="2" charset="2"/>
              <a:buChar char="Ø"/>
            </a:pPr>
            <a:r>
              <a:rPr lang="zh-CN" altLang="en-US" b="1" dirty="0">
                <a:latin typeface="Times New Roman" panose="02020603050405020304" charset="0"/>
                <a:cs typeface="Times New Roman" panose="02020603050405020304" charset="0"/>
              </a:rPr>
              <a:t>通过 </a:t>
            </a:r>
            <a:r>
              <a:rPr lang="en-US" altLang="zh-CN" b="1" dirty="0">
                <a:solidFill>
                  <a:srgbClr val="00B050"/>
                </a:solidFill>
                <a:latin typeface="Times New Roman" panose="02020603050405020304" charset="0"/>
                <a:cs typeface="Times New Roman" panose="02020603050405020304" charset="0"/>
              </a:rPr>
              <a:t>BOTNET (</a:t>
            </a:r>
            <a:r>
              <a:rPr lang="zh-CN" altLang="en-US" b="1" dirty="0">
                <a:solidFill>
                  <a:srgbClr val="00B050"/>
                </a:solidFill>
                <a:latin typeface="Times New Roman" panose="02020603050405020304" charset="0"/>
                <a:cs typeface="Times New Roman" panose="02020603050405020304" charset="0"/>
              </a:rPr>
              <a:t>僵尸网络</a:t>
            </a:r>
            <a:r>
              <a:rPr lang="en-US" altLang="zh-CN" b="1" dirty="0">
                <a:solidFill>
                  <a:srgbClr val="00B050"/>
                </a:solidFill>
                <a:latin typeface="Times New Roman" panose="02020603050405020304" charset="0"/>
                <a:cs typeface="Times New Roman" panose="02020603050405020304" charset="0"/>
              </a:rPr>
              <a:t>)</a:t>
            </a:r>
            <a:r>
              <a:rPr lang="zh-CN" altLang="en-US" b="1" dirty="0">
                <a:latin typeface="Times New Roman" panose="02020603050405020304" charset="0"/>
                <a:cs typeface="Times New Roman" panose="02020603050405020304" charset="0"/>
              </a:rPr>
              <a:t>体系进行前期的资料采集和环境预置，</a:t>
            </a:r>
          </a:p>
          <a:p>
            <a:pPr algn="just">
              <a:lnSpc>
                <a:spcPct val="150000"/>
              </a:lnSpc>
              <a:buFont typeface="Wingdings" panose="05000000000000000000" pitchFamily="2" charset="2"/>
              <a:buChar char="Ø"/>
            </a:pPr>
            <a:r>
              <a:rPr lang="zh-CN" altLang="en-US" b="1" dirty="0">
                <a:latin typeface="Times New Roman" panose="02020603050405020304" charset="0"/>
                <a:cs typeface="Times New Roman" panose="02020603050405020304" charset="0"/>
              </a:rPr>
              <a:t>以邮</a:t>
            </a:r>
            <a:r>
              <a:rPr lang="zh-CN" altLang="en-US" b="1" dirty="0">
                <a:solidFill>
                  <a:srgbClr val="FF0000"/>
                </a:solidFill>
                <a:latin typeface="Times New Roman" panose="02020603050405020304" charset="0"/>
                <a:cs typeface="Times New Roman" panose="02020603050405020304" charset="0"/>
              </a:rPr>
              <a:t>件发送恶意代码载荷为最终攻击</a:t>
            </a:r>
            <a:r>
              <a:rPr lang="zh-CN" altLang="en-US" b="1" dirty="0">
                <a:latin typeface="Times New Roman" panose="02020603050405020304" charset="0"/>
                <a:cs typeface="Times New Roman" panose="02020603050405020304" charset="0"/>
              </a:rPr>
              <a:t>的直接突破入口，</a:t>
            </a:r>
          </a:p>
          <a:p>
            <a:pPr algn="just">
              <a:lnSpc>
                <a:spcPct val="150000"/>
              </a:lnSpc>
              <a:buFont typeface="Wingdings" panose="05000000000000000000" pitchFamily="2" charset="2"/>
              <a:buChar char="Ø"/>
            </a:pPr>
            <a:r>
              <a:rPr lang="zh-CN" altLang="en-US" b="1" dirty="0">
                <a:latin typeface="Times New Roman" panose="02020603050405020304" charset="0"/>
                <a:cs typeface="Times New Roman" panose="02020603050405020304" charset="0"/>
              </a:rPr>
              <a:t>通过</a:t>
            </a:r>
            <a:r>
              <a:rPr lang="zh-CN" altLang="en-US" b="1" dirty="0">
                <a:solidFill>
                  <a:srgbClr val="00B050"/>
                </a:solidFill>
                <a:latin typeface="Times New Roman" panose="02020603050405020304" charset="0"/>
                <a:cs typeface="Times New Roman" panose="02020603050405020304" charset="0"/>
              </a:rPr>
              <a:t>远程控制</a:t>
            </a:r>
            <a:r>
              <a:rPr lang="zh-CN" altLang="en-US" b="1" dirty="0">
                <a:latin typeface="Times New Roman" panose="02020603050405020304" charset="0"/>
                <a:cs typeface="Times New Roman" panose="02020603050405020304" charset="0"/>
              </a:rPr>
              <a:t> </a:t>
            </a:r>
            <a:r>
              <a:rPr lang="en-US" altLang="zh-CN" b="1" dirty="0">
                <a:latin typeface="Times New Roman" panose="02020603050405020304" charset="0"/>
                <a:cs typeface="Times New Roman" panose="02020603050405020304" charset="0"/>
              </a:rPr>
              <a:t>SCADA</a:t>
            </a:r>
            <a:r>
              <a:rPr lang="zh-CN" altLang="en-US" b="1" dirty="0">
                <a:latin typeface="Times New Roman" panose="02020603050405020304" charset="0"/>
                <a:cs typeface="Times New Roman" panose="02020603050405020304" charset="0"/>
              </a:rPr>
              <a:t>节点下达指令为断电手段，以摧毁破坏</a:t>
            </a:r>
            <a:r>
              <a:rPr lang="en-US" altLang="zh-CN" b="1" dirty="0">
                <a:latin typeface="Times New Roman" panose="02020603050405020304" charset="0"/>
                <a:cs typeface="Times New Roman" panose="02020603050405020304" charset="0"/>
              </a:rPr>
              <a:t>SCADA</a:t>
            </a:r>
            <a:r>
              <a:rPr lang="zh-CN" altLang="en-US" b="1" dirty="0">
                <a:latin typeface="Times New Roman" panose="02020603050405020304" charset="0"/>
                <a:cs typeface="Times New Roman" panose="02020603050405020304" charset="0"/>
              </a:rPr>
              <a:t>系统实现迟滞恢复和状态致盲</a:t>
            </a:r>
          </a:p>
          <a:p>
            <a:pPr algn="just">
              <a:lnSpc>
                <a:spcPct val="150000"/>
              </a:lnSpc>
              <a:buFont typeface="Wingdings" panose="05000000000000000000" pitchFamily="2" charset="2"/>
              <a:buChar char="Ø"/>
            </a:pPr>
            <a:r>
              <a:rPr lang="zh-CN" altLang="en-US" b="1" dirty="0">
                <a:latin typeface="Times New Roman" panose="02020603050405020304" charset="0"/>
                <a:cs typeface="Times New Roman" panose="02020603050405020304" charset="0"/>
              </a:rPr>
              <a:t>以 </a:t>
            </a:r>
            <a:r>
              <a:rPr lang="en-US" altLang="zh-CN" b="1" dirty="0">
                <a:solidFill>
                  <a:srgbClr val="00B050"/>
                </a:solidFill>
                <a:latin typeface="Times New Roman" panose="02020603050405020304" charset="0"/>
                <a:cs typeface="Times New Roman" panose="02020603050405020304" charset="0"/>
              </a:rPr>
              <a:t>DDoS</a:t>
            </a:r>
            <a:r>
              <a:rPr lang="zh-CN" altLang="en-US" b="1" dirty="0">
                <a:latin typeface="Times New Roman" panose="02020603050405020304" charset="0"/>
                <a:cs typeface="Times New Roman" panose="02020603050405020304" charset="0"/>
              </a:rPr>
              <a:t>服务电话作为干扰，最后达成长时间停电并制造整个社会混乱的具有信息战水准的网络攻击事件。</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397715" y="331867"/>
            <a:ext cx="6348413" cy="453628"/>
          </a:xfrm>
        </p:spPr>
        <p:txBody>
          <a:bodyPr>
            <a:normAutofit fontScale="90000"/>
          </a:bodyPr>
          <a:lstStyle/>
          <a:p>
            <a:pPr>
              <a:defRPr/>
            </a:pPr>
            <a:r>
              <a:rPr lang="zh-CN" altLang="en-US" sz="3000" dirty="0">
                <a:latin typeface="Times New Roman" panose="02020603050405020304" charset="0"/>
                <a:cs typeface="Times New Roman" panose="02020603050405020304" charset="0"/>
              </a:rPr>
              <a:t>乌克兰电网遭受网络攻击事件分析</a:t>
            </a:r>
            <a:endParaRPr lang="zh-CN" altLang="en-US" sz="3000" b="1" dirty="0">
              <a:latin typeface="Times New Roman" panose="02020603050405020304" charset="0"/>
              <a:ea typeface="+mn-ea"/>
              <a:cs typeface="Times New Roman" panose="02020603050405020304" charset="0"/>
            </a:endParaRPr>
          </a:p>
        </p:txBody>
      </p:sp>
      <p:grpSp>
        <p:nvGrpSpPr>
          <p:cNvPr id="2" name="组合 1"/>
          <p:cNvGrpSpPr/>
          <p:nvPr/>
        </p:nvGrpSpPr>
        <p:grpSpPr>
          <a:xfrm>
            <a:off x="386080" y="1246505"/>
            <a:ext cx="8416290" cy="4636612"/>
            <a:chOff x="2172" y="3336"/>
            <a:chExt cx="10036" cy="4703"/>
          </a:xfrm>
        </p:grpSpPr>
        <p:sp>
          <p:nvSpPr>
            <p:cNvPr id="9" name="稻壳儿小白白(http://dwz.cn/Wu2UP)"/>
            <p:cNvSpPr>
              <a:spLocks noChangeArrowheads="1"/>
            </p:cNvSpPr>
            <p:nvPr/>
          </p:nvSpPr>
          <p:spPr bwMode="auto">
            <a:xfrm>
              <a:off x="3069" y="3389"/>
              <a:ext cx="1077" cy="1018"/>
            </a:xfrm>
            <a:prstGeom prst="pentagon">
              <a:avLst/>
            </a:prstGeom>
            <a:solidFill>
              <a:schemeClr val="bg1">
                <a:alpha val="46000"/>
              </a:schemeClr>
            </a:solidFill>
            <a:ln>
              <a:solidFill>
                <a:schemeClr val="tx1"/>
              </a:solidFill>
            </a:ln>
          </p:spPr>
          <p:txBody>
            <a:bodyPr anchor="ctr"/>
            <a:lstStyle>
              <a:lvl1pPr defTabSz="912495">
                <a:defRPr>
                  <a:solidFill>
                    <a:schemeClr val="tx1"/>
                  </a:solidFill>
                  <a:latin typeface="Arial" panose="020B0604020202090204" pitchFamily="34" charset="0"/>
                  <a:ea typeface="微软雅黑" panose="020B0503020204020204" charset="-122"/>
                </a:defRPr>
              </a:lvl1pPr>
              <a:lvl2pPr marL="742950" indent="-285750" defTabSz="912495">
                <a:defRPr>
                  <a:solidFill>
                    <a:schemeClr val="tx1"/>
                  </a:solidFill>
                  <a:latin typeface="Arial" panose="020B0604020202090204" pitchFamily="34" charset="0"/>
                  <a:ea typeface="微软雅黑" panose="020B0503020204020204" charset="-122"/>
                </a:defRPr>
              </a:lvl2pPr>
              <a:lvl3pPr marL="1143000" indent="-228600" defTabSz="912495">
                <a:defRPr>
                  <a:solidFill>
                    <a:schemeClr val="tx1"/>
                  </a:solidFill>
                  <a:latin typeface="Arial" panose="020B0604020202090204" pitchFamily="34" charset="0"/>
                  <a:ea typeface="微软雅黑" panose="020B0503020204020204" charset="-122"/>
                </a:defRPr>
              </a:lvl3pPr>
              <a:lvl4pPr marL="1600200" indent="-228600" defTabSz="912495">
                <a:defRPr>
                  <a:solidFill>
                    <a:schemeClr val="tx1"/>
                  </a:solidFill>
                  <a:latin typeface="Arial" panose="020B0604020202090204" pitchFamily="34" charset="0"/>
                  <a:ea typeface="微软雅黑" panose="020B0503020204020204" charset="-122"/>
                </a:defRPr>
              </a:lvl4pPr>
              <a:lvl5pPr marL="2057400" indent="-228600" defTabSz="912495">
                <a:defRPr>
                  <a:solidFill>
                    <a:schemeClr val="tx1"/>
                  </a:solidFill>
                  <a:latin typeface="Arial" panose="020B0604020202090204" pitchFamily="34" charset="0"/>
                  <a:ea typeface="微软雅黑" panose="020B0503020204020204"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9pPr>
            </a:lstStyle>
            <a:p>
              <a:pPr algn="ctr"/>
              <a:endParaRPr lang="ru-RU" altLang="en-US" sz="3200">
                <a:solidFill>
                  <a:srgbClr val="000000"/>
                </a:solidFill>
                <a:sym typeface="Arial" panose="020B0604020202090204" pitchFamily="34" charset="0"/>
              </a:endParaRPr>
            </a:p>
          </p:txBody>
        </p:sp>
        <p:sp>
          <p:nvSpPr>
            <p:cNvPr id="10" name="稻壳儿小白白(http://dwz.cn/Wu2UP)"/>
            <p:cNvSpPr>
              <a:spLocks noChangeArrowheads="1"/>
            </p:cNvSpPr>
            <p:nvPr/>
          </p:nvSpPr>
          <p:spPr bwMode="auto">
            <a:xfrm>
              <a:off x="6410" y="3488"/>
              <a:ext cx="1077" cy="1018"/>
            </a:xfrm>
            <a:prstGeom prst="pentagon">
              <a:avLst/>
            </a:prstGeom>
            <a:solidFill>
              <a:schemeClr val="bg1">
                <a:alpha val="46000"/>
              </a:schemeClr>
            </a:solidFill>
            <a:ln>
              <a:solidFill>
                <a:schemeClr val="tx1"/>
              </a:solidFill>
            </a:ln>
          </p:spPr>
          <p:txBody>
            <a:bodyPr anchor="ctr"/>
            <a:lstStyle>
              <a:lvl1pPr>
                <a:defRPr>
                  <a:solidFill>
                    <a:schemeClr val="tx1"/>
                  </a:solidFill>
                  <a:latin typeface="Arial" panose="020B0604020202090204" pitchFamily="34" charset="0"/>
                  <a:ea typeface="微软雅黑" panose="020B0503020204020204" charset="-122"/>
                </a:defRPr>
              </a:lvl1pPr>
              <a:lvl2pPr marL="742950" indent="-285750">
                <a:defRPr>
                  <a:solidFill>
                    <a:schemeClr val="tx1"/>
                  </a:solidFill>
                  <a:latin typeface="Arial" panose="020B0604020202090204" pitchFamily="34" charset="0"/>
                  <a:ea typeface="微软雅黑" panose="020B0503020204020204" charset="-122"/>
                </a:defRPr>
              </a:lvl2pPr>
              <a:lvl3pPr marL="1143000" indent="-228600">
                <a:defRPr>
                  <a:solidFill>
                    <a:schemeClr val="tx1"/>
                  </a:solidFill>
                  <a:latin typeface="Arial" panose="020B0604020202090204" pitchFamily="34" charset="0"/>
                  <a:ea typeface="微软雅黑" panose="020B0503020204020204" charset="-122"/>
                </a:defRPr>
              </a:lvl3pPr>
              <a:lvl4pPr marL="1600200" indent="-228600">
                <a:defRPr>
                  <a:solidFill>
                    <a:schemeClr val="tx1"/>
                  </a:solidFill>
                  <a:latin typeface="Arial" panose="020B0604020202090204" pitchFamily="34" charset="0"/>
                  <a:ea typeface="微软雅黑" panose="020B0503020204020204" charset="-122"/>
                </a:defRPr>
              </a:lvl4pPr>
              <a:lvl5pPr marL="2057400" indent="-228600">
                <a:defRPr>
                  <a:solidFill>
                    <a:schemeClr val="tx1"/>
                  </a:solidFill>
                  <a:latin typeface="Arial" panose="020B0604020202090204" pitchFamily="34" charset="0"/>
                  <a:ea typeface="微软雅黑" panose="020B0503020204020204"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9pPr>
            </a:lstStyle>
            <a:p>
              <a:pPr algn="ctr"/>
              <a:endParaRPr lang="ru-RU" altLang="en-US">
                <a:solidFill>
                  <a:srgbClr val="000000"/>
                </a:solidFill>
                <a:sym typeface="Arial" panose="020B0604020202090204" pitchFamily="34" charset="0"/>
              </a:endParaRPr>
            </a:p>
          </p:txBody>
        </p:sp>
        <p:sp>
          <p:nvSpPr>
            <p:cNvPr id="13" name="稻壳儿小白白(http://dwz.cn/Wu2UP)"/>
            <p:cNvSpPr>
              <a:spLocks noChangeArrowheads="1"/>
            </p:cNvSpPr>
            <p:nvPr/>
          </p:nvSpPr>
          <p:spPr bwMode="auto">
            <a:xfrm>
              <a:off x="9843" y="3400"/>
              <a:ext cx="1075" cy="1018"/>
            </a:xfrm>
            <a:prstGeom prst="pentagon">
              <a:avLst/>
            </a:prstGeom>
            <a:solidFill>
              <a:schemeClr val="bg1">
                <a:alpha val="46000"/>
              </a:schemeClr>
            </a:solidFill>
            <a:ln>
              <a:solidFill>
                <a:schemeClr val="tx1"/>
              </a:solidFill>
            </a:ln>
          </p:spPr>
          <p:txBody>
            <a:bodyPr anchor="ctr"/>
            <a:lstStyle>
              <a:lvl1pPr defTabSz="912495">
                <a:defRPr>
                  <a:solidFill>
                    <a:schemeClr val="tx1"/>
                  </a:solidFill>
                  <a:latin typeface="Arial" panose="020B0604020202090204" pitchFamily="34" charset="0"/>
                  <a:ea typeface="微软雅黑" panose="020B0503020204020204" charset="-122"/>
                </a:defRPr>
              </a:lvl1pPr>
              <a:lvl2pPr marL="742950" indent="-285750" defTabSz="912495">
                <a:defRPr>
                  <a:solidFill>
                    <a:schemeClr val="tx1"/>
                  </a:solidFill>
                  <a:latin typeface="Arial" panose="020B0604020202090204" pitchFamily="34" charset="0"/>
                  <a:ea typeface="微软雅黑" panose="020B0503020204020204" charset="-122"/>
                </a:defRPr>
              </a:lvl2pPr>
              <a:lvl3pPr marL="1143000" indent="-228600" defTabSz="912495">
                <a:defRPr>
                  <a:solidFill>
                    <a:schemeClr val="tx1"/>
                  </a:solidFill>
                  <a:latin typeface="Arial" panose="020B0604020202090204" pitchFamily="34" charset="0"/>
                  <a:ea typeface="微软雅黑" panose="020B0503020204020204" charset="-122"/>
                </a:defRPr>
              </a:lvl3pPr>
              <a:lvl4pPr marL="1600200" indent="-228600" defTabSz="912495">
                <a:defRPr>
                  <a:solidFill>
                    <a:schemeClr val="tx1"/>
                  </a:solidFill>
                  <a:latin typeface="Arial" panose="020B0604020202090204" pitchFamily="34" charset="0"/>
                  <a:ea typeface="微软雅黑" panose="020B0503020204020204" charset="-122"/>
                </a:defRPr>
              </a:lvl4pPr>
              <a:lvl5pPr marL="2057400" indent="-228600" defTabSz="912495">
                <a:defRPr>
                  <a:solidFill>
                    <a:schemeClr val="tx1"/>
                  </a:solidFill>
                  <a:latin typeface="Arial" panose="020B0604020202090204" pitchFamily="34" charset="0"/>
                  <a:ea typeface="微软雅黑" panose="020B0503020204020204"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9pPr>
            </a:lstStyle>
            <a:p>
              <a:pPr algn="ctr"/>
              <a:endParaRPr lang="ru-RU" altLang="en-US" sz="2800">
                <a:solidFill>
                  <a:srgbClr val="000000"/>
                </a:solidFill>
                <a:sym typeface="Arial" panose="020B0604020202090204" pitchFamily="34" charset="0"/>
              </a:endParaRPr>
            </a:p>
          </p:txBody>
        </p:sp>
        <p:sp>
          <p:nvSpPr>
            <p:cNvPr id="14" name="稻壳儿小白白(http://dwz.cn/Wu2UP)"/>
            <p:cNvSpPr/>
            <p:nvPr/>
          </p:nvSpPr>
          <p:spPr bwMode="auto">
            <a:xfrm>
              <a:off x="10138" y="3785"/>
              <a:ext cx="516" cy="437"/>
            </a:xfrm>
            <a:custGeom>
              <a:avLst/>
              <a:gdLst>
                <a:gd name="T0" fmla="*/ 305537980 w 497"/>
                <a:gd name="T1" fmla="*/ 48581956 h 444"/>
                <a:gd name="T2" fmla="*/ 305537980 w 497"/>
                <a:gd name="T3" fmla="*/ 48581956 h 444"/>
                <a:gd name="T4" fmla="*/ 293813222 w 497"/>
                <a:gd name="T5" fmla="*/ 48581956 h 444"/>
                <a:gd name="T6" fmla="*/ 293813222 w 497"/>
                <a:gd name="T7" fmla="*/ 307452738 h 444"/>
                <a:gd name="T8" fmla="*/ 305537980 w 497"/>
                <a:gd name="T9" fmla="*/ 307452738 h 444"/>
                <a:gd name="T10" fmla="*/ 342092515 w 497"/>
                <a:gd name="T11" fmla="*/ 276221362 h 444"/>
                <a:gd name="T12" fmla="*/ 342092515 w 497"/>
                <a:gd name="T13" fmla="*/ 86058942 h 444"/>
                <a:gd name="T14" fmla="*/ 305537980 w 497"/>
                <a:gd name="T15" fmla="*/ 48581956 h 444"/>
                <a:gd name="T16" fmla="*/ 0 w 497"/>
                <a:gd name="T17" fmla="*/ 86058942 h 444"/>
                <a:gd name="T18" fmla="*/ 0 w 497"/>
                <a:gd name="T19" fmla="*/ 86058942 h 444"/>
                <a:gd name="T20" fmla="*/ 0 w 497"/>
                <a:gd name="T21" fmla="*/ 276221362 h 444"/>
                <a:gd name="T22" fmla="*/ 36554535 w 497"/>
                <a:gd name="T23" fmla="*/ 307452738 h 444"/>
                <a:gd name="T24" fmla="*/ 48968594 w 497"/>
                <a:gd name="T25" fmla="*/ 307452738 h 444"/>
                <a:gd name="T26" fmla="*/ 48968594 w 497"/>
                <a:gd name="T27" fmla="*/ 48581956 h 444"/>
                <a:gd name="T28" fmla="*/ 36554535 w 497"/>
                <a:gd name="T29" fmla="*/ 48581956 h 444"/>
                <a:gd name="T30" fmla="*/ 0 w 497"/>
                <a:gd name="T31" fmla="*/ 86058942 h 444"/>
                <a:gd name="T32" fmla="*/ 232429740 w 497"/>
                <a:gd name="T33" fmla="*/ 18044536 h 444"/>
                <a:gd name="T34" fmla="*/ 232429740 w 497"/>
                <a:gd name="T35" fmla="*/ 18044536 h 444"/>
                <a:gd name="T36" fmla="*/ 171046258 w 497"/>
                <a:gd name="T37" fmla="*/ 0 h 444"/>
                <a:gd name="T38" fmla="*/ 110352076 w 497"/>
                <a:gd name="T39" fmla="*/ 18044536 h 444"/>
                <a:gd name="T40" fmla="*/ 110352076 w 497"/>
                <a:gd name="T41" fmla="*/ 48581956 h 444"/>
                <a:gd name="T42" fmla="*/ 73798371 w 497"/>
                <a:gd name="T43" fmla="*/ 48581956 h 444"/>
                <a:gd name="T44" fmla="*/ 73798371 w 497"/>
                <a:gd name="T45" fmla="*/ 307452738 h 444"/>
                <a:gd name="T46" fmla="*/ 268983445 w 497"/>
                <a:gd name="T47" fmla="*/ 307452738 h 444"/>
                <a:gd name="T48" fmla="*/ 268983445 w 497"/>
                <a:gd name="T49" fmla="*/ 48581956 h 444"/>
                <a:gd name="T50" fmla="*/ 232429740 w 497"/>
                <a:gd name="T51" fmla="*/ 48581956 h 444"/>
                <a:gd name="T52" fmla="*/ 232429740 w 497"/>
                <a:gd name="T53" fmla="*/ 18044536 h 444"/>
                <a:gd name="T54" fmla="*/ 207599962 w 497"/>
                <a:gd name="T55" fmla="*/ 48581956 h 444"/>
                <a:gd name="T56" fmla="*/ 207599962 w 497"/>
                <a:gd name="T57" fmla="*/ 48581956 h 444"/>
                <a:gd name="T58" fmla="*/ 134491722 w 497"/>
                <a:gd name="T59" fmla="*/ 48581956 h 444"/>
                <a:gd name="T60" fmla="*/ 134491722 w 497"/>
                <a:gd name="T61" fmla="*/ 30537420 h 444"/>
                <a:gd name="T62" fmla="*/ 171046258 w 497"/>
                <a:gd name="T63" fmla="*/ 18044536 h 444"/>
                <a:gd name="T64" fmla="*/ 207599962 w 497"/>
                <a:gd name="T65" fmla="*/ 30537420 h 444"/>
                <a:gd name="T66" fmla="*/ 207599962 w 497"/>
                <a:gd name="T67" fmla="*/ 48581956 h 4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solidFill>
                <a:schemeClr val="tx1"/>
              </a:solidFill>
            </a:ln>
          </p:spPr>
          <p:txBody>
            <a:bodyPr wrap="none" anchor="ctr"/>
            <a:lstStyle/>
            <a:p>
              <a:pPr eaLnBrk="0" hangingPunct="0"/>
              <a:endParaRPr lang="zh-CN" altLang="en-US">
                <a:solidFill>
                  <a:srgbClr val="000000"/>
                </a:solidFill>
                <a:ea typeface="宋体" pitchFamily="2" charset="-122"/>
              </a:endParaRPr>
            </a:p>
          </p:txBody>
        </p:sp>
        <p:sp>
          <p:nvSpPr>
            <p:cNvPr id="15" name="稻壳儿小白白(http://dwz.cn/Wu2UP)"/>
            <p:cNvSpPr/>
            <p:nvPr/>
          </p:nvSpPr>
          <p:spPr bwMode="auto">
            <a:xfrm>
              <a:off x="3394" y="3809"/>
              <a:ext cx="462" cy="368"/>
            </a:xfrm>
            <a:custGeom>
              <a:avLst/>
              <a:gdLst>
                <a:gd name="T0" fmla="*/ 301204649 w 444"/>
                <a:gd name="T1" fmla="*/ 148218346 h 373"/>
                <a:gd name="T2" fmla="*/ 301204649 w 444"/>
                <a:gd name="T3" fmla="*/ 148218346 h 373"/>
                <a:gd name="T4" fmla="*/ 245683277 w 444"/>
                <a:gd name="T5" fmla="*/ 18788288 h 373"/>
                <a:gd name="T6" fmla="*/ 221392365 w 444"/>
                <a:gd name="T7" fmla="*/ 0 h 373"/>
                <a:gd name="T8" fmla="*/ 86058709 w 444"/>
                <a:gd name="T9" fmla="*/ 0 h 373"/>
                <a:gd name="T10" fmla="*/ 55521372 w 444"/>
                <a:gd name="T11" fmla="*/ 18788288 h 373"/>
                <a:gd name="T12" fmla="*/ 6246425 w 444"/>
                <a:gd name="T13" fmla="*/ 148218346 h 373"/>
                <a:gd name="T14" fmla="*/ 0 w 444"/>
                <a:gd name="T15" fmla="*/ 178836174 h 373"/>
                <a:gd name="T16" fmla="*/ 12492017 w 444"/>
                <a:gd name="T17" fmla="*/ 240071828 h 373"/>
                <a:gd name="T18" fmla="*/ 31231292 w 444"/>
                <a:gd name="T19" fmla="*/ 258860116 h 373"/>
                <a:gd name="T20" fmla="*/ 276913737 w 444"/>
                <a:gd name="T21" fmla="*/ 258860116 h 373"/>
                <a:gd name="T22" fmla="*/ 294959057 w 444"/>
                <a:gd name="T23" fmla="*/ 240071828 h 373"/>
                <a:gd name="T24" fmla="*/ 307451074 w 444"/>
                <a:gd name="T25" fmla="*/ 178836174 h 373"/>
                <a:gd name="T26" fmla="*/ 301204649 w 444"/>
                <a:gd name="T27" fmla="*/ 148218346 h 373"/>
                <a:gd name="T28" fmla="*/ 276913737 w 444"/>
                <a:gd name="T29" fmla="*/ 191361421 h 373"/>
                <a:gd name="T30" fmla="*/ 276913737 w 444"/>
                <a:gd name="T31" fmla="*/ 191361421 h 373"/>
                <a:gd name="T32" fmla="*/ 276913737 w 444"/>
                <a:gd name="T33" fmla="*/ 215717042 h 373"/>
                <a:gd name="T34" fmla="*/ 258175294 w 444"/>
                <a:gd name="T35" fmla="*/ 234504496 h 373"/>
                <a:gd name="T36" fmla="*/ 49275780 w 444"/>
                <a:gd name="T37" fmla="*/ 234504496 h 373"/>
                <a:gd name="T38" fmla="*/ 31231292 w 444"/>
                <a:gd name="T39" fmla="*/ 215717042 h 373"/>
                <a:gd name="T40" fmla="*/ 24290912 w 444"/>
                <a:gd name="T41" fmla="*/ 191361421 h 373"/>
                <a:gd name="T42" fmla="*/ 43029355 w 444"/>
                <a:gd name="T43" fmla="*/ 172573133 h 373"/>
                <a:gd name="T44" fmla="*/ 264421720 w 444"/>
                <a:gd name="T45" fmla="*/ 172573133 h 373"/>
                <a:gd name="T46" fmla="*/ 276913737 w 444"/>
                <a:gd name="T47" fmla="*/ 191361421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bg1"/>
            </a:solidFill>
            <a:ln>
              <a:solidFill>
                <a:schemeClr val="tx1"/>
              </a:solidFill>
            </a:ln>
          </p:spPr>
          <p:txBody>
            <a:bodyPr wrap="none" anchor="ctr"/>
            <a:lstStyle/>
            <a:p>
              <a:pPr eaLnBrk="0" hangingPunct="0"/>
              <a:endParaRPr lang="zh-CN" altLang="en-US">
                <a:solidFill>
                  <a:srgbClr val="000000"/>
                </a:solidFill>
                <a:ea typeface="宋体" pitchFamily="2" charset="-122"/>
              </a:endParaRPr>
            </a:p>
          </p:txBody>
        </p:sp>
        <p:sp>
          <p:nvSpPr>
            <p:cNvPr id="16" name="稻壳儿小白白(http://dwz.cn/Wu2UP)"/>
            <p:cNvSpPr/>
            <p:nvPr/>
          </p:nvSpPr>
          <p:spPr bwMode="auto">
            <a:xfrm>
              <a:off x="6701" y="3865"/>
              <a:ext cx="469" cy="454"/>
            </a:xfrm>
            <a:custGeom>
              <a:avLst/>
              <a:gdLst>
                <a:gd name="T0" fmla="*/ 190536572 w 452"/>
                <a:gd name="T1" fmla="*/ 208133043 h 462"/>
                <a:gd name="T2" fmla="*/ 190536572 w 452"/>
                <a:gd name="T3" fmla="*/ 208133043 h 462"/>
                <a:gd name="T4" fmla="*/ 300701596 w 452"/>
                <a:gd name="T5" fmla="*/ 17978060 h 462"/>
                <a:gd name="T6" fmla="*/ 300701596 w 452"/>
                <a:gd name="T7" fmla="*/ 12446605 h 462"/>
                <a:gd name="T8" fmla="*/ 294466216 w 452"/>
                <a:gd name="T9" fmla="*/ 12446605 h 462"/>
                <a:gd name="T10" fmla="*/ 110165024 w 452"/>
                <a:gd name="T11" fmla="*/ 123081521 h 462"/>
                <a:gd name="T12" fmla="*/ 6235379 w 452"/>
                <a:gd name="T13" fmla="*/ 208133043 h 462"/>
                <a:gd name="T14" fmla="*/ 24249806 w 452"/>
                <a:gd name="T15" fmla="*/ 226802950 h 462"/>
                <a:gd name="T16" fmla="*/ 60972036 w 452"/>
                <a:gd name="T17" fmla="*/ 214356345 h 462"/>
                <a:gd name="T18" fmla="*/ 104622187 w 452"/>
                <a:gd name="T19" fmla="*/ 257227614 h 462"/>
                <a:gd name="T20" fmla="*/ 92150596 w 452"/>
                <a:gd name="T21" fmla="*/ 293875581 h 462"/>
                <a:gd name="T22" fmla="*/ 104622187 w 452"/>
                <a:gd name="T23" fmla="*/ 312545488 h 462"/>
                <a:gd name="T24" fmla="*/ 190536572 w 452"/>
                <a:gd name="T25" fmla="*/ 208133043 h 462"/>
                <a:gd name="T26" fmla="*/ 208550999 w 452"/>
                <a:gd name="T27" fmla="*/ 103720598 h 462"/>
                <a:gd name="T28" fmla="*/ 208550999 w 452"/>
                <a:gd name="T29" fmla="*/ 103720598 h 462"/>
                <a:gd name="T30" fmla="*/ 208550999 w 452"/>
                <a:gd name="T31" fmla="*/ 67072631 h 462"/>
                <a:gd name="T32" fmla="*/ 245272396 w 452"/>
                <a:gd name="T33" fmla="*/ 67072631 h 462"/>
                <a:gd name="T34" fmla="*/ 245272396 w 452"/>
                <a:gd name="T35" fmla="*/ 103720598 h 462"/>
                <a:gd name="T36" fmla="*/ 208550999 w 452"/>
                <a:gd name="T37" fmla="*/ 103720598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solidFill>
                <a:schemeClr val="tx1"/>
              </a:solidFill>
            </a:ln>
          </p:spPr>
          <p:txBody>
            <a:bodyPr wrap="none" anchor="ctr"/>
            <a:lstStyle/>
            <a:p>
              <a:pPr eaLnBrk="0" hangingPunct="0"/>
              <a:endParaRPr lang="zh-CN" altLang="en-US">
                <a:solidFill>
                  <a:srgbClr val="000000"/>
                </a:solidFill>
                <a:ea typeface="宋体" pitchFamily="2" charset="-122"/>
              </a:endParaRPr>
            </a:p>
          </p:txBody>
        </p:sp>
        <p:sp>
          <p:nvSpPr>
            <p:cNvPr id="17" name="TextBox 76"/>
            <p:cNvSpPr txBox="1"/>
            <p:nvPr/>
          </p:nvSpPr>
          <p:spPr>
            <a:xfrm>
              <a:off x="2190" y="4656"/>
              <a:ext cx="2792" cy="1029"/>
            </a:xfrm>
            <a:prstGeom prst="rect">
              <a:avLst/>
            </a:prstGeom>
            <a:noFill/>
            <a:effectLst/>
          </p:spPr>
          <p:txBody>
            <a:bodyPr wrap="square" rtlCol="0">
              <a:spAutoFit/>
            </a:bodyPr>
            <a:lstStyle/>
            <a:p>
              <a:pPr algn="ctr" eaLnBrk="0" hangingPunct="0"/>
              <a:r>
                <a:rPr lang="zh-CN" altLang="en-US" sz="2000" dirty="0">
                  <a:solidFill>
                    <a:srgbClr val="000000"/>
                  </a:solidFill>
                  <a:latin typeface="微软雅黑" panose="020B0503020204020204" charset="-122"/>
                  <a:ea typeface="微软雅黑" panose="020B0503020204020204" charset="-122"/>
                </a:rPr>
                <a:t>这是一次有组织、有预谋的工业网络攻击事件</a:t>
              </a:r>
            </a:p>
          </p:txBody>
        </p:sp>
        <p:sp>
          <p:nvSpPr>
            <p:cNvPr id="18" name="文本框 17"/>
            <p:cNvSpPr txBox="1"/>
            <p:nvPr/>
          </p:nvSpPr>
          <p:spPr>
            <a:xfrm>
              <a:off x="2172" y="5796"/>
              <a:ext cx="3031" cy="1187"/>
            </a:xfrm>
            <a:prstGeom prst="rect">
              <a:avLst/>
            </a:prstGeom>
            <a:noFill/>
            <a:effectLst/>
          </p:spPr>
          <p:txBody>
            <a:bodyPr wrap="square" rtlCol="0">
              <a:spAutoFit/>
            </a:bodyPr>
            <a:lstStyle/>
            <a:p>
              <a:pPr marL="285750" indent="-285750" algn="just" eaLnBrk="0" hangingPunct="0">
                <a:lnSpc>
                  <a:spcPct val="130000"/>
                </a:lnSpc>
                <a:buFont typeface="Wingdings" panose="05000000000000000000" pitchFamily="2" charset="2"/>
                <a:buChar char="l"/>
              </a:pPr>
              <a:r>
                <a:rPr lang="zh-CN" altLang="en-US" dirty="0">
                  <a:solidFill>
                    <a:srgbClr val="000000"/>
                  </a:solidFill>
                  <a:latin typeface="微软雅黑" panose="020B0503020204020204" charset="-122"/>
                  <a:ea typeface="微软雅黑" panose="020B0503020204020204" charset="-122"/>
                </a:rPr>
                <a:t>设置触发时间参数</a:t>
              </a:r>
              <a:endParaRPr lang="en-US" altLang="zh-CN" dirty="0">
                <a:solidFill>
                  <a:srgbClr val="000000"/>
                </a:solidFill>
                <a:latin typeface="微软雅黑" panose="020B0503020204020204" charset="-122"/>
                <a:ea typeface="微软雅黑" panose="020B0503020204020204" charset="-122"/>
              </a:endParaRPr>
            </a:p>
            <a:p>
              <a:pPr marL="285750" indent="-285750" algn="just" eaLnBrk="0" hangingPunct="0">
                <a:lnSpc>
                  <a:spcPct val="130000"/>
                </a:lnSpc>
                <a:buFont typeface="Wingdings" panose="05000000000000000000" pitchFamily="2" charset="2"/>
                <a:buChar char="l"/>
              </a:pPr>
              <a:r>
                <a:rPr lang="zh-CN" altLang="en-US" dirty="0">
                  <a:solidFill>
                    <a:srgbClr val="000000"/>
                  </a:solidFill>
                  <a:latin typeface="微软雅黑" panose="020B0503020204020204" charset="-122"/>
                  <a:ea typeface="微软雅黑" panose="020B0503020204020204" charset="-122"/>
                </a:rPr>
                <a:t>恶意关闭电闸</a:t>
              </a:r>
              <a:endParaRPr lang="en-US" altLang="zh-CN" dirty="0">
                <a:solidFill>
                  <a:srgbClr val="000000"/>
                </a:solidFill>
                <a:latin typeface="微软雅黑" panose="020B0503020204020204" charset="-122"/>
                <a:ea typeface="微软雅黑" panose="020B0503020204020204" charset="-122"/>
              </a:endParaRPr>
            </a:p>
            <a:p>
              <a:pPr marL="285750" indent="-285750" algn="just" eaLnBrk="0" hangingPunct="0">
                <a:lnSpc>
                  <a:spcPct val="130000"/>
                </a:lnSpc>
                <a:buFont typeface="Wingdings" panose="05000000000000000000" pitchFamily="2" charset="2"/>
                <a:buChar char="l"/>
              </a:pPr>
              <a:r>
                <a:rPr lang="zh-CN" altLang="en-US" dirty="0">
                  <a:solidFill>
                    <a:srgbClr val="000000"/>
                  </a:solidFill>
                  <a:latin typeface="微软雅黑" panose="020B0503020204020204" charset="-122"/>
                  <a:ea typeface="微软雅黑" panose="020B0503020204020204" charset="-122"/>
                </a:rPr>
                <a:t>增加系统恢复难度</a:t>
              </a:r>
            </a:p>
          </p:txBody>
        </p:sp>
        <p:sp>
          <p:nvSpPr>
            <p:cNvPr id="19" name="TextBox 76"/>
            <p:cNvSpPr txBox="1"/>
            <p:nvPr/>
          </p:nvSpPr>
          <p:spPr>
            <a:xfrm>
              <a:off x="5840" y="4702"/>
              <a:ext cx="2167" cy="717"/>
            </a:xfrm>
            <a:prstGeom prst="rect">
              <a:avLst/>
            </a:prstGeom>
            <a:noFill/>
            <a:effectLst/>
          </p:spPr>
          <p:txBody>
            <a:bodyPr wrap="square" rtlCol="0">
              <a:spAutoFit/>
            </a:bodyPr>
            <a:lstStyle/>
            <a:p>
              <a:pPr algn="ctr" eaLnBrk="0" hangingPunct="0"/>
              <a:r>
                <a:rPr lang="zh-CN" altLang="en-US" sz="2000" dirty="0">
                  <a:solidFill>
                    <a:srgbClr val="000000"/>
                  </a:solidFill>
                  <a:latin typeface="微软雅黑" panose="020B0503020204020204" charset="-122"/>
                  <a:ea typeface="微软雅黑" panose="020B0503020204020204" charset="-122"/>
                </a:rPr>
                <a:t>整体安全管理能力较弱</a:t>
              </a:r>
            </a:p>
          </p:txBody>
        </p:sp>
        <p:sp>
          <p:nvSpPr>
            <p:cNvPr id="20" name="文本框 19"/>
            <p:cNvSpPr txBox="1"/>
            <p:nvPr/>
          </p:nvSpPr>
          <p:spPr>
            <a:xfrm>
              <a:off x="5367" y="5393"/>
              <a:ext cx="3031" cy="2646"/>
            </a:xfrm>
            <a:prstGeom prst="rect">
              <a:avLst/>
            </a:prstGeom>
            <a:noFill/>
            <a:effectLst/>
          </p:spPr>
          <p:txBody>
            <a:bodyPr wrap="square" rtlCol="0">
              <a:spAutoFit/>
            </a:bodyPr>
            <a:lstStyle/>
            <a:p>
              <a:pPr marL="285750" indent="-285750" algn="just" eaLnBrk="0" hangingPunct="0">
                <a:lnSpc>
                  <a:spcPct val="130000"/>
                </a:lnSpc>
                <a:buFont typeface="Wingdings" panose="05000000000000000000" pitchFamily="2" charset="2"/>
                <a:buChar char="l"/>
              </a:pPr>
              <a:r>
                <a:rPr lang="en-US" altLang="zh-CN" dirty="0" err="1">
                  <a:solidFill>
                    <a:srgbClr val="000000"/>
                  </a:solidFill>
                  <a:ea typeface="微软雅黑" panose="020B0503020204020204" charset="-122"/>
                  <a:cs typeface="Times New Roman" panose="02020603050405020304" charset="0"/>
                </a:rPr>
                <a:t>BlackEnergy</a:t>
              </a:r>
              <a:r>
                <a:rPr lang="zh-CN" altLang="en-US" dirty="0">
                  <a:solidFill>
                    <a:srgbClr val="000000"/>
                  </a:solidFill>
                  <a:ea typeface="微软雅黑" panose="020B0503020204020204" charset="-122"/>
                  <a:cs typeface="Times New Roman" panose="02020603050405020304" charset="0"/>
                </a:rPr>
                <a:t>是已知的黑客工具，</a:t>
              </a:r>
              <a:r>
                <a:rPr lang="en-US" altLang="zh-CN" dirty="0">
                  <a:solidFill>
                    <a:srgbClr val="000000"/>
                  </a:solidFill>
                  <a:ea typeface="微软雅黑" panose="020B0503020204020204" charset="-122"/>
                  <a:cs typeface="Times New Roman" panose="02020603050405020304" charset="0"/>
                </a:rPr>
                <a:t>2010</a:t>
              </a:r>
              <a:r>
                <a:rPr lang="zh-CN" altLang="en-US" dirty="0">
                  <a:solidFill>
                    <a:srgbClr val="000000"/>
                  </a:solidFill>
                  <a:ea typeface="微软雅黑" panose="020B0503020204020204" charset="-122"/>
                  <a:cs typeface="Times New Roman" panose="02020603050405020304" charset="0"/>
                </a:rPr>
                <a:t>年已经添加到病毒的样本库中</a:t>
              </a:r>
              <a:endParaRPr lang="en-US" altLang="zh-CN" dirty="0">
                <a:solidFill>
                  <a:srgbClr val="000000"/>
                </a:solidFill>
                <a:ea typeface="微软雅黑" panose="020B0503020204020204" charset="-122"/>
                <a:cs typeface="Times New Roman" panose="02020603050405020304" charset="0"/>
              </a:endParaRPr>
            </a:p>
            <a:p>
              <a:pPr marL="285750" indent="-285750" algn="just" eaLnBrk="0" hangingPunct="0">
                <a:lnSpc>
                  <a:spcPct val="130000"/>
                </a:lnSpc>
                <a:buFont typeface="Wingdings" panose="05000000000000000000" pitchFamily="2" charset="2"/>
                <a:buChar char="l"/>
              </a:pPr>
              <a:r>
                <a:rPr lang="zh-CN" altLang="en-US" dirty="0">
                  <a:solidFill>
                    <a:srgbClr val="000000"/>
                  </a:solidFill>
                  <a:ea typeface="微软雅黑" panose="020B0503020204020204" charset="-122"/>
                  <a:cs typeface="Times New Roman" panose="02020603050405020304" charset="0"/>
                </a:rPr>
                <a:t>工作人员安全意识不强，通过钓鱼邮件轻易入侵</a:t>
              </a:r>
            </a:p>
          </p:txBody>
        </p:sp>
        <p:sp>
          <p:nvSpPr>
            <p:cNvPr id="21" name="TextBox 76"/>
            <p:cNvSpPr txBox="1"/>
            <p:nvPr/>
          </p:nvSpPr>
          <p:spPr>
            <a:xfrm>
              <a:off x="9241" y="4614"/>
              <a:ext cx="2778" cy="404"/>
            </a:xfrm>
            <a:prstGeom prst="rect">
              <a:avLst/>
            </a:prstGeom>
            <a:noFill/>
            <a:ln>
              <a:solidFill>
                <a:schemeClr val="bg1"/>
              </a:solidFill>
            </a:ln>
            <a:effectLst/>
          </p:spPr>
          <p:txBody>
            <a:bodyPr wrap="square" rtlCol="0">
              <a:spAutoFit/>
            </a:bodyPr>
            <a:lstStyle/>
            <a:p>
              <a:pPr algn="ctr" eaLnBrk="0" hangingPunct="0"/>
              <a:r>
                <a:rPr lang="zh-CN" altLang="en-US" sz="2000" dirty="0">
                  <a:solidFill>
                    <a:srgbClr val="000000"/>
                  </a:solidFill>
                  <a:latin typeface="微软雅黑" panose="020B0503020204020204" charset="-122"/>
                  <a:ea typeface="微软雅黑" panose="020B0503020204020204" charset="-122"/>
                </a:rPr>
                <a:t>安全防御能力较弱</a:t>
              </a:r>
            </a:p>
          </p:txBody>
        </p:sp>
        <p:sp>
          <p:nvSpPr>
            <p:cNvPr id="22" name="文本框 21"/>
            <p:cNvSpPr txBox="1"/>
            <p:nvPr/>
          </p:nvSpPr>
          <p:spPr>
            <a:xfrm>
              <a:off x="8589" y="5175"/>
              <a:ext cx="3619" cy="2646"/>
            </a:xfrm>
            <a:prstGeom prst="rect">
              <a:avLst/>
            </a:prstGeom>
            <a:noFill/>
            <a:effectLst/>
          </p:spPr>
          <p:txBody>
            <a:bodyPr wrap="square" rtlCol="0">
              <a:spAutoFit/>
            </a:bodyPr>
            <a:lstStyle/>
            <a:p>
              <a:pPr marL="285750" indent="-285750" algn="just" eaLnBrk="0" hangingPunct="0">
                <a:lnSpc>
                  <a:spcPct val="130000"/>
                </a:lnSpc>
                <a:buFont typeface="Wingdings" panose="05000000000000000000" pitchFamily="2" charset="2"/>
                <a:buChar char="l"/>
              </a:pPr>
              <a:r>
                <a:rPr lang="zh-CN" altLang="en-US" dirty="0">
                  <a:solidFill>
                    <a:srgbClr val="000000"/>
                  </a:solidFill>
                  <a:latin typeface="微软雅黑" panose="020B0503020204020204" charset="-122"/>
                  <a:ea typeface="微软雅黑" panose="020B0503020204020204" charset="-122"/>
                </a:rPr>
                <a:t>网络隔离被轻易绕过：通过钓鱼邮件感染信息网络，进而感染控制网络的设备</a:t>
              </a:r>
              <a:endParaRPr lang="en-US" altLang="zh-CN" dirty="0">
                <a:solidFill>
                  <a:srgbClr val="000000"/>
                </a:solidFill>
                <a:latin typeface="微软雅黑" panose="020B0503020204020204" charset="-122"/>
                <a:ea typeface="微软雅黑" panose="020B0503020204020204" charset="-122"/>
              </a:endParaRPr>
            </a:p>
            <a:p>
              <a:pPr marL="285750" indent="-285750" algn="just" eaLnBrk="0" hangingPunct="0">
                <a:lnSpc>
                  <a:spcPct val="130000"/>
                </a:lnSpc>
                <a:buFont typeface="Wingdings" panose="05000000000000000000" pitchFamily="2" charset="2"/>
                <a:buChar char="l"/>
              </a:pPr>
              <a:r>
                <a:rPr lang="zh-CN" altLang="en-US" dirty="0">
                  <a:solidFill>
                    <a:srgbClr val="000000"/>
                  </a:solidFill>
                  <a:latin typeface="微软雅黑" panose="020B0503020204020204" charset="-122"/>
                  <a:ea typeface="微软雅黑" panose="020B0503020204020204" charset="-122"/>
                </a:rPr>
                <a:t>控制操作被轻易执行：控制设备是否有可信检查？控制指令是否合规？</a:t>
              </a:r>
            </a:p>
          </p:txBody>
        </p:sp>
        <p:cxnSp>
          <p:nvCxnSpPr>
            <p:cNvPr id="23" name="直接连接符 22"/>
            <p:cNvCxnSpPr/>
            <p:nvPr/>
          </p:nvCxnSpPr>
          <p:spPr>
            <a:xfrm>
              <a:off x="5259" y="3336"/>
              <a:ext cx="0" cy="4266"/>
            </a:xfrm>
            <a:prstGeom prst="line">
              <a:avLst/>
            </a:prstGeom>
            <a:ln w="19050" cmpd="sng">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9001" y="3336"/>
              <a:ext cx="0" cy="4266"/>
            </a:xfrm>
            <a:prstGeom prst="line">
              <a:avLst/>
            </a:prstGeom>
            <a:ln w="19050" cmpd="sng">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943" y="332634"/>
            <a:ext cx="8226900" cy="529200"/>
          </a:xfrm>
        </p:spPr>
        <p:txBody>
          <a:bodyPr>
            <a:normAutofit fontScale="90000"/>
          </a:bodyPr>
          <a:lstStyle/>
          <a:p>
            <a:pPr algn="ctr"/>
            <a:r>
              <a:rPr lang="zh-CN" altLang="en-US" dirty="0"/>
              <a:t>委内瑞拉大范围停电事件</a:t>
            </a:r>
          </a:p>
        </p:txBody>
      </p:sp>
      <p:sp>
        <p:nvSpPr>
          <p:cNvPr id="3" name="内容占位符 2"/>
          <p:cNvSpPr>
            <a:spLocks noGrp="1"/>
          </p:cNvSpPr>
          <p:nvPr>
            <p:ph idx="1"/>
          </p:nvPr>
        </p:nvSpPr>
        <p:spPr>
          <a:xfrm>
            <a:off x="337820" y="1396365"/>
            <a:ext cx="3811905" cy="4218940"/>
          </a:xfrm>
        </p:spPr>
        <p:txBody>
          <a:bodyPr>
            <a:noAutofit/>
          </a:bodyPr>
          <a:lstStyle/>
          <a:p>
            <a:pPr algn="just">
              <a:lnSpc>
                <a:spcPct val="140000"/>
              </a:lnSpc>
            </a:pPr>
            <a:r>
              <a:rPr lang="en-US" altLang="zh-CN" sz="1800" dirty="0">
                <a:solidFill>
                  <a:srgbClr val="202124"/>
                </a:solidFill>
                <a:latin typeface="Consolas" panose="020B0609020204030204" pitchFamily="49" charset="0"/>
              </a:rPr>
              <a:t>2020</a:t>
            </a:r>
            <a:r>
              <a:rPr lang="zh-CN" altLang="en-US" sz="1800" dirty="0">
                <a:solidFill>
                  <a:srgbClr val="202124"/>
                </a:solidFill>
                <a:latin typeface="Consolas" panose="020B0609020204030204" pitchFamily="49" charset="0"/>
              </a:rPr>
              <a:t>年</a:t>
            </a:r>
            <a:r>
              <a:rPr lang="en-US" altLang="zh-CN" sz="1800" b="0" i="0" dirty="0">
                <a:solidFill>
                  <a:srgbClr val="202124"/>
                </a:solidFill>
                <a:effectLst/>
                <a:latin typeface="Consolas" panose="020B0609020204030204" pitchFamily="49" charset="0"/>
              </a:rPr>
              <a:t>3</a:t>
            </a:r>
            <a:r>
              <a:rPr lang="zh-CN" altLang="en-US" sz="1800" b="0" i="0" dirty="0">
                <a:solidFill>
                  <a:srgbClr val="202124"/>
                </a:solidFill>
                <a:effectLst/>
                <a:latin typeface="Consolas" panose="020B0609020204030204" pitchFamily="49" charset="0"/>
              </a:rPr>
              <a:t>月</a:t>
            </a:r>
            <a:r>
              <a:rPr lang="en-US" altLang="zh-CN" sz="1800" b="0" i="0" dirty="0">
                <a:solidFill>
                  <a:srgbClr val="202124"/>
                </a:solidFill>
                <a:effectLst/>
                <a:latin typeface="Consolas" panose="020B0609020204030204" pitchFamily="49" charset="0"/>
              </a:rPr>
              <a:t>7</a:t>
            </a:r>
            <a:r>
              <a:rPr lang="zh-CN" altLang="en-US" sz="1800" b="0" i="0" dirty="0">
                <a:solidFill>
                  <a:srgbClr val="202124"/>
                </a:solidFill>
                <a:effectLst/>
                <a:latin typeface="Consolas" panose="020B0609020204030204" pitchFamily="49" charset="0"/>
              </a:rPr>
              <a:t>日，</a:t>
            </a:r>
            <a:r>
              <a:rPr lang="zh-CN" altLang="en-US" sz="1800" b="0" i="0" dirty="0">
                <a:solidFill>
                  <a:srgbClr val="C00000"/>
                </a:solidFill>
                <a:effectLst/>
                <a:latin typeface="Consolas" panose="020B0609020204030204" pitchFamily="49" charset="0"/>
              </a:rPr>
              <a:t>委内瑞拉全国发生大范围停电事件</a:t>
            </a:r>
            <a:r>
              <a:rPr lang="zh-CN" altLang="en-US" sz="1800" b="0" i="0" dirty="0">
                <a:solidFill>
                  <a:srgbClr val="202124"/>
                </a:solidFill>
                <a:effectLst/>
                <a:latin typeface="Consolas" panose="020B0609020204030204" pitchFamily="49" charset="0"/>
              </a:rPr>
              <a:t>，并导致民众交通生活等受到极大影响。</a:t>
            </a:r>
            <a:endParaRPr lang="en-US" altLang="zh-CN" sz="1800" b="0" i="0" dirty="0">
              <a:solidFill>
                <a:srgbClr val="202124"/>
              </a:solidFill>
              <a:effectLst/>
              <a:latin typeface="Consolas" panose="020B0609020204030204" pitchFamily="49" charset="0"/>
            </a:endParaRPr>
          </a:p>
          <a:p>
            <a:pPr algn="just">
              <a:lnSpc>
                <a:spcPct val="140000"/>
              </a:lnSpc>
            </a:pPr>
            <a:r>
              <a:rPr lang="zh-CN" altLang="en-US" sz="1800" b="0" i="0" dirty="0">
                <a:solidFill>
                  <a:srgbClr val="202124"/>
                </a:solidFill>
                <a:effectLst/>
                <a:latin typeface="Consolas" panose="020B0609020204030204" pitchFamily="49" charset="0"/>
              </a:rPr>
              <a:t>此次停电是自</a:t>
            </a:r>
            <a:r>
              <a:rPr lang="en-US" altLang="zh-CN" sz="1800" b="0" i="0" dirty="0">
                <a:solidFill>
                  <a:srgbClr val="202124"/>
                </a:solidFill>
                <a:effectLst/>
                <a:latin typeface="Consolas" panose="020B0609020204030204" pitchFamily="49" charset="0"/>
              </a:rPr>
              <a:t>2012</a:t>
            </a:r>
            <a:r>
              <a:rPr lang="zh-CN" altLang="en-US" sz="1800" b="0" i="0" dirty="0">
                <a:solidFill>
                  <a:srgbClr val="202124"/>
                </a:solidFill>
                <a:effectLst/>
                <a:latin typeface="Consolas" panose="020B0609020204030204" pitchFamily="49" charset="0"/>
              </a:rPr>
              <a:t>年以来委时间最长、影响地区最广的停电。随后，委内瑞拉总统马杜罗在推特上发文指责美国，称这是“美帝国主义”发动的“电力战”。</a:t>
            </a:r>
            <a:endParaRPr lang="en-US" altLang="zh-CN" sz="1800" b="0" i="0" dirty="0">
              <a:solidFill>
                <a:srgbClr val="202124"/>
              </a:solidFill>
              <a:effectLst/>
              <a:latin typeface="Consolas" panose="020B0609020204030204" pitchFamily="49" charset="0"/>
            </a:endParaRPr>
          </a:p>
          <a:p>
            <a:pPr algn="just">
              <a:lnSpc>
                <a:spcPct val="140000"/>
              </a:lnSpc>
            </a:pPr>
            <a:r>
              <a:rPr lang="zh-CN" altLang="en-US" sz="1800" b="0" i="0" dirty="0">
                <a:solidFill>
                  <a:srgbClr val="202124"/>
                </a:solidFill>
                <a:effectLst/>
                <a:latin typeface="Consolas" panose="020B0609020204030204" pitchFamily="49" charset="0"/>
              </a:rPr>
              <a:t>据外媒报道称，</a:t>
            </a:r>
            <a:r>
              <a:rPr lang="zh-CN" altLang="en-US" sz="1800" b="0" i="0" dirty="0">
                <a:solidFill>
                  <a:srgbClr val="C00000"/>
                </a:solidFill>
                <a:effectLst/>
                <a:latin typeface="Consolas" panose="020B0609020204030204" pitchFamily="49" charset="0"/>
              </a:rPr>
              <a:t>停电导致加拉加斯地铁无法运行和大规模交通拥堵，数以万计通勤者不得不走回家。城市最大的机场也受停电影响</a:t>
            </a:r>
            <a:r>
              <a:rPr lang="zh-CN" altLang="en-US" sz="1800" b="0" i="0" dirty="0">
                <a:solidFill>
                  <a:srgbClr val="202124"/>
                </a:solidFill>
                <a:effectLst/>
                <a:latin typeface="Consolas" panose="020B0609020204030204" pitchFamily="49" charset="0"/>
              </a:rPr>
              <a:t>。</a:t>
            </a:r>
          </a:p>
        </p:txBody>
      </p:sp>
      <p:pic>
        <p:nvPicPr>
          <p:cNvPr id="1026" name="Picture 2" descr="委内瑞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470" y="1275080"/>
            <a:ext cx="4555490" cy="5126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473075" y="1087755"/>
            <a:ext cx="8299450" cy="4806315"/>
          </a:xfrm>
        </p:spPr>
        <p:txBody>
          <a:bodyPr>
            <a:noAutofit/>
          </a:bodyPr>
          <a:lstStyle/>
          <a:p>
            <a:pPr>
              <a:lnSpc>
                <a:spcPct val="90000"/>
              </a:lnSpc>
            </a:pPr>
            <a:r>
              <a:rPr lang="zh-CN" altLang="en-US" sz="2000" b="1" dirty="0">
                <a:solidFill>
                  <a:srgbClr val="000000"/>
                </a:solidFill>
                <a:latin typeface="+mn-ea"/>
                <a:sym typeface="+mn-ea"/>
              </a:rPr>
              <a:t>公共基础设施安全运行</a:t>
            </a:r>
            <a:endParaRPr kumimoji="0" lang="zh-CN" altLang="en-US" sz="2000" b="1" dirty="0">
              <a:solidFill>
                <a:srgbClr val="000000"/>
              </a:solidFill>
              <a:latin typeface="+mn-ea"/>
            </a:endParaRPr>
          </a:p>
          <a:p>
            <a:pPr>
              <a:lnSpc>
                <a:spcPct val="90000"/>
              </a:lnSpc>
              <a:buFont typeface="Arial" panose="020B0604020202090204" pitchFamily="34" charset="0"/>
              <a:buNone/>
            </a:pPr>
            <a:r>
              <a:rPr lang="zh-CN" altLang="en-US" sz="2000" dirty="0">
                <a:solidFill>
                  <a:srgbClr val="000000"/>
                </a:solidFill>
                <a:latin typeface="+mn-ea"/>
                <a:sym typeface="+mn-ea"/>
              </a:rPr>
              <a:t>     随着计算机网络信息系统在国防、交通、能源、公共卫生以及大型公共基础设施等领域的运用；乌克兰大停电、委内瑞拉大停电、伊朗核设施停机等等。</a:t>
            </a:r>
            <a:endParaRPr kumimoji="0" lang="zh-CN" altLang="en-US" sz="2000" dirty="0">
              <a:solidFill>
                <a:srgbClr val="000000"/>
              </a:solidFill>
              <a:latin typeface="+mn-ea"/>
            </a:endParaRPr>
          </a:p>
          <a:p>
            <a:pPr eaLnBrk="1" hangingPunct="1">
              <a:lnSpc>
                <a:spcPct val="90000"/>
              </a:lnSpc>
            </a:pPr>
            <a:r>
              <a:rPr kumimoji="0" lang="zh-CN" altLang="en-US" sz="2000" b="1" dirty="0">
                <a:solidFill>
                  <a:srgbClr val="C00000"/>
                </a:solidFill>
                <a:latin typeface="+mn-ea"/>
              </a:rPr>
              <a:t>国家政治和军事安全</a:t>
            </a:r>
            <a:endParaRPr kumimoji="0" lang="zh-CN" altLang="en-US" sz="2000" dirty="0">
              <a:solidFill>
                <a:srgbClr val="C00000"/>
              </a:solidFill>
              <a:latin typeface="+mn-ea"/>
            </a:endParaRPr>
          </a:p>
          <a:p>
            <a:pPr eaLnBrk="1" hangingPunct="1">
              <a:lnSpc>
                <a:spcPct val="90000"/>
              </a:lnSpc>
              <a:buFontTx/>
              <a:buNone/>
            </a:pPr>
            <a:r>
              <a:rPr kumimoji="0" lang="zh-CN" altLang="en-US" sz="2000" dirty="0">
                <a:solidFill>
                  <a:srgbClr val="C00000"/>
                </a:solidFill>
                <a:latin typeface="+mn-ea"/>
              </a:rPr>
              <a:t>     自</a:t>
            </a:r>
            <a:r>
              <a:rPr kumimoji="0" lang="en-US" altLang="zh-CN" sz="2000" dirty="0">
                <a:solidFill>
                  <a:srgbClr val="C00000"/>
                </a:solidFill>
                <a:latin typeface="+mn-ea"/>
              </a:rPr>
              <a:t>1992</a:t>
            </a:r>
            <a:r>
              <a:rPr kumimoji="0" lang="zh-CN" altLang="en-US" sz="2000" dirty="0">
                <a:solidFill>
                  <a:srgbClr val="C00000"/>
                </a:solidFill>
                <a:latin typeface="+mn-ea"/>
              </a:rPr>
              <a:t>年美国防部提出“信息战”，科索沃战争、伊拉克战争先后成为信息战的典型案例。</a:t>
            </a:r>
          </a:p>
          <a:p>
            <a:pPr eaLnBrk="1" hangingPunct="1">
              <a:lnSpc>
                <a:spcPct val="90000"/>
              </a:lnSpc>
            </a:pPr>
            <a:r>
              <a:rPr kumimoji="0" lang="zh-CN" altLang="en-US" sz="2000" b="1" dirty="0">
                <a:solidFill>
                  <a:schemeClr val="tx1"/>
                </a:solidFill>
                <a:latin typeface="+mn-ea"/>
              </a:rPr>
              <a:t>经济金融安全</a:t>
            </a:r>
          </a:p>
          <a:p>
            <a:pPr eaLnBrk="1" hangingPunct="1">
              <a:lnSpc>
                <a:spcPct val="90000"/>
              </a:lnSpc>
              <a:buFontTx/>
              <a:buNone/>
            </a:pPr>
            <a:r>
              <a:rPr kumimoji="0" lang="zh-CN" altLang="en-US" sz="2000" dirty="0">
                <a:solidFill>
                  <a:schemeClr val="tx1"/>
                </a:solidFill>
                <a:latin typeface="+mn-ea"/>
              </a:rPr>
              <a:t>      随着电子商务、电子政务和其它信息应用服务的开展，在信息存储和传输过程中，各种出于牟取不法利益的动机的信息窃取、伪造、篡改、抵赖等行为大量发生。一项调查显示，</a:t>
            </a:r>
            <a:r>
              <a:rPr kumimoji="0" lang="en-US" altLang="zh-CN" sz="2000" dirty="0">
                <a:solidFill>
                  <a:schemeClr val="tx1"/>
                </a:solidFill>
                <a:latin typeface="+mn-ea"/>
              </a:rPr>
              <a:t>85%</a:t>
            </a:r>
            <a:r>
              <a:rPr kumimoji="0" lang="zh-CN" altLang="en-US" sz="2000" dirty="0">
                <a:solidFill>
                  <a:schemeClr val="tx1"/>
                </a:solidFill>
                <a:latin typeface="+mn-ea"/>
              </a:rPr>
              <a:t>的受访者表示遭到入侵并有财产损失。</a:t>
            </a:r>
          </a:p>
          <a:p>
            <a:pPr eaLnBrk="1" hangingPunct="1">
              <a:lnSpc>
                <a:spcPct val="90000"/>
              </a:lnSpc>
            </a:pPr>
            <a:r>
              <a:rPr kumimoji="0" lang="zh-CN" altLang="en-US" sz="2000" b="1" dirty="0">
                <a:solidFill>
                  <a:schemeClr val="tx1"/>
                </a:solidFill>
                <a:latin typeface="+mn-ea"/>
              </a:rPr>
              <a:t>文化安全</a:t>
            </a:r>
            <a:r>
              <a:rPr kumimoji="0" lang="zh-CN" altLang="en-US" sz="2000" dirty="0">
                <a:solidFill>
                  <a:schemeClr val="tx1"/>
                </a:solidFill>
                <a:latin typeface="+mn-ea"/>
              </a:rPr>
              <a:t> </a:t>
            </a:r>
          </a:p>
          <a:p>
            <a:pPr eaLnBrk="1" hangingPunct="1">
              <a:lnSpc>
                <a:spcPct val="90000"/>
              </a:lnSpc>
              <a:buFontTx/>
              <a:buNone/>
            </a:pPr>
            <a:r>
              <a:rPr kumimoji="0" lang="zh-CN" altLang="en-US" sz="2000" dirty="0">
                <a:solidFill>
                  <a:schemeClr val="tx1"/>
                </a:solidFill>
                <a:latin typeface="+mn-ea"/>
              </a:rPr>
              <a:t>     伴随着网络信息总量的不断攀升，网上出现大量以声、图、文形式传播</a:t>
            </a:r>
            <a:r>
              <a:rPr kumimoji="0" lang="zh-CN" altLang="en-US" sz="2000" dirty="0">
                <a:solidFill>
                  <a:srgbClr val="000000"/>
                </a:solidFill>
                <a:latin typeface="+mn-ea"/>
              </a:rPr>
              <a:t>的暴力、反动、迷信、毒品等不良内容。</a:t>
            </a:r>
            <a:endParaRPr kumimoji="0" lang="en-US" altLang="zh-CN" sz="2000" dirty="0">
              <a:solidFill>
                <a:srgbClr val="000000"/>
              </a:solidFill>
              <a:latin typeface="+mn-ea"/>
            </a:endParaRPr>
          </a:p>
          <a:p>
            <a:pPr eaLnBrk="1" hangingPunct="1">
              <a:lnSpc>
                <a:spcPct val="90000"/>
              </a:lnSpc>
              <a:buFontTx/>
              <a:buNone/>
            </a:pPr>
            <a:endParaRPr kumimoji="0" lang="en-US" altLang="zh-CN" sz="2000" dirty="0">
              <a:solidFill>
                <a:srgbClr val="000000"/>
              </a:solidFill>
              <a:latin typeface="+mn-ea"/>
              <a:ea typeface="宋体" pitchFamily="2" charset="-122"/>
            </a:endParaRPr>
          </a:p>
        </p:txBody>
      </p:sp>
      <p:sp>
        <p:nvSpPr>
          <p:cNvPr id="2" name="标题 1"/>
          <p:cNvSpPr txBox="1"/>
          <p:nvPr/>
        </p:nvSpPr>
        <p:spPr bwMode="auto">
          <a:xfrm>
            <a:off x="455816" y="324709"/>
            <a:ext cx="6172200" cy="857250"/>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网络与信息安全面临挑战</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5AADFE8-DD12-1646-B2A4-87B57C58C465}" type="slidenum">
              <a:rPr kumimoji="1" lang="zh-CN" altLang="en-US" sz="620" smtClean="0"/>
              <a:t>29</a:t>
            </a:fld>
            <a:endParaRPr kumimoji="1" lang="zh-CN" altLang="en-US" sz="620"/>
          </a:p>
        </p:txBody>
      </p:sp>
      <p:sp>
        <p:nvSpPr>
          <p:cNvPr id="4" name="标题 1"/>
          <p:cNvSpPr txBox="1"/>
          <p:nvPr/>
        </p:nvSpPr>
        <p:spPr>
          <a:xfrm>
            <a:off x="358140" y="328930"/>
            <a:ext cx="3566160" cy="514350"/>
          </a:xfrm>
          <a:prstGeom prst="rect">
            <a:avLst/>
          </a:prstGeom>
        </p:spPr>
        <p:txBody>
          <a:bodyPr vert="horz" lIns="68580" tIns="34290" rIns="68580" bIns="34290" rtlCol="0" anchor="ctr">
            <a:normAutofit fontScale="97500"/>
          </a:bodyPr>
          <a:lstStyle>
            <a:lvl1pPr algn="l" defTabSz="914400" rtl="0" eaLnBrk="1" latinLnBrk="0" hangingPunct="1">
              <a:lnSpc>
                <a:spcPct val="90000"/>
              </a:lnSpc>
              <a:spcBef>
                <a:spcPct val="0"/>
              </a:spcBef>
              <a:buNone/>
              <a:defRPr sz="2800" b="1" kern="1200">
                <a:solidFill>
                  <a:srgbClr val="17375E"/>
                </a:solidFill>
                <a:latin typeface="微软雅黑" panose="020B0503020204020204" charset="-122"/>
                <a:ea typeface="微软雅黑" panose="020B0503020204020204" charset="-122"/>
                <a:cs typeface="+mj-cs"/>
              </a:defRPr>
            </a:lvl1pPr>
          </a:lstStyle>
          <a:p>
            <a:r>
              <a:rPr lang="zh-CN" altLang="en-US" sz="2800" spc="300" dirty="0">
                <a:solidFill>
                  <a:schemeClr val="tx1">
                    <a:lumMod val="85000"/>
                    <a:lumOff val="15000"/>
                  </a:schemeClr>
                </a:solidFill>
                <a:uFillTx/>
                <a:latin typeface="Arial" panose="020B0604020202090204" pitchFamily="34" charset="0"/>
              </a:rPr>
              <a:t>体系化网络空间作战</a:t>
            </a:r>
          </a:p>
        </p:txBody>
      </p:sp>
      <p:graphicFrame>
        <p:nvGraphicFramePr>
          <p:cNvPr id="3" name="Object 10"/>
          <p:cNvGraphicFramePr/>
          <p:nvPr/>
        </p:nvGraphicFramePr>
        <p:xfrm>
          <a:off x="209132" y="2494922"/>
          <a:ext cx="4171950" cy="3048000"/>
        </p:xfrm>
        <a:graphic>
          <a:graphicData uri="http://schemas.openxmlformats.org/presentationml/2006/ole">
            <mc:AlternateContent xmlns:mc="http://schemas.openxmlformats.org/markup-compatibility/2006">
              <mc:Choice xmlns:v="urn:schemas-microsoft-com:vml" Requires="v">
                <p:oleObj name="Visio" r:id="rId2" imgW="6224270" imgH="5133340" progId="Visio.Drawing.11">
                  <p:embed/>
                </p:oleObj>
              </mc:Choice>
              <mc:Fallback>
                <p:oleObj name="Visio" r:id="rId2" imgW="6224270" imgH="5133340" progId="Visio.Drawing.11">
                  <p:embed/>
                  <p:pic>
                    <p:nvPicPr>
                      <p:cNvPr id="0" name="Object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32" y="2494922"/>
                        <a:ext cx="4171950" cy="304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5"/>
          <p:cNvSpPr txBox="1">
            <a:spLocks noChangeArrowheads="1"/>
          </p:cNvSpPr>
          <p:nvPr/>
        </p:nvSpPr>
        <p:spPr bwMode="auto">
          <a:xfrm>
            <a:off x="4500245" y="2840879"/>
            <a:ext cx="4396193"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90204" pitchFamily="34" charset="0"/>
                <a:ea typeface="楷体" panose="02010609060101010101" pitchFamily="49" charset="-122"/>
              </a:defRPr>
            </a:lvl1pPr>
            <a:lvl2pPr marL="742950" indent="-285750" eaLnBrk="0" hangingPunct="0">
              <a:defRPr>
                <a:solidFill>
                  <a:schemeClr val="tx1"/>
                </a:solidFill>
                <a:latin typeface="Arial" panose="020B0604020202090204" pitchFamily="34" charset="0"/>
                <a:ea typeface="楷体" panose="02010609060101010101" pitchFamily="49" charset="-122"/>
              </a:defRPr>
            </a:lvl2pPr>
            <a:lvl3pPr marL="1143000" indent="-228600" eaLnBrk="0" hangingPunct="0">
              <a:defRPr>
                <a:solidFill>
                  <a:schemeClr val="tx1"/>
                </a:solidFill>
                <a:latin typeface="Arial" panose="020B0604020202090204" pitchFamily="34" charset="0"/>
                <a:ea typeface="楷体" panose="02010609060101010101" pitchFamily="49" charset="-122"/>
              </a:defRPr>
            </a:lvl3pPr>
            <a:lvl4pPr marL="1600200" indent="-228600" eaLnBrk="0" hangingPunct="0">
              <a:defRPr>
                <a:solidFill>
                  <a:schemeClr val="tx1"/>
                </a:solidFill>
                <a:latin typeface="Arial" panose="020B0604020202090204" pitchFamily="34" charset="0"/>
                <a:ea typeface="楷体" panose="02010609060101010101" pitchFamily="49" charset="-122"/>
              </a:defRPr>
            </a:lvl4pPr>
            <a:lvl5pPr marL="2057400" indent="-228600" eaLnBrk="0" hangingPunct="0">
              <a:defRPr>
                <a:solidFill>
                  <a:schemeClr val="tx1"/>
                </a:solidFill>
                <a:latin typeface="Arial" panose="020B0604020202090204" pitchFamily="34" charset="0"/>
                <a:ea typeface="楷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楷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楷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楷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楷体" panose="02010609060101010101" pitchFamily="49" charset="-122"/>
              </a:defRPr>
            </a:lvl9pPr>
          </a:lstStyle>
          <a:p>
            <a:pPr eaLnBrk="1" hangingPunct="1">
              <a:lnSpc>
                <a:spcPct val="150000"/>
              </a:lnSpc>
            </a:pPr>
            <a:r>
              <a:rPr lang="zh-CN" altLang="en-US" sz="15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空间层：</a:t>
            </a:r>
            <a:r>
              <a:rPr lang="zh-CN" altLang="en-US"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不同轨道的卫星节点组成 </a:t>
            </a:r>
          </a:p>
          <a:p>
            <a:pPr eaLnBrk="1" hangingPunct="1">
              <a:lnSpc>
                <a:spcPct val="150000"/>
              </a:lnSpc>
            </a:pPr>
            <a:r>
              <a:rPr lang="zh-CN" altLang="en-US" sz="15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临近空间层：</a:t>
            </a:r>
            <a:r>
              <a:rPr lang="zh-CN" altLang="en-US"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飞行器 </a:t>
            </a:r>
          </a:p>
          <a:p>
            <a:pPr eaLnBrk="1" hangingPunct="1">
              <a:lnSpc>
                <a:spcPct val="150000"/>
              </a:lnSpc>
            </a:pPr>
            <a:r>
              <a:rPr lang="zh-CN" altLang="en-US" sz="15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地面层：</a:t>
            </a:r>
            <a:r>
              <a:rPr lang="zh-CN" altLang="en-US"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各种空间信息系统的地面站与指挥控制中</a:t>
            </a:r>
            <a:endParaRPr lang="en-US" altLang="zh-CN"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eaLnBrk="1" hangingPunct="1">
              <a:lnSpc>
                <a:spcPct val="150000"/>
              </a:lnSpc>
            </a:pPr>
            <a:r>
              <a:rPr lang="en-US" altLang="zh-CN"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心、固定骨干网络、移动无线网络、以</a:t>
            </a:r>
            <a:endParaRPr lang="en-US" altLang="zh-CN"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eaLnBrk="1" hangingPunct="1">
              <a:lnSpc>
                <a:spcPct val="150000"/>
              </a:lnSpc>
            </a:pPr>
            <a:r>
              <a:rPr lang="en-US" altLang="zh-CN"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各种固定或移动终端。  </a:t>
            </a:r>
          </a:p>
        </p:txBody>
      </p:sp>
      <p:sp>
        <p:nvSpPr>
          <p:cNvPr id="11" name="Rectangle 4"/>
          <p:cNvSpPr>
            <a:spLocks noChangeArrowheads="1"/>
          </p:cNvSpPr>
          <p:nvPr/>
        </p:nvSpPr>
        <p:spPr bwMode="auto">
          <a:xfrm>
            <a:off x="285749" y="1165332"/>
            <a:ext cx="8772839"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90204" pitchFamily="34" charset="0"/>
                <a:ea typeface="楷体" panose="02010609060101010101" pitchFamily="49" charset="-122"/>
              </a:defRPr>
            </a:lvl1pPr>
            <a:lvl2pPr marL="742950" indent="-285750" eaLnBrk="0" hangingPunct="0">
              <a:defRPr>
                <a:solidFill>
                  <a:schemeClr val="tx1"/>
                </a:solidFill>
                <a:latin typeface="Arial" panose="020B0604020202090204" pitchFamily="34" charset="0"/>
                <a:ea typeface="楷体" panose="02010609060101010101" pitchFamily="49" charset="-122"/>
              </a:defRPr>
            </a:lvl2pPr>
            <a:lvl3pPr marL="1143000" indent="-228600" eaLnBrk="0" hangingPunct="0">
              <a:defRPr>
                <a:solidFill>
                  <a:schemeClr val="tx1"/>
                </a:solidFill>
                <a:latin typeface="Arial" panose="020B0604020202090204" pitchFamily="34" charset="0"/>
                <a:ea typeface="楷体" panose="02010609060101010101" pitchFamily="49" charset="-122"/>
              </a:defRPr>
            </a:lvl3pPr>
            <a:lvl4pPr marL="1600200" indent="-228600" eaLnBrk="0" hangingPunct="0">
              <a:defRPr>
                <a:solidFill>
                  <a:schemeClr val="tx1"/>
                </a:solidFill>
                <a:latin typeface="Arial" panose="020B0604020202090204" pitchFamily="34" charset="0"/>
                <a:ea typeface="楷体" panose="02010609060101010101" pitchFamily="49" charset="-122"/>
              </a:defRPr>
            </a:lvl4pPr>
            <a:lvl5pPr marL="2057400" indent="-228600" eaLnBrk="0" hangingPunct="0">
              <a:defRPr>
                <a:solidFill>
                  <a:schemeClr val="tx1"/>
                </a:solidFill>
                <a:latin typeface="Arial" panose="020B0604020202090204" pitchFamily="34" charset="0"/>
                <a:ea typeface="楷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楷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楷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楷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楷体" panose="02010609060101010101" pitchFamily="49" charset="-122"/>
              </a:defRPr>
            </a:lvl9pPr>
          </a:lstStyle>
          <a:p>
            <a:pPr eaLnBrk="1" hangingPunct="1">
              <a:lnSpc>
                <a:spcPct val="150000"/>
              </a:lnSpc>
            </a:pP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网络空间是由所有互联互通的网络构成，其具有异构性、动态性的特点。超越通常规定的组织和地理界限，可以跨越陆、海、空、天全领域。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37CFCDD-C229-2EB7-BA4E-F22B20C3439F}"/>
              </a:ext>
            </a:extLst>
          </p:cNvPr>
          <p:cNvSpPr txBox="1">
            <a:spLocks noChangeArrowheads="1"/>
          </p:cNvSpPr>
          <p:nvPr/>
        </p:nvSpPr>
        <p:spPr>
          <a:xfrm>
            <a:off x="574040" y="447675"/>
            <a:ext cx="7829550" cy="514350"/>
          </a:xfrm>
          <a:prstGeom prst="rect">
            <a:avLst/>
          </a:prstGeom>
        </p:spPr>
        <p:txBody>
          <a:bodyPr vert="horz" lIns="91440" tIns="45720" rIns="91440" bIns="45720" rtlCol="0" anchor="ctr">
            <a:normAutofit fontScale="9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lnSpc>
                <a:spcPct val="100000"/>
              </a:lnSpc>
            </a:pPr>
            <a:r>
              <a:rPr lang="zh-CN" altLang="en-US" sz="3400" b="1" dirty="0">
                <a:solidFill>
                  <a:srgbClr val="000000"/>
                </a:solidFill>
                <a:latin typeface="宋体" pitchFamily="2" charset="-122"/>
                <a:ea typeface="+mn-ea"/>
                <a:cs typeface="+mn-cs"/>
              </a:rPr>
              <a:t>实验内容</a:t>
            </a:r>
          </a:p>
        </p:txBody>
      </p:sp>
      <p:graphicFrame>
        <p:nvGraphicFramePr>
          <p:cNvPr id="3" name="表格 2">
            <a:extLst>
              <a:ext uri="{FF2B5EF4-FFF2-40B4-BE49-F238E27FC236}">
                <a16:creationId xmlns:a16="http://schemas.microsoft.com/office/drawing/2014/main" id="{A8B68A16-09D0-B1BC-2E88-BB446F89BC65}"/>
              </a:ext>
            </a:extLst>
          </p:cNvPr>
          <p:cNvGraphicFramePr/>
          <p:nvPr>
            <p:extLst>
              <p:ext uri="{D42A27DB-BD31-4B8C-83A1-F6EECF244321}">
                <p14:modId xmlns:p14="http://schemas.microsoft.com/office/powerpoint/2010/main" val="3469500893"/>
              </p:ext>
            </p:extLst>
          </p:nvPr>
        </p:nvGraphicFramePr>
        <p:xfrm>
          <a:off x="773430" y="1168400"/>
          <a:ext cx="7570470" cy="3800475"/>
        </p:xfrm>
        <a:graphic>
          <a:graphicData uri="http://schemas.openxmlformats.org/drawingml/2006/table">
            <a:tbl>
              <a:tblPr firstRow="1" bandRow="1">
                <a:tableStyleId>{5940675A-B579-460E-94D1-54222C63F5DA}</a:tableStyleId>
              </a:tblPr>
              <a:tblGrid>
                <a:gridCol w="7570470">
                  <a:extLst>
                    <a:ext uri="{9D8B030D-6E8A-4147-A177-3AD203B41FA5}">
                      <a16:colId xmlns:a16="http://schemas.microsoft.com/office/drawing/2014/main" val="20000"/>
                    </a:ext>
                  </a:extLst>
                </a:gridCol>
              </a:tblGrid>
              <a:tr h="845185">
                <a:tc>
                  <a:txBody>
                    <a:bodyPr/>
                    <a:lstStyle/>
                    <a:p>
                      <a:pPr indent="0">
                        <a:buFont typeface="+mj-lt"/>
                        <a:buNone/>
                      </a:pPr>
                      <a:r>
                        <a:rPr lang="en-US" altLang="zh-CN" sz="1600" b="1" dirty="0">
                          <a:latin typeface="宋体" pitchFamily="2" charset="-122"/>
                          <a:ea typeface="宋体" pitchFamily="2" charset="-122"/>
                          <a:cs typeface="宋体" pitchFamily="2" charset="-122"/>
                        </a:rPr>
                        <a:t>1:</a:t>
                      </a:r>
                      <a:r>
                        <a:rPr lang="zh-CN" altLang="en-US" sz="1600" b="1" dirty="0">
                          <a:latin typeface="宋体" pitchFamily="2" charset="-122"/>
                          <a:ea typeface="宋体" pitchFamily="2" charset="-122"/>
                          <a:cs typeface="宋体" pitchFamily="2" charset="-122"/>
                        </a:rPr>
                        <a:t> 被动捕包：</a:t>
                      </a:r>
                      <a:r>
                        <a:rPr lang="en-US" altLang="zh-CN" sz="1600" b="1" dirty="0" err="1">
                          <a:latin typeface="宋体" pitchFamily="2" charset="-122"/>
                          <a:ea typeface="宋体" pitchFamily="2" charset="-122"/>
                          <a:cs typeface="宋体" pitchFamily="2" charset="-122"/>
                        </a:rPr>
                        <a:t>libpcap</a:t>
                      </a:r>
                      <a:r>
                        <a:rPr lang="en-US" altLang="zh-CN" sz="1600" b="1" dirty="0">
                          <a:latin typeface="宋体" pitchFamily="2" charset="-122"/>
                          <a:ea typeface="宋体" pitchFamily="2" charset="-122"/>
                          <a:cs typeface="宋体" pitchFamily="2" charset="-122"/>
                        </a:rPr>
                        <a:t>/</a:t>
                      </a:r>
                      <a:r>
                        <a:rPr lang="en-US" altLang="zh-CN" sz="1600" b="1" dirty="0" err="1">
                          <a:latin typeface="宋体" pitchFamily="2" charset="-122"/>
                          <a:ea typeface="宋体" pitchFamily="2" charset="-122"/>
                          <a:cs typeface="宋体" pitchFamily="2" charset="-122"/>
                        </a:rPr>
                        <a:t>winpcap</a:t>
                      </a:r>
                      <a:r>
                        <a:rPr lang="zh-CN" altLang="en-US" sz="1600" b="1" dirty="0">
                          <a:latin typeface="宋体" pitchFamily="2" charset="-122"/>
                          <a:ea typeface="宋体" pitchFamily="2" charset="-122"/>
                          <a:cs typeface="宋体" pitchFamily="2" charset="-122"/>
                        </a:rPr>
                        <a:t>、</a:t>
                      </a:r>
                      <a:r>
                        <a:rPr lang="en-US" altLang="zh-CN" sz="1600" b="1" dirty="0" err="1">
                          <a:latin typeface="宋体" pitchFamily="2" charset="-122"/>
                          <a:ea typeface="宋体" pitchFamily="2" charset="-122"/>
                          <a:cs typeface="宋体" pitchFamily="2" charset="-122"/>
                        </a:rPr>
                        <a:t>ebpf</a:t>
                      </a:r>
                      <a:r>
                        <a:rPr lang="zh-CN" altLang="en-US" sz="1600" b="1" dirty="0">
                          <a:latin typeface="宋体" pitchFamily="2" charset="-122"/>
                          <a:ea typeface="宋体" pitchFamily="2" charset="-122"/>
                          <a:cs typeface="宋体" pitchFamily="2" charset="-122"/>
                        </a:rPr>
                        <a:t>、</a:t>
                      </a:r>
                      <a:r>
                        <a:rPr lang="en-US" altLang="zh-CN" sz="1600" b="1" dirty="0" err="1">
                          <a:latin typeface="宋体" pitchFamily="2" charset="-122"/>
                          <a:ea typeface="宋体" pitchFamily="2" charset="-122"/>
                          <a:cs typeface="宋体" pitchFamily="2" charset="-122"/>
                        </a:rPr>
                        <a:t>dpdk</a:t>
                      </a:r>
                      <a:r>
                        <a:rPr lang="zh-CN" altLang="en-US" sz="1600" b="1" dirty="0">
                          <a:latin typeface="宋体" pitchFamily="2" charset="-122"/>
                          <a:ea typeface="宋体" pitchFamily="2" charset="-122"/>
                          <a:cs typeface="宋体" pitchFamily="2" charset="-122"/>
                        </a:rPr>
                        <a:t>捕包实验（</a:t>
                      </a:r>
                      <a:r>
                        <a:rPr lang="en-US" altLang="zh-CN" sz="1600" b="1" dirty="0">
                          <a:latin typeface="宋体" pitchFamily="2" charset="-122"/>
                          <a:ea typeface="宋体" pitchFamily="2" charset="-122"/>
                          <a:cs typeface="宋体" pitchFamily="2" charset="-122"/>
                        </a:rPr>
                        <a:t>4</a:t>
                      </a:r>
                      <a:r>
                        <a:rPr lang="zh-CN" altLang="en-US" sz="1600" b="1" dirty="0">
                          <a:latin typeface="宋体" pitchFamily="2" charset="-122"/>
                          <a:ea typeface="宋体" pitchFamily="2" charset="-122"/>
                          <a:cs typeface="宋体" pitchFamily="2" charset="-122"/>
                        </a:rPr>
                        <a:t>学时） 第</a:t>
                      </a:r>
                      <a:r>
                        <a:rPr lang="en-US" altLang="zh-CN" sz="1600" b="1" dirty="0">
                          <a:latin typeface="宋体" pitchFamily="2" charset="-122"/>
                          <a:ea typeface="宋体" pitchFamily="2" charset="-122"/>
                          <a:cs typeface="宋体" pitchFamily="2" charset="-122"/>
                        </a:rPr>
                        <a:t>3</a:t>
                      </a:r>
                      <a:r>
                        <a:rPr lang="zh-CN" altLang="en-US" sz="1600" b="1" dirty="0">
                          <a:latin typeface="宋体" pitchFamily="2" charset="-122"/>
                          <a:ea typeface="宋体" pitchFamily="2" charset="-122"/>
                          <a:cs typeface="宋体" pitchFamily="2" charset="-122"/>
                        </a:rPr>
                        <a:t>周实验课课堂指导，第</a:t>
                      </a:r>
                      <a:r>
                        <a:rPr lang="en-US" altLang="zh-CN" sz="1600" b="1" dirty="0">
                          <a:latin typeface="宋体" pitchFamily="2" charset="-122"/>
                          <a:ea typeface="宋体" pitchFamily="2" charset="-122"/>
                          <a:cs typeface="宋体" pitchFamily="2" charset="-122"/>
                        </a:rPr>
                        <a:t>5</a:t>
                      </a:r>
                      <a:r>
                        <a:rPr lang="zh-CN" altLang="en-US" sz="1600" b="1" dirty="0">
                          <a:latin typeface="宋体" pitchFamily="2" charset="-122"/>
                          <a:ea typeface="宋体" pitchFamily="2" charset="-122"/>
                          <a:cs typeface="宋体" pitchFamily="2" charset="-122"/>
                        </a:rPr>
                        <a:t>周实验课验收结果</a:t>
                      </a:r>
                      <a:endParaRPr lang="en-US" altLang="en-US" sz="1600" b="1" dirty="0">
                        <a:latin typeface="宋体" pitchFamily="2" charset="-122"/>
                        <a:ea typeface="宋体" pitchFamily="2" charset="-122"/>
                        <a:cs typeface="宋体"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55370">
                <a:tc>
                  <a:txBody>
                    <a:bodyPr/>
                    <a:lstStyle/>
                    <a:p>
                      <a:pPr indent="0">
                        <a:buFont typeface="+mj-lt"/>
                        <a:buNone/>
                      </a:pPr>
                      <a:r>
                        <a:rPr lang="en-US" altLang="zh-CN" sz="1600" b="1" dirty="0">
                          <a:latin typeface="宋体" pitchFamily="2" charset="-122"/>
                          <a:ea typeface="宋体" pitchFamily="2" charset="-122"/>
                          <a:cs typeface="宋体" pitchFamily="2" charset="-122"/>
                        </a:rPr>
                        <a:t>2:</a:t>
                      </a:r>
                      <a:r>
                        <a:rPr lang="zh-CN" altLang="en-US" sz="1600" b="1" dirty="0">
                          <a:latin typeface="宋体" pitchFamily="2" charset="-122"/>
                          <a:ea typeface="宋体" pitchFamily="2" charset="-122"/>
                          <a:cs typeface="宋体" pitchFamily="2" charset="-122"/>
                        </a:rPr>
                        <a:t> 主动捕包：一个网站或者论坛爬虫（</a:t>
                      </a:r>
                      <a:r>
                        <a:rPr lang="en-US" altLang="zh-CN" sz="1600" b="1" dirty="0">
                          <a:latin typeface="宋体" pitchFamily="2" charset="-122"/>
                          <a:ea typeface="宋体" pitchFamily="2" charset="-122"/>
                          <a:cs typeface="宋体" pitchFamily="2" charset="-122"/>
                        </a:rPr>
                        <a:t>4</a:t>
                      </a:r>
                      <a:r>
                        <a:rPr lang="zh-CN" altLang="en-US" sz="1600" b="1" dirty="0">
                          <a:latin typeface="宋体" pitchFamily="2" charset="-122"/>
                          <a:ea typeface="宋体" pitchFamily="2" charset="-122"/>
                          <a:cs typeface="宋体" pitchFamily="2" charset="-122"/>
                        </a:rPr>
                        <a:t>学时）  第</a:t>
                      </a:r>
                      <a:r>
                        <a:rPr lang="en-US" altLang="zh-CN" sz="1600" b="1" dirty="0">
                          <a:latin typeface="宋体" pitchFamily="2" charset="-122"/>
                          <a:ea typeface="宋体" pitchFamily="2" charset="-122"/>
                          <a:cs typeface="宋体" pitchFamily="2" charset="-122"/>
                        </a:rPr>
                        <a:t>7</a:t>
                      </a:r>
                      <a:r>
                        <a:rPr lang="zh-CN" altLang="en-US" sz="1600" b="1" dirty="0">
                          <a:latin typeface="宋体" pitchFamily="2" charset="-122"/>
                          <a:ea typeface="宋体" pitchFamily="2" charset="-122"/>
                          <a:cs typeface="宋体" pitchFamily="2" charset="-122"/>
                        </a:rPr>
                        <a:t>周实验课验收结果</a:t>
                      </a:r>
                      <a:endParaRPr lang="en-US" altLang="en-US" sz="1600" b="1" dirty="0">
                        <a:latin typeface="宋体" pitchFamily="2" charset="-122"/>
                        <a:ea typeface="宋体" pitchFamily="2" charset="-122"/>
                        <a:cs typeface="宋体"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44550">
                <a:tc>
                  <a:txBody>
                    <a:bodyPr/>
                    <a:lstStyle/>
                    <a:p>
                      <a:pPr indent="0">
                        <a:buFont typeface="+mj-lt"/>
                        <a:buNone/>
                      </a:pPr>
                      <a:r>
                        <a:rPr lang="en-US" sz="1600" b="1" dirty="0">
                          <a:latin typeface="宋体" pitchFamily="2" charset="-122"/>
                          <a:ea typeface="宋体" pitchFamily="2" charset="-122"/>
                          <a:cs typeface="宋体" pitchFamily="2" charset="-122"/>
                        </a:rPr>
                        <a:t>3</a:t>
                      </a:r>
                      <a:r>
                        <a:rPr lang="zh-CN" altLang="en-US" sz="1600" b="1" dirty="0">
                          <a:latin typeface="宋体" pitchFamily="2" charset="-122"/>
                          <a:ea typeface="宋体" pitchFamily="2" charset="-122"/>
                          <a:cs typeface="宋体" pitchFamily="2" charset="-122"/>
                        </a:rPr>
                        <a:t>：多模式匹配算法实现（</a:t>
                      </a:r>
                      <a:r>
                        <a:rPr lang="en-US" altLang="zh-CN" sz="1600" b="1" dirty="0">
                          <a:latin typeface="宋体" pitchFamily="2" charset="-122"/>
                          <a:ea typeface="宋体" pitchFamily="2" charset="-122"/>
                          <a:cs typeface="宋体" pitchFamily="2" charset="-122"/>
                        </a:rPr>
                        <a:t>4</a:t>
                      </a:r>
                      <a:r>
                        <a:rPr lang="zh-CN" altLang="en-US" sz="1600" b="1" dirty="0">
                          <a:latin typeface="宋体" pitchFamily="2" charset="-122"/>
                          <a:ea typeface="宋体" pitchFamily="2" charset="-122"/>
                          <a:cs typeface="宋体" pitchFamily="2" charset="-122"/>
                        </a:rPr>
                        <a:t>学时）         第</a:t>
                      </a:r>
                      <a:r>
                        <a:rPr lang="en-US" altLang="zh-CN" sz="1600" b="1" dirty="0">
                          <a:latin typeface="宋体" pitchFamily="2" charset="-122"/>
                          <a:ea typeface="宋体" pitchFamily="2" charset="-122"/>
                          <a:cs typeface="宋体" pitchFamily="2" charset="-122"/>
                        </a:rPr>
                        <a:t>9</a:t>
                      </a:r>
                      <a:r>
                        <a:rPr lang="zh-CN" altLang="en-US" sz="1600" b="1" dirty="0">
                          <a:latin typeface="宋体" pitchFamily="2" charset="-122"/>
                          <a:ea typeface="宋体" pitchFamily="2" charset="-122"/>
                          <a:cs typeface="宋体" pitchFamily="2" charset="-122"/>
                        </a:rPr>
                        <a:t>周实验课验收</a:t>
                      </a:r>
                      <a:endParaRPr lang="en-US" altLang="en-US" sz="1600" b="1" dirty="0">
                        <a:latin typeface="宋体" pitchFamily="2" charset="-122"/>
                        <a:ea typeface="宋体" pitchFamily="2" charset="-122"/>
                        <a:cs typeface="宋体"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55370">
                <a:tc>
                  <a:txBody>
                    <a:bodyPr/>
                    <a:lstStyle/>
                    <a:p>
                      <a:pPr indent="0">
                        <a:buFont typeface="+mj-lt"/>
                        <a:buNone/>
                      </a:pPr>
                      <a:r>
                        <a:rPr lang="en-US" sz="1600" b="1" dirty="0">
                          <a:latin typeface="宋体" pitchFamily="2" charset="-122"/>
                          <a:ea typeface="宋体" pitchFamily="2" charset="-122"/>
                          <a:cs typeface="宋体" pitchFamily="2" charset="-122"/>
                        </a:rPr>
                        <a:t>4</a:t>
                      </a:r>
                      <a:r>
                        <a:rPr lang="zh-CN" altLang="en-US" sz="1600" b="1" dirty="0">
                          <a:latin typeface="宋体" pitchFamily="2" charset="-122"/>
                          <a:ea typeface="宋体" pitchFamily="2" charset="-122"/>
                          <a:cs typeface="宋体" pitchFamily="2" charset="-122"/>
                        </a:rPr>
                        <a:t>、</a:t>
                      </a:r>
                      <a:r>
                        <a:rPr lang="en-US" sz="1600" b="1" dirty="0" err="1">
                          <a:latin typeface="宋体" pitchFamily="2" charset="-122"/>
                          <a:ea typeface="宋体" pitchFamily="2" charset="-122"/>
                          <a:cs typeface="宋体" pitchFamily="2" charset="-122"/>
                        </a:rPr>
                        <a:t>多项式贝叶斯网页文本分类</a:t>
                      </a:r>
                      <a:r>
                        <a:rPr lang="zh-CN" altLang="en-US" sz="1600" b="1" dirty="0">
                          <a:latin typeface="宋体" pitchFamily="2" charset="-122"/>
                          <a:ea typeface="宋体" pitchFamily="2" charset="-122"/>
                          <a:cs typeface="宋体" pitchFamily="2" charset="-122"/>
                        </a:rPr>
                        <a:t>（</a:t>
                      </a:r>
                      <a:r>
                        <a:rPr lang="en-US" altLang="zh-CN" sz="1600" b="1" dirty="0">
                          <a:latin typeface="宋体" pitchFamily="2" charset="-122"/>
                          <a:ea typeface="宋体" pitchFamily="2" charset="-122"/>
                          <a:cs typeface="宋体" pitchFamily="2" charset="-122"/>
                        </a:rPr>
                        <a:t>4</a:t>
                      </a:r>
                      <a:r>
                        <a:rPr lang="zh-CN" altLang="en-US" sz="1600" b="1" dirty="0">
                          <a:latin typeface="宋体" pitchFamily="2" charset="-122"/>
                          <a:ea typeface="宋体" pitchFamily="2" charset="-122"/>
                          <a:cs typeface="宋体" pitchFamily="2" charset="-122"/>
                        </a:rPr>
                        <a:t>学时）   第</a:t>
                      </a:r>
                      <a:r>
                        <a:rPr lang="en-US" altLang="zh-CN" sz="1600" b="1" dirty="0">
                          <a:latin typeface="宋体" pitchFamily="2" charset="-122"/>
                          <a:ea typeface="宋体" pitchFamily="2" charset="-122"/>
                          <a:cs typeface="宋体" pitchFamily="2" charset="-122"/>
                        </a:rPr>
                        <a:t>9</a:t>
                      </a:r>
                      <a:r>
                        <a:rPr lang="zh-CN" altLang="en-US" sz="1600" b="1" dirty="0">
                          <a:latin typeface="宋体" pitchFamily="2" charset="-122"/>
                          <a:ea typeface="宋体" pitchFamily="2" charset="-122"/>
                          <a:cs typeface="宋体" pitchFamily="2" charset="-122"/>
                        </a:rPr>
                        <a:t>周实验课验收</a:t>
                      </a:r>
                      <a:endParaRPr lang="en-US" altLang="en-US" sz="1600" b="1" dirty="0">
                        <a:latin typeface="宋体" pitchFamily="2" charset="-122"/>
                        <a:ea typeface="宋体" pitchFamily="2" charset="-122"/>
                        <a:cs typeface="宋体"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7399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284464" y="4978718"/>
            <a:ext cx="230886" cy="273844"/>
          </a:xfrm>
        </p:spPr>
        <p:txBody>
          <a:bodyPr/>
          <a:lstStyle/>
          <a:p>
            <a:fld id="{F5AADFE8-DD12-1646-B2A4-87B57C58C465}" type="slidenum">
              <a:rPr kumimoji="1" lang="zh-CN" altLang="en-US" sz="620" smtClean="0"/>
              <a:t>30</a:t>
            </a:fld>
            <a:endParaRPr kumimoji="1" lang="zh-CN" altLang="en-US" sz="62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76" y="1800796"/>
            <a:ext cx="4296420" cy="247494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357876" y="4401800"/>
            <a:ext cx="4296420" cy="922020"/>
          </a:xfrm>
          <a:prstGeom prst="rect">
            <a:avLst/>
          </a:prstGeom>
          <a:noFill/>
        </p:spPr>
        <p:txBody>
          <a:bodyPr wrap="square">
            <a:spAutoFit/>
          </a:bodyPr>
          <a:lstStyle/>
          <a:p>
            <a:pPr algn="just"/>
            <a:r>
              <a:rPr lang="zh-CN" altLang="en-US" sz="1350" b="0" i="0" dirty="0">
                <a:solidFill>
                  <a:srgbClr val="000000"/>
                </a:solidFill>
                <a:effectLst/>
                <a:latin typeface="微软雅黑" panose="020B0503020204020204" charset="-122"/>
                <a:ea typeface="微软雅黑" panose="020B0503020204020204" charset="-122"/>
              </a:rPr>
              <a:t>奥巴马和他的安全小组，在</a:t>
            </a:r>
            <a:r>
              <a:rPr lang="zh-CN" altLang="en-US" sz="1350" b="1" i="0" dirty="0">
                <a:solidFill>
                  <a:srgbClr val="000000"/>
                </a:solidFill>
                <a:effectLst/>
                <a:latin typeface="微软雅黑" panose="020B0503020204020204" charset="-122"/>
                <a:ea typeface="微软雅黑" panose="020B0503020204020204" charset="-122"/>
              </a:rPr>
              <a:t>白宫战况室实时观看</a:t>
            </a:r>
            <a:r>
              <a:rPr lang="zh-CN" altLang="en-US" sz="1350" b="0" i="0" dirty="0">
                <a:solidFill>
                  <a:srgbClr val="000000"/>
                </a:solidFill>
                <a:effectLst/>
                <a:latin typeface="微软雅黑" panose="020B0503020204020204" charset="-122"/>
                <a:ea typeface="微软雅黑" panose="020B0503020204020204" charset="-122"/>
              </a:rPr>
              <a:t>了射杀“基地”组织领导人本</a:t>
            </a:r>
            <a:r>
              <a:rPr lang="en-US" altLang="zh-CN" sz="1350" b="0" i="0" dirty="0">
                <a:solidFill>
                  <a:srgbClr val="000000"/>
                </a:solidFill>
                <a:effectLst/>
                <a:latin typeface="微软雅黑" panose="020B0503020204020204" charset="-122"/>
                <a:ea typeface="微软雅黑" panose="020B0503020204020204" charset="-122"/>
              </a:rPr>
              <a:t>·</a:t>
            </a:r>
            <a:r>
              <a:rPr lang="zh-CN" altLang="en-US" sz="1350" b="0" i="0" dirty="0">
                <a:solidFill>
                  <a:srgbClr val="000000"/>
                </a:solidFill>
                <a:effectLst/>
                <a:latin typeface="微软雅黑" panose="020B0503020204020204" charset="-122"/>
                <a:ea typeface="微软雅黑" panose="020B0503020204020204" charset="-122"/>
              </a:rPr>
              <a:t>拉登的画面。通过装在美国海豹突击队员头盔上的摄像机，奥巴马看到了拉登被海豹突击队员击中了。</a:t>
            </a:r>
            <a:endParaRPr lang="zh-CN" altLang="en-US" sz="1350" dirty="0"/>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330" y="1800796"/>
            <a:ext cx="3886926" cy="247494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5019330" y="4430941"/>
            <a:ext cx="3886926" cy="714375"/>
          </a:xfrm>
          <a:prstGeom prst="rect">
            <a:avLst/>
          </a:prstGeom>
          <a:noFill/>
        </p:spPr>
        <p:txBody>
          <a:bodyPr wrap="square">
            <a:spAutoFit/>
          </a:bodyPr>
          <a:lstStyle/>
          <a:p>
            <a:pPr algn="just"/>
            <a:r>
              <a:rPr lang="en-US" altLang="zh-CN" sz="1350" dirty="0">
                <a:solidFill>
                  <a:srgbClr val="000000"/>
                </a:solidFill>
                <a:latin typeface="微软雅黑" panose="020B0503020204020204" charset="-122"/>
                <a:ea typeface="微软雅黑" panose="020B0503020204020204" charset="-122"/>
              </a:rPr>
              <a:t>2020</a:t>
            </a:r>
            <a:r>
              <a:rPr lang="zh-CN" altLang="en-US" sz="1350" dirty="0">
                <a:solidFill>
                  <a:srgbClr val="000000"/>
                </a:solidFill>
                <a:latin typeface="微软雅黑" panose="020B0503020204020204" charset="-122"/>
                <a:ea typeface="微软雅黑" panose="020B0503020204020204" charset="-122"/>
              </a:rPr>
              <a:t>年</a:t>
            </a:r>
            <a:r>
              <a:rPr lang="en-US" altLang="zh-CN" sz="1350" dirty="0">
                <a:solidFill>
                  <a:srgbClr val="000000"/>
                </a:solidFill>
                <a:latin typeface="微软雅黑" panose="020B0503020204020204" charset="-122"/>
                <a:ea typeface="微软雅黑" panose="020B0503020204020204" charset="-122"/>
              </a:rPr>
              <a:t>1</a:t>
            </a:r>
            <a:r>
              <a:rPr lang="zh-CN" altLang="en-US" sz="1350" dirty="0">
                <a:solidFill>
                  <a:srgbClr val="000000"/>
                </a:solidFill>
                <a:latin typeface="微软雅黑" panose="020B0503020204020204" charset="-122"/>
                <a:ea typeface="微软雅黑" panose="020B0503020204020204" charset="-122"/>
              </a:rPr>
              <a:t>月</a:t>
            </a:r>
            <a:r>
              <a:rPr lang="en-US" altLang="zh-CN" sz="1350" dirty="0">
                <a:solidFill>
                  <a:srgbClr val="000000"/>
                </a:solidFill>
                <a:latin typeface="微软雅黑" panose="020B0503020204020204" charset="-122"/>
                <a:ea typeface="微软雅黑" panose="020B0503020204020204" charset="-122"/>
              </a:rPr>
              <a:t>3</a:t>
            </a:r>
            <a:r>
              <a:rPr lang="zh-CN" altLang="en-US" sz="1350" dirty="0">
                <a:solidFill>
                  <a:srgbClr val="000000"/>
                </a:solidFill>
                <a:latin typeface="微软雅黑" panose="020B0503020204020204" charset="-122"/>
                <a:ea typeface="微软雅黑" panose="020B0503020204020204" charset="-122"/>
              </a:rPr>
              <a:t>日，在巴格达国际机场附近，美军利用无人机发动了一场空袭，苏莱曼尼在袭击中死亡。该</a:t>
            </a:r>
            <a:r>
              <a:rPr lang="zh-CN" altLang="en-US" sz="1350" b="1" dirty="0">
                <a:solidFill>
                  <a:srgbClr val="000000"/>
                </a:solidFill>
                <a:latin typeface="微软雅黑" panose="020B0503020204020204" charset="-122"/>
                <a:ea typeface="微软雅黑" panose="020B0503020204020204" charset="-122"/>
              </a:rPr>
              <a:t>无人机由俄亥俄州空军基地进行操作指挥</a:t>
            </a:r>
            <a:r>
              <a:rPr lang="zh-CN" altLang="en-US" sz="1350" dirty="0">
                <a:solidFill>
                  <a:srgbClr val="000000"/>
                </a:solidFill>
                <a:latin typeface="微软雅黑" panose="020B0503020204020204" charset="-122"/>
                <a:ea typeface="微软雅黑" panose="020B0503020204020204" charset="-122"/>
              </a:rPr>
              <a:t>。</a:t>
            </a:r>
          </a:p>
        </p:txBody>
      </p:sp>
      <p:sp>
        <p:nvSpPr>
          <p:cNvPr id="9" name="文本框 8"/>
          <p:cNvSpPr txBox="1"/>
          <p:nvPr/>
        </p:nvSpPr>
        <p:spPr>
          <a:xfrm>
            <a:off x="-250190" y="260985"/>
            <a:ext cx="7734935" cy="521970"/>
          </a:xfrm>
          <a:prstGeom prst="rect">
            <a:avLst/>
          </a:prstGeom>
          <a:noFill/>
        </p:spPr>
        <p:txBody>
          <a:bodyPr wrap="square">
            <a:spAutoFit/>
          </a:bodyPr>
          <a:lstStyle/>
          <a:p>
            <a:pPr algn="ctr"/>
            <a:r>
              <a:rPr lang="zh-CN" altLang="en-US" sz="2800" b="1" spc="300" dirty="0">
                <a:solidFill>
                  <a:schemeClr val="tx1">
                    <a:lumMod val="85000"/>
                    <a:lumOff val="15000"/>
                  </a:schemeClr>
                </a:solidFill>
                <a:uFillTx/>
                <a:latin typeface="Arial" panose="020B0604020202090204" pitchFamily="34" charset="0"/>
                <a:ea typeface="微软雅黑" panose="020B0503020204020204" charset="-122"/>
                <a:cs typeface="+mj-cs"/>
              </a:rPr>
              <a:t>网电空间战可实现跨域性的全球打击</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5AADFE8-DD12-1646-B2A4-87B57C58C465}" type="slidenum">
              <a:rPr kumimoji="1" lang="zh-CN" altLang="en-US" sz="620" smtClean="0"/>
              <a:t>31</a:t>
            </a:fld>
            <a:endParaRPr kumimoji="1" lang="zh-CN" altLang="en-US" sz="62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61" y="1864916"/>
            <a:ext cx="3084737" cy="202763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59961" y="4128190"/>
            <a:ext cx="3084737" cy="1389380"/>
          </a:xfrm>
          <a:prstGeom prst="rect">
            <a:avLst/>
          </a:prstGeom>
          <a:noFill/>
        </p:spPr>
        <p:txBody>
          <a:bodyPr wrap="square">
            <a:spAutoFit/>
          </a:bodyPr>
          <a:lstStyle/>
          <a:p>
            <a:pPr algn="just">
              <a:lnSpc>
                <a:spcPct val="125000"/>
              </a:lnSpc>
            </a:pPr>
            <a:r>
              <a:rPr lang="zh-CN" altLang="en-US" sz="1350" dirty="0">
                <a:solidFill>
                  <a:srgbClr val="000000"/>
                </a:solidFill>
                <a:latin typeface="微软雅黑" panose="020B0503020204020204" charset="-122"/>
                <a:ea typeface="微软雅黑" panose="020B0503020204020204" charset="-122"/>
              </a:rPr>
              <a:t>“星链”卫星除了保证战场全时段、全区域通信外，还利用大数据和</a:t>
            </a:r>
            <a:r>
              <a:rPr lang="en-US" altLang="zh-CN" sz="1350" dirty="0">
                <a:solidFill>
                  <a:srgbClr val="000000"/>
                </a:solidFill>
                <a:latin typeface="微软雅黑" panose="020B0503020204020204" charset="-122"/>
                <a:ea typeface="微软雅黑" panose="020B0503020204020204" charset="-122"/>
              </a:rPr>
              <a:t>AI</a:t>
            </a:r>
            <a:r>
              <a:rPr lang="zh-CN" altLang="en-US" sz="1350" dirty="0">
                <a:solidFill>
                  <a:srgbClr val="000000"/>
                </a:solidFill>
                <a:latin typeface="微软雅黑" panose="020B0503020204020204" charset="-122"/>
                <a:ea typeface="微软雅黑" panose="020B0503020204020204" charset="-122"/>
              </a:rPr>
              <a:t>人脸识别技术，在“星链”与无人机的交叉互动下，开始</a:t>
            </a:r>
            <a:r>
              <a:rPr lang="zh-CN" altLang="en-US" sz="1350" b="1" dirty="0">
                <a:solidFill>
                  <a:srgbClr val="000000"/>
                </a:solidFill>
                <a:latin typeface="微软雅黑" panose="020B0503020204020204" charset="-122"/>
                <a:ea typeface="微软雅黑" panose="020B0503020204020204" charset="-122"/>
              </a:rPr>
              <a:t>搜索有价值的“斩首目标”</a:t>
            </a:r>
            <a:r>
              <a:rPr lang="zh-CN" altLang="en-US" sz="1350" dirty="0">
                <a:solidFill>
                  <a:srgbClr val="000000"/>
                </a:solidFill>
                <a:latin typeface="微软雅黑" panose="020B0503020204020204" charset="-122"/>
                <a:ea typeface="微软雅黑" panose="020B0503020204020204" charset="-122"/>
              </a:rPr>
              <a:t>。</a:t>
            </a:r>
          </a:p>
        </p:txBody>
      </p:sp>
      <p:sp>
        <p:nvSpPr>
          <p:cNvPr id="7" name="文本框 6"/>
          <p:cNvSpPr txBox="1"/>
          <p:nvPr/>
        </p:nvSpPr>
        <p:spPr>
          <a:xfrm>
            <a:off x="286385" y="260985"/>
            <a:ext cx="8823960" cy="521970"/>
          </a:xfrm>
          <a:prstGeom prst="rect">
            <a:avLst/>
          </a:prstGeom>
          <a:noFill/>
        </p:spPr>
        <p:txBody>
          <a:bodyPr wrap="square">
            <a:spAutoFit/>
          </a:bodyPr>
          <a:lstStyle/>
          <a:p>
            <a:pPr algn="l">
              <a:buClrTx/>
              <a:buSzTx/>
              <a:buFontTx/>
            </a:pPr>
            <a:r>
              <a:rPr lang="zh-CN" altLang="en-US" sz="2800" b="1" spc="300" dirty="0">
                <a:solidFill>
                  <a:schemeClr val="tx1">
                    <a:lumMod val="85000"/>
                    <a:lumOff val="15000"/>
                  </a:schemeClr>
                </a:solidFill>
                <a:uFillTx/>
                <a:latin typeface="Arial" panose="020B0604020202090204" pitchFamily="34" charset="0"/>
                <a:ea typeface="微软雅黑" panose="020B0503020204020204" charset="-122"/>
                <a:cs typeface="+mj-cs"/>
              </a:rPr>
              <a:t>俄乌冲突中基于“星链”实现了体系化战争</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404" y="2201442"/>
            <a:ext cx="2572633" cy="2027633"/>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499859" y="1860816"/>
            <a:ext cx="2564099" cy="2027633"/>
          </a:xfrm>
          <a:prstGeom prst="rect">
            <a:avLst/>
          </a:prstGeom>
        </p:spPr>
      </p:pic>
      <p:sp>
        <p:nvSpPr>
          <p:cNvPr id="13" name="文本框 12"/>
          <p:cNvSpPr txBox="1"/>
          <p:nvPr/>
        </p:nvSpPr>
        <p:spPr>
          <a:xfrm>
            <a:off x="6635309" y="3892549"/>
            <a:ext cx="2428649" cy="1753235"/>
          </a:xfrm>
          <a:prstGeom prst="rect">
            <a:avLst/>
          </a:prstGeom>
          <a:noFill/>
        </p:spPr>
        <p:txBody>
          <a:bodyPr wrap="square">
            <a:spAutoFit/>
          </a:bodyPr>
          <a:lstStyle/>
          <a:p>
            <a:pPr algn="just"/>
            <a:r>
              <a:rPr lang="zh-CN" altLang="en-US" sz="1350" dirty="0">
                <a:solidFill>
                  <a:srgbClr val="000000"/>
                </a:solidFill>
                <a:latin typeface="微软雅黑" panose="020B0503020204020204" charset="-122"/>
                <a:ea typeface="微软雅黑" panose="020B0503020204020204" charset="-122"/>
              </a:rPr>
              <a:t>俄罗斯从乌军手中解放领土时缴获了“星链”卫星终端，黑客成功</a:t>
            </a:r>
            <a:r>
              <a:rPr lang="zh-CN" altLang="en-US" sz="1350" b="1" dirty="0">
                <a:solidFill>
                  <a:srgbClr val="000000"/>
                </a:solidFill>
                <a:latin typeface="微软雅黑" panose="020B0503020204020204" charset="-122"/>
                <a:ea typeface="微软雅黑" panose="020B0503020204020204" charset="-122"/>
              </a:rPr>
              <a:t>破解了“星链”的程序代码</a:t>
            </a:r>
            <a:r>
              <a:rPr lang="zh-CN" altLang="en-US" sz="1350" dirty="0">
                <a:solidFill>
                  <a:srgbClr val="000000"/>
                </a:solidFill>
                <a:latin typeface="微软雅黑" panose="020B0503020204020204" charset="-122"/>
                <a:ea typeface="微软雅黑" panose="020B0503020204020204" charset="-122"/>
              </a:rPr>
              <a:t>，并获取了来自终端的卫星信号。俄罗斯可以获取北约的侦察情报，向乌克兰的无人机、“海马斯”、</a:t>
            </a:r>
            <a:r>
              <a:rPr lang="en-US" altLang="zh-CN" sz="1350" dirty="0">
                <a:solidFill>
                  <a:srgbClr val="000000"/>
                </a:solidFill>
                <a:latin typeface="微软雅黑" panose="020B0503020204020204" charset="-122"/>
                <a:ea typeface="微软雅黑" panose="020B0503020204020204" charset="-122"/>
              </a:rPr>
              <a:t>M777</a:t>
            </a:r>
            <a:r>
              <a:rPr lang="zh-CN" altLang="en-US" sz="1350" b="1" dirty="0">
                <a:solidFill>
                  <a:srgbClr val="000000"/>
                </a:solidFill>
                <a:latin typeface="微软雅黑" panose="020B0503020204020204" charset="-122"/>
                <a:ea typeface="微软雅黑" panose="020B0503020204020204" charset="-122"/>
              </a:rPr>
              <a:t>提供假目标</a:t>
            </a:r>
            <a:r>
              <a:rPr lang="zh-CN" altLang="en-US" sz="1350" dirty="0">
                <a:solidFill>
                  <a:srgbClr val="000000"/>
                </a:solidFill>
                <a:latin typeface="微软雅黑" panose="020B0503020204020204" charset="-122"/>
                <a:ea typeface="微软雅黑" panose="020B0503020204020204" charset="-122"/>
              </a:rPr>
              <a:t>。</a:t>
            </a:r>
          </a:p>
        </p:txBody>
      </p:sp>
      <p:sp>
        <p:nvSpPr>
          <p:cNvPr id="4" name="文本框 3"/>
          <p:cNvSpPr txBox="1"/>
          <p:nvPr/>
        </p:nvSpPr>
        <p:spPr>
          <a:xfrm>
            <a:off x="3550573" y="4264509"/>
            <a:ext cx="3002627" cy="1389380"/>
          </a:xfrm>
          <a:prstGeom prst="rect">
            <a:avLst/>
          </a:prstGeom>
          <a:noFill/>
        </p:spPr>
        <p:txBody>
          <a:bodyPr wrap="square">
            <a:spAutoFit/>
          </a:bodyPr>
          <a:lstStyle/>
          <a:p>
            <a:pPr algn="just">
              <a:lnSpc>
                <a:spcPct val="125000"/>
              </a:lnSpc>
            </a:pPr>
            <a:r>
              <a:rPr lang="en-US" altLang="zh-CN" sz="1350" dirty="0">
                <a:solidFill>
                  <a:srgbClr val="000000"/>
                </a:solidFill>
                <a:latin typeface="微软雅黑" panose="020B0503020204020204" charset="-122"/>
                <a:ea typeface="微软雅黑" panose="020B0503020204020204" charset="-122"/>
              </a:rPr>
              <a:t>SpaceX</a:t>
            </a:r>
            <a:r>
              <a:rPr lang="zh-CN" altLang="en-US" sz="1350" dirty="0">
                <a:solidFill>
                  <a:srgbClr val="000000"/>
                </a:solidFill>
                <a:latin typeface="微软雅黑" panose="020B0503020204020204" charset="-122"/>
                <a:ea typeface="微软雅黑" panose="020B0503020204020204" charset="-122"/>
              </a:rPr>
              <a:t>在其官方网站正式上线了“星盾”服务，用于军事用途。第一是增设</a:t>
            </a:r>
            <a:r>
              <a:rPr lang="zh-CN" altLang="en-US" sz="1350" b="1" dirty="0">
                <a:solidFill>
                  <a:srgbClr val="000000"/>
                </a:solidFill>
                <a:latin typeface="微软雅黑" panose="020B0503020204020204" charset="-122"/>
                <a:ea typeface="微软雅黑" panose="020B0503020204020204" charset="-122"/>
              </a:rPr>
              <a:t>对地遥感</a:t>
            </a:r>
            <a:r>
              <a:rPr lang="zh-CN" altLang="en-US" sz="1350" dirty="0">
                <a:solidFill>
                  <a:srgbClr val="000000"/>
                </a:solidFill>
                <a:latin typeface="微软雅黑" panose="020B0503020204020204" charset="-122"/>
                <a:ea typeface="微软雅黑" panose="020B0503020204020204" charset="-122"/>
              </a:rPr>
              <a:t>能力；第二是利用现有星链</a:t>
            </a:r>
            <a:r>
              <a:rPr lang="zh-CN" altLang="en-US" sz="1350" b="1" dirty="0">
                <a:solidFill>
                  <a:srgbClr val="000000"/>
                </a:solidFill>
                <a:latin typeface="微软雅黑" panose="020B0503020204020204" charset="-122"/>
                <a:ea typeface="微软雅黑" panose="020B0503020204020204" charset="-122"/>
              </a:rPr>
              <a:t>低轨通讯</a:t>
            </a:r>
            <a:r>
              <a:rPr lang="zh-CN" altLang="en-US" sz="1350" dirty="0">
                <a:solidFill>
                  <a:srgbClr val="000000"/>
                </a:solidFill>
                <a:latin typeface="微软雅黑" panose="020B0503020204020204" charset="-122"/>
                <a:ea typeface="微软雅黑" panose="020B0503020204020204" charset="-122"/>
              </a:rPr>
              <a:t>技术；第三是模块化托管各种</a:t>
            </a:r>
            <a:r>
              <a:rPr lang="zh-CN" altLang="en-US" sz="1350" b="1" dirty="0">
                <a:solidFill>
                  <a:srgbClr val="000000"/>
                </a:solidFill>
                <a:latin typeface="微软雅黑" panose="020B0503020204020204" charset="-122"/>
                <a:ea typeface="微软雅黑" panose="020B0503020204020204" charset="-122"/>
              </a:rPr>
              <a:t>军用载荷</a:t>
            </a:r>
            <a:r>
              <a:rPr lang="zh-CN" altLang="en-US" sz="1350" dirty="0">
                <a:solidFill>
                  <a:srgbClr val="000000"/>
                </a:solidFill>
                <a:latin typeface="微软雅黑" panose="020B0503020204020204" charset="-122"/>
                <a:ea typeface="微软雅黑" panose="020B0503020204020204" charset="-122"/>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323008" y="332551"/>
            <a:ext cx="8226900" cy="529200"/>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charset="-122"/>
                <a:cs typeface="+mj-cs"/>
              </a:defRPr>
            </a:lvl1pPr>
          </a:lstStyle>
          <a:p>
            <a:r>
              <a:rPr lang="zh-CN" altLang="en-US" sz="2800" dirty="0"/>
              <a:t>剑桥分析数据泄露丑闻</a:t>
            </a:r>
            <a:r>
              <a:rPr lang="en-US" altLang="zh-CN" sz="2800" dirty="0"/>
              <a:t>——</a:t>
            </a:r>
            <a:r>
              <a:rPr lang="zh-CN" altLang="en-US" sz="2800" dirty="0"/>
              <a:t>事件介绍</a:t>
            </a:r>
          </a:p>
        </p:txBody>
      </p:sp>
      <p:sp>
        <p:nvSpPr>
          <p:cNvPr id="2" name="文本框 1"/>
          <p:cNvSpPr txBox="1"/>
          <p:nvPr/>
        </p:nvSpPr>
        <p:spPr>
          <a:xfrm>
            <a:off x="395605" y="1183005"/>
            <a:ext cx="8275955" cy="2461260"/>
          </a:xfrm>
          <a:prstGeom prst="rect">
            <a:avLst/>
          </a:prstGeom>
          <a:noFill/>
        </p:spPr>
        <p:txBody>
          <a:bodyPr wrap="square" rtlCol="0">
            <a:spAutoFit/>
          </a:bodyPr>
          <a:lstStyle/>
          <a:p>
            <a:pPr marL="285750" indent="-285750">
              <a:lnSpc>
                <a:spcPct val="200000"/>
              </a:lnSpc>
              <a:spcBef>
                <a:spcPts val="600"/>
              </a:spcBef>
              <a:spcAft>
                <a:spcPts val="600"/>
              </a:spcAft>
              <a:buFont typeface="Wingdings" panose="05000000000000000000" pitchFamily="2" charset="2"/>
              <a:buChar char="l"/>
            </a:pPr>
            <a:r>
              <a:rPr lang="zh-CN" altLang="en-US" b="1" dirty="0"/>
              <a:t>事件简述：</a:t>
            </a:r>
            <a:r>
              <a:rPr lang="en-US" altLang="zh-CN" b="1" dirty="0">
                <a:solidFill>
                  <a:srgbClr val="FF0000"/>
                </a:solidFill>
              </a:rPr>
              <a:t>8700</a:t>
            </a:r>
            <a:r>
              <a:rPr lang="zh-CN" altLang="en-US" b="1" dirty="0">
                <a:solidFill>
                  <a:srgbClr val="FF0000"/>
                </a:solidFill>
              </a:rPr>
              <a:t>万</a:t>
            </a:r>
            <a:r>
              <a:rPr lang="en-US" altLang="zh-CN" b="1" dirty="0">
                <a:solidFill>
                  <a:srgbClr val="FF0000"/>
                </a:solidFill>
              </a:rPr>
              <a:t>Facebook</a:t>
            </a:r>
            <a:r>
              <a:rPr lang="zh-CN" altLang="en-US" b="1" dirty="0">
                <a:solidFill>
                  <a:srgbClr val="FF0000"/>
                </a:solidFill>
              </a:rPr>
              <a:t>用户数据</a:t>
            </a:r>
            <a:r>
              <a:rPr lang="zh-CN" altLang="en-US" dirty="0"/>
              <a:t>被不当泄露给政治咨询公司剑桥分析，用于在</a:t>
            </a:r>
            <a:r>
              <a:rPr lang="en-US" altLang="zh-CN" dirty="0"/>
              <a:t>2016</a:t>
            </a:r>
            <a:r>
              <a:rPr lang="zh-CN" altLang="en-US" dirty="0"/>
              <a:t>年总统大选时支持</a:t>
            </a:r>
            <a:r>
              <a:rPr lang="zh-CN" altLang="en-US" b="1" dirty="0">
                <a:solidFill>
                  <a:srgbClr val="FF0000"/>
                </a:solidFill>
              </a:rPr>
              <a:t>美国总统特朗普</a:t>
            </a:r>
            <a:r>
              <a:rPr lang="zh-CN" altLang="en-US" dirty="0"/>
              <a:t>。 </a:t>
            </a:r>
            <a:endParaRPr lang="en-US" altLang="zh-CN" dirty="0"/>
          </a:p>
          <a:p>
            <a:pPr marL="285750" indent="-285750">
              <a:lnSpc>
                <a:spcPct val="200000"/>
              </a:lnSpc>
              <a:spcBef>
                <a:spcPts val="600"/>
              </a:spcBef>
              <a:spcAft>
                <a:spcPts val="600"/>
              </a:spcAft>
              <a:buFont typeface="Wingdings" panose="05000000000000000000" pitchFamily="2" charset="2"/>
              <a:buChar char="l"/>
            </a:pPr>
            <a:r>
              <a:rPr lang="zh-CN" altLang="en-US" b="1" dirty="0"/>
              <a:t>事件结果：</a:t>
            </a:r>
            <a:r>
              <a:rPr lang="en-US" altLang="zh-CN" dirty="0"/>
              <a:t>2020</a:t>
            </a:r>
            <a:r>
              <a:rPr lang="zh-CN" altLang="en-US" dirty="0"/>
              <a:t>年</a:t>
            </a:r>
            <a:r>
              <a:rPr lang="en-US" altLang="zh-CN" dirty="0"/>
              <a:t>4</a:t>
            </a:r>
            <a:r>
              <a:rPr lang="zh-CN" altLang="en-US" dirty="0"/>
              <a:t>月</a:t>
            </a:r>
            <a:r>
              <a:rPr lang="en-US" altLang="zh-CN" dirty="0"/>
              <a:t>23</a:t>
            </a:r>
            <a:r>
              <a:rPr lang="zh-CN" altLang="en-US" dirty="0"/>
              <a:t>日，美国联邦法院终于批准了</a:t>
            </a:r>
            <a:r>
              <a:rPr lang="en-US" altLang="zh-CN" dirty="0"/>
              <a:t>Facebook</a:t>
            </a:r>
            <a:r>
              <a:rPr lang="zh-CN" altLang="en-US" dirty="0"/>
              <a:t>与</a:t>
            </a:r>
            <a:r>
              <a:rPr lang="zh-CN" altLang="en-US" b="1" dirty="0">
                <a:solidFill>
                  <a:srgbClr val="FF0000"/>
                </a:solidFill>
              </a:rPr>
              <a:t>美国联邦贸易委员会</a:t>
            </a:r>
            <a:r>
              <a:rPr lang="zh-CN" altLang="en-US" dirty="0"/>
              <a:t>就剑桥分析丑闻的</a:t>
            </a:r>
            <a:r>
              <a:rPr lang="en-US" altLang="zh-CN" b="1" dirty="0">
                <a:solidFill>
                  <a:srgbClr val="FF0000"/>
                </a:solidFill>
              </a:rPr>
              <a:t>50</a:t>
            </a:r>
            <a:r>
              <a:rPr lang="zh-CN" altLang="en-US" b="1" dirty="0">
                <a:solidFill>
                  <a:srgbClr val="FF0000"/>
                </a:solidFill>
              </a:rPr>
              <a:t>亿美元</a:t>
            </a:r>
            <a:r>
              <a:rPr lang="zh-CN" altLang="en-US" dirty="0"/>
              <a:t>和解协议。 </a:t>
            </a:r>
          </a:p>
        </p:txBody>
      </p:sp>
      <p:pic>
        <p:nvPicPr>
          <p:cNvPr id="1026" name="Picture 2" descr="劍橋分析」事件是什麼？一次說清楚玩免費心理測驗背後的陰謀｜數位時代BusinessNext"/>
          <p:cNvPicPr>
            <a:picLocks noChangeAspect="1" noChangeArrowheads="1"/>
          </p:cNvPicPr>
          <p:nvPr/>
        </p:nvPicPr>
        <p:blipFill rotWithShape="1">
          <a:blip r:embed="rId4">
            <a:extLst>
              <a:ext uri="{28A0092B-C50C-407E-A947-70E740481C1C}">
                <a14:useLocalDpi xmlns:a14="http://schemas.microsoft.com/office/drawing/2010/main" val="0"/>
              </a:ext>
            </a:extLst>
          </a:blip>
          <a:srcRect t="7017" b="6188"/>
          <a:stretch>
            <a:fillRect/>
          </a:stretch>
        </p:blipFill>
        <p:spPr bwMode="auto">
          <a:xfrm>
            <a:off x="594995" y="3966210"/>
            <a:ext cx="3687445" cy="21297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AutoShape 6" descr="假如，现在美国总统是希拉里而不是特朗普……_这里是美国_嘻嘻网"/>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4" name="AutoShape 8" descr="假如，现在美国总统是希拉里而不是特朗普……_这里是美国_嘻嘻网"/>
          <p:cNvSpPr>
            <a:spLocks noChangeAspect="1" noChangeArrowheads="1"/>
          </p:cNvSpPr>
          <p:nvPr/>
        </p:nvSpPr>
        <p:spPr bwMode="auto">
          <a:xfrm>
            <a:off x="4572000" y="34290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pic>
        <p:nvPicPr>
          <p:cNvPr id="6" name="图片 5" descr="穿西装的人站在一起&#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975100"/>
            <a:ext cx="3460115" cy="2108200"/>
          </a:xfrm>
          <a:prstGeom prst="rect">
            <a:avLst/>
          </a:prstGeom>
          <a:ln>
            <a:noFill/>
          </a:ln>
          <a:effectLst>
            <a:softEdge rad="112500"/>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404620" y="260350"/>
            <a:ext cx="6835140" cy="528955"/>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charset="-122"/>
                <a:cs typeface="+mj-cs"/>
              </a:defRPr>
            </a:lvl1pPr>
          </a:lstStyle>
          <a:p>
            <a:pPr algn="ctr"/>
            <a:r>
              <a:rPr lang="zh-CN" altLang="en-US" sz="2800" dirty="0"/>
              <a:t>剑桥分析数据泄露丑闻</a:t>
            </a:r>
            <a:r>
              <a:rPr lang="en-US" altLang="zh-CN" sz="2800" dirty="0"/>
              <a:t>——</a:t>
            </a:r>
            <a:r>
              <a:rPr lang="zh-CN" altLang="en-US" sz="2800" dirty="0"/>
              <a:t>时间线归纳</a:t>
            </a:r>
          </a:p>
        </p:txBody>
      </p:sp>
      <p:grpSp>
        <p:nvGrpSpPr>
          <p:cNvPr id="2" name="组合 1"/>
          <p:cNvGrpSpPr/>
          <p:nvPr/>
        </p:nvGrpSpPr>
        <p:grpSpPr>
          <a:xfrm>
            <a:off x="324485" y="1379220"/>
            <a:ext cx="8542655" cy="4300220"/>
            <a:chOff x="850" y="3198"/>
            <a:chExt cx="12793" cy="5371"/>
          </a:xfrm>
        </p:grpSpPr>
        <p:cxnSp>
          <p:nvCxnSpPr>
            <p:cNvPr id="13" name="直接连接符 12"/>
            <p:cNvCxnSpPr/>
            <p:nvPr/>
          </p:nvCxnSpPr>
          <p:spPr>
            <a:xfrm flipV="1">
              <a:off x="3507" y="5991"/>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461" y="5991"/>
              <a:ext cx="0" cy="54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9416" y="5991"/>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2371" y="5991"/>
              <a:ext cx="0" cy="79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1191" y="5873"/>
              <a:ext cx="12017" cy="236"/>
              <a:chOff x="1008743" y="3829054"/>
              <a:chExt cx="10174515" cy="200018"/>
            </a:xfrm>
          </p:grpSpPr>
          <p:cxnSp>
            <p:nvCxnSpPr>
              <p:cNvPr id="19" name="直接连接符 18"/>
              <p:cNvCxnSpPr/>
              <p:nvPr/>
            </p:nvCxnSpPr>
            <p:spPr>
              <a:xfrm>
                <a:off x="1008743" y="3929063"/>
                <a:ext cx="10174515" cy="0"/>
              </a:xfrm>
              <a:prstGeom prst="line">
                <a:avLst/>
              </a:prstGeom>
              <a:ln w="571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61826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9" name="椭圆 28"/>
              <p:cNvSpPr/>
              <p:nvPr/>
            </p:nvSpPr>
            <p:spPr>
              <a:xfrm>
                <a:off x="286904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0" name="椭圆 29"/>
              <p:cNvSpPr/>
              <p:nvPr/>
            </p:nvSpPr>
            <p:spPr>
              <a:xfrm>
                <a:off x="411982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1" name="椭圆 30"/>
              <p:cNvSpPr/>
              <p:nvPr/>
            </p:nvSpPr>
            <p:spPr>
              <a:xfrm>
                <a:off x="537060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2" name="椭圆 31"/>
              <p:cNvSpPr/>
              <p:nvPr/>
            </p:nvSpPr>
            <p:spPr>
              <a:xfrm>
                <a:off x="662138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3" name="椭圆 32"/>
              <p:cNvSpPr/>
              <p:nvPr/>
            </p:nvSpPr>
            <p:spPr>
              <a:xfrm>
                <a:off x="787216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4" name="椭圆 33"/>
              <p:cNvSpPr/>
              <p:nvPr/>
            </p:nvSpPr>
            <p:spPr>
              <a:xfrm>
                <a:off x="912294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5" name="椭圆 34"/>
              <p:cNvSpPr/>
              <p:nvPr/>
            </p:nvSpPr>
            <p:spPr>
              <a:xfrm>
                <a:off x="10373720"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cxnSp>
          <p:nvCxnSpPr>
            <p:cNvPr id="36" name="直接连接符 35"/>
            <p:cNvCxnSpPr/>
            <p:nvPr/>
          </p:nvCxnSpPr>
          <p:spPr>
            <a:xfrm>
              <a:off x="2022" y="5432"/>
              <a:ext cx="0" cy="44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984" y="5013"/>
              <a:ext cx="0" cy="86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939" y="4512"/>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893" y="5279"/>
              <a:ext cx="0" cy="593"/>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467" y="4197"/>
              <a:ext cx="1124" cy="1124"/>
              <a:chOff x="1582737" y="2027237"/>
              <a:chExt cx="2320926" cy="2320926"/>
            </a:xfrm>
          </p:grpSpPr>
          <p:sp>
            <p:nvSpPr>
              <p:cNvPr id="41" name="椭圆 40"/>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2" name="椭圆 41"/>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44" name="组合 43"/>
            <p:cNvGrpSpPr/>
            <p:nvPr/>
          </p:nvGrpSpPr>
          <p:grpSpPr>
            <a:xfrm>
              <a:off x="4422" y="3770"/>
              <a:ext cx="1124" cy="1124"/>
              <a:chOff x="1582737" y="2027237"/>
              <a:chExt cx="2320926" cy="2320926"/>
            </a:xfrm>
          </p:grpSpPr>
          <p:sp>
            <p:nvSpPr>
              <p:cNvPr id="45" name="椭圆 44"/>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6" name="椭圆 45"/>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7" name="椭圆 26"/>
              <p:cNvSpPr/>
              <p:nvPr/>
            </p:nvSpPr>
            <p:spPr>
              <a:xfrm>
                <a:off x="2276850" y="2665210"/>
                <a:ext cx="932702" cy="1044983"/>
              </a:xfrm>
              <a:custGeom>
                <a:avLst/>
                <a:gdLst>
                  <a:gd name="T0" fmla="*/ 5474 w 5882"/>
                  <a:gd name="T1" fmla="*/ 5074 h 6600"/>
                  <a:gd name="T2" fmla="*/ 5882 w 5882"/>
                  <a:gd name="T3" fmla="*/ 6600 h 6600"/>
                  <a:gd name="T4" fmla="*/ 4357 w 5882"/>
                  <a:gd name="T5" fmla="*/ 6191 h 6600"/>
                  <a:gd name="T6" fmla="*/ 2831 w 5882"/>
                  <a:gd name="T7" fmla="*/ 5782 h 6600"/>
                  <a:gd name="T8" fmla="*/ 3595 w 5882"/>
                  <a:gd name="T9" fmla="*/ 5018 h 6600"/>
                  <a:gd name="T10" fmla="*/ 2960 w 5882"/>
                  <a:gd name="T11" fmla="*/ 4382 h 6600"/>
                  <a:gd name="T12" fmla="*/ 3665 w 5882"/>
                  <a:gd name="T13" fmla="*/ 3677 h 6600"/>
                  <a:gd name="T14" fmla="*/ 4300 w 5882"/>
                  <a:gd name="T15" fmla="*/ 4313 h 6600"/>
                  <a:gd name="T16" fmla="*/ 5065 w 5882"/>
                  <a:gd name="T17" fmla="*/ 3548 h 6600"/>
                  <a:gd name="T18" fmla="*/ 5474 w 5882"/>
                  <a:gd name="T19" fmla="*/ 5074 h 6600"/>
                  <a:gd name="T20" fmla="*/ 4300 w 5882"/>
                  <a:gd name="T21" fmla="*/ 2287 h 6600"/>
                  <a:gd name="T22" fmla="*/ 5065 w 5882"/>
                  <a:gd name="T23" fmla="*/ 3052 h 6600"/>
                  <a:gd name="T24" fmla="*/ 5474 w 5882"/>
                  <a:gd name="T25" fmla="*/ 1526 h 6600"/>
                  <a:gd name="T26" fmla="*/ 5882 w 5882"/>
                  <a:gd name="T27" fmla="*/ 0 h 6600"/>
                  <a:gd name="T28" fmla="*/ 4357 w 5882"/>
                  <a:gd name="T29" fmla="*/ 409 h 6600"/>
                  <a:gd name="T30" fmla="*/ 2831 w 5882"/>
                  <a:gd name="T31" fmla="*/ 818 h 6600"/>
                  <a:gd name="T32" fmla="*/ 3595 w 5882"/>
                  <a:gd name="T33" fmla="*/ 1582 h 6600"/>
                  <a:gd name="T34" fmla="*/ 0 w 5882"/>
                  <a:gd name="T35" fmla="*/ 5178 h 6600"/>
                  <a:gd name="T36" fmla="*/ 704 w 5882"/>
                  <a:gd name="T37" fmla="*/ 5883 h 6600"/>
                  <a:gd name="T38" fmla="*/ 2582 w 5882"/>
                  <a:gd name="T39" fmla="*/ 4005 h 6600"/>
                  <a:gd name="T40" fmla="*/ 2955 w 5882"/>
                  <a:gd name="T41" fmla="*/ 3632 h 6600"/>
                  <a:gd name="T42" fmla="*/ 4300 w 5882"/>
                  <a:gd name="T43" fmla="*/ 2287 h 6600"/>
                  <a:gd name="T44" fmla="*/ 2205 w 5882"/>
                  <a:gd name="T45" fmla="*/ 2218 h 6600"/>
                  <a:gd name="T46" fmla="*/ 704 w 5882"/>
                  <a:gd name="T47" fmla="*/ 717 h 6600"/>
                  <a:gd name="T48" fmla="*/ 0 w 5882"/>
                  <a:gd name="T49" fmla="*/ 1422 h 6600"/>
                  <a:gd name="T50" fmla="*/ 1500 w 5882"/>
                  <a:gd name="T51" fmla="*/ 2923 h 6600"/>
                  <a:gd name="T52" fmla="*/ 2205 w 5882"/>
                  <a:gd name="T53" fmla="*/ 2218 h 6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82" h="6600">
                    <a:moveTo>
                      <a:pt x="5474" y="5074"/>
                    </a:moveTo>
                    <a:lnTo>
                      <a:pt x="5882" y="6600"/>
                    </a:lnTo>
                    <a:lnTo>
                      <a:pt x="4357" y="6191"/>
                    </a:lnTo>
                    <a:lnTo>
                      <a:pt x="2831" y="5782"/>
                    </a:lnTo>
                    <a:lnTo>
                      <a:pt x="3595" y="5018"/>
                    </a:lnTo>
                    <a:lnTo>
                      <a:pt x="2960" y="4382"/>
                    </a:lnTo>
                    <a:lnTo>
                      <a:pt x="3665" y="3677"/>
                    </a:lnTo>
                    <a:lnTo>
                      <a:pt x="4300" y="4313"/>
                    </a:lnTo>
                    <a:lnTo>
                      <a:pt x="5065" y="3548"/>
                    </a:lnTo>
                    <a:lnTo>
                      <a:pt x="5474" y="5074"/>
                    </a:lnTo>
                    <a:close/>
                    <a:moveTo>
                      <a:pt x="4300" y="2287"/>
                    </a:moveTo>
                    <a:lnTo>
                      <a:pt x="5065" y="3052"/>
                    </a:lnTo>
                    <a:lnTo>
                      <a:pt x="5474" y="1526"/>
                    </a:lnTo>
                    <a:lnTo>
                      <a:pt x="5882" y="0"/>
                    </a:lnTo>
                    <a:lnTo>
                      <a:pt x="4357" y="409"/>
                    </a:lnTo>
                    <a:lnTo>
                      <a:pt x="2831" y="818"/>
                    </a:lnTo>
                    <a:lnTo>
                      <a:pt x="3595" y="1582"/>
                    </a:lnTo>
                    <a:lnTo>
                      <a:pt x="0" y="5178"/>
                    </a:lnTo>
                    <a:lnTo>
                      <a:pt x="704" y="5883"/>
                    </a:lnTo>
                    <a:lnTo>
                      <a:pt x="2582" y="4005"/>
                    </a:lnTo>
                    <a:lnTo>
                      <a:pt x="2955" y="3632"/>
                    </a:lnTo>
                    <a:lnTo>
                      <a:pt x="4300" y="2287"/>
                    </a:lnTo>
                    <a:close/>
                    <a:moveTo>
                      <a:pt x="2205" y="2218"/>
                    </a:moveTo>
                    <a:lnTo>
                      <a:pt x="704" y="717"/>
                    </a:lnTo>
                    <a:lnTo>
                      <a:pt x="0" y="1422"/>
                    </a:lnTo>
                    <a:lnTo>
                      <a:pt x="1500" y="2923"/>
                    </a:lnTo>
                    <a:lnTo>
                      <a:pt x="2205" y="2218"/>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48" name="组合 47"/>
            <p:cNvGrpSpPr/>
            <p:nvPr/>
          </p:nvGrpSpPr>
          <p:grpSpPr>
            <a:xfrm>
              <a:off x="10389" y="4048"/>
              <a:ext cx="1124" cy="1124"/>
              <a:chOff x="1582737" y="2027237"/>
              <a:chExt cx="2320926" cy="2320926"/>
            </a:xfrm>
          </p:grpSpPr>
          <p:sp>
            <p:nvSpPr>
              <p:cNvPr id="49" name="椭圆 48"/>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0" name="椭圆 49"/>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椭圆 30"/>
              <p:cNvSpPr/>
              <p:nvPr/>
            </p:nvSpPr>
            <p:spPr>
              <a:xfrm>
                <a:off x="2261627" y="2665210"/>
                <a:ext cx="963149" cy="1044983"/>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09" name="Group 51"/>
            <p:cNvGrpSpPr/>
            <p:nvPr/>
          </p:nvGrpSpPr>
          <p:grpSpPr>
            <a:xfrm>
              <a:off x="7308" y="3198"/>
              <a:ext cx="1124" cy="1124"/>
              <a:chOff x="1582737" y="2027237"/>
              <a:chExt cx="2320926" cy="2320926"/>
            </a:xfrm>
          </p:grpSpPr>
          <p:sp>
            <p:nvSpPr>
              <p:cNvPr id="110" name="椭圆 109"/>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1" name="椭圆 110"/>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2" name="椭圆 34"/>
              <p:cNvSpPr/>
              <p:nvPr/>
            </p:nvSpPr>
            <p:spPr>
              <a:xfrm>
                <a:off x="2220710" y="2712392"/>
                <a:ext cx="1044983" cy="950616"/>
              </a:xfrm>
              <a:custGeom>
                <a:avLst/>
                <a:gdLst>
                  <a:gd name="connsiteX0" fmla="*/ 49398 w 607220"/>
                  <a:gd name="connsiteY0" fmla="*/ 459240 h 552386"/>
                  <a:gd name="connsiteX1" fmla="*/ 557822 w 607220"/>
                  <a:gd name="connsiteY1" fmla="*/ 459240 h 552386"/>
                  <a:gd name="connsiteX2" fmla="*/ 557822 w 607220"/>
                  <a:gd name="connsiteY2" fmla="*/ 552386 h 552386"/>
                  <a:gd name="connsiteX3" fmla="*/ 49398 w 607220"/>
                  <a:gd name="connsiteY3" fmla="*/ 552386 h 552386"/>
                  <a:gd name="connsiteX4" fmla="*/ 584431 w 607220"/>
                  <a:gd name="connsiteY4" fmla="*/ 238538 h 552386"/>
                  <a:gd name="connsiteX5" fmla="*/ 606926 w 607220"/>
                  <a:gd name="connsiteY5" fmla="*/ 254179 h 552386"/>
                  <a:gd name="connsiteX6" fmla="*/ 591161 w 607220"/>
                  <a:gd name="connsiteY6" fmla="*/ 276628 h 552386"/>
                  <a:gd name="connsiteX7" fmla="*/ 531142 w 607220"/>
                  <a:gd name="connsiteY7" fmla="*/ 287208 h 552386"/>
                  <a:gd name="connsiteX8" fmla="*/ 527731 w 607220"/>
                  <a:gd name="connsiteY8" fmla="*/ 287484 h 552386"/>
                  <a:gd name="connsiteX9" fmla="*/ 508647 w 607220"/>
                  <a:gd name="connsiteY9" fmla="*/ 271476 h 552386"/>
                  <a:gd name="connsiteX10" fmla="*/ 524412 w 607220"/>
                  <a:gd name="connsiteY10" fmla="*/ 249027 h 552386"/>
                  <a:gd name="connsiteX11" fmla="*/ 22789 w 607220"/>
                  <a:gd name="connsiteY11" fmla="*/ 238446 h 552386"/>
                  <a:gd name="connsiteX12" fmla="*/ 82808 w 607220"/>
                  <a:gd name="connsiteY12" fmla="*/ 249027 h 552386"/>
                  <a:gd name="connsiteX13" fmla="*/ 98481 w 607220"/>
                  <a:gd name="connsiteY13" fmla="*/ 271476 h 552386"/>
                  <a:gd name="connsiteX14" fmla="*/ 79489 w 607220"/>
                  <a:gd name="connsiteY14" fmla="*/ 287484 h 552386"/>
                  <a:gd name="connsiteX15" fmla="*/ 76078 w 607220"/>
                  <a:gd name="connsiteY15" fmla="*/ 287208 h 552386"/>
                  <a:gd name="connsiteX16" fmla="*/ 16059 w 607220"/>
                  <a:gd name="connsiteY16" fmla="*/ 276628 h 552386"/>
                  <a:gd name="connsiteX17" fmla="*/ 294 w 607220"/>
                  <a:gd name="connsiteY17" fmla="*/ 254179 h 552386"/>
                  <a:gd name="connsiteX18" fmla="*/ 22789 w 607220"/>
                  <a:gd name="connsiteY18" fmla="*/ 238446 h 552386"/>
                  <a:gd name="connsiteX19" fmla="*/ 292803 w 607220"/>
                  <a:gd name="connsiteY19" fmla="*/ 164340 h 552386"/>
                  <a:gd name="connsiteX20" fmla="*/ 160608 w 607220"/>
                  <a:gd name="connsiteY20" fmla="*/ 306622 h 552386"/>
                  <a:gd name="connsiteX21" fmla="*/ 160608 w 607220"/>
                  <a:gd name="connsiteY21" fmla="*/ 391845 h 552386"/>
                  <a:gd name="connsiteX22" fmla="*/ 223387 w 607220"/>
                  <a:gd name="connsiteY22" fmla="*/ 391845 h 552386"/>
                  <a:gd name="connsiteX23" fmla="*/ 223387 w 607220"/>
                  <a:gd name="connsiteY23" fmla="*/ 306622 h 552386"/>
                  <a:gd name="connsiteX24" fmla="*/ 292803 w 607220"/>
                  <a:gd name="connsiteY24" fmla="*/ 164340 h 552386"/>
                  <a:gd name="connsiteX25" fmla="*/ 303681 w 607220"/>
                  <a:gd name="connsiteY25" fmla="*/ 125042 h 552386"/>
                  <a:gd name="connsiteX26" fmla="*/ 485563 w 607220"/>
                  <a:gd name="connsiteY26" fmla="*/ 306622 h 552386"/>
                  <a:gd name="connsiteX27" fmla="*/ 485563 w 607220"/>
                  <a:gd name="connsiteY27" fmla="*/ 430590 h 552386"/>
                  <a:gd name="connsiteX28" fmla="*/ 463070 w 607220"/>
                  <a:gd name="connsiteY28" fmla="*/ 430590 h 552386"/>
                  <a:gd name="connsiteX29" fmla="*/ 223387 w 607220"/>
                  <a:gd name="connsiteY29" fmla="*/ 430590 h 552386"/>
                  <a:gd name="connsiteX30" fmla="*/ 121798 w 607220"/>
                  <a:gd name="connsiteY30" fmla="*/ 430590 h 552386"/>
                  <a:gd name="connsiteX31" fmla="*/ 121798 w 607220"/>
                  <a:gd name="connsiteY31" fmla="*/ 306622 h 552386"/>
                  <a:gd name="connsiteX32" fmla="*/ 303681 w 607220"/>
                  <a:gd name="connsiteY32" fmla="*/ 125042 h 552386"/>
                  <a:gd name="connsiteX33" fmla="*/ 487420 w 607220"/>
                  <a:gd name="connsiteY33" fmla="*/ 67584 h 552386"/>
                  <a:gd name="connsiteX34" fmla="*/ 501584 w 607220"/>
                  <a:gd name="connsiteY34" fmla="*/ 72014 h 552386"/>
                  <a:gd name="connsiteX35" fmla="*/ 503981 w 607220"/>
                  <a:gd name="connsiteY35" fmla="*/ 99356 h 552386"/>
                  <a:gd name="connsiteX36" fmla="*/ 464796 w 607220"/>
                  <a:gd name="connsiteY36" fmla="*/ 145940 h 552386"/>
                  <a:gd name="connsiteX37" fmla="*/ 449952 w 607220"/>
                  <a:gd name="connsiteY37" fmla="*/ 152844 h 552386"/>
                  <a:gd name="connsiteX38" fmla="*/ 437505 w 607220"/>
                  <a:gd name="connsiteY38" fmla="*/ 148333 h 552386"/>
                  <a:gd name="connsiteX39" fmla="*/ 435108 w 607220"/>
                  <a:gd name="connsiteY39" fmla="*/ 120991 h 552386"/>
                  <a:gd name="connsiteX40" fmla="*/ 474293 w 607220"/>
                  <a:gd name="connsiteY40" fmla="*/ 74408 h 552386"/>
                  <a:gd name="connsiteX41" fmla="*/ 487420 w 607220"/>
                  <a:gd name="connsiteY41" fmla="*/ 67584 h 552386"/>
                  <a:gd name="connsiteX42" fmla="*/ 119800 w 607220"/>
                  <a:gd name="connsiteY42" fmla="*/ 67502 h 552386"/>
                  <a:gd name="connsiteX43" fmla="*/ 132927 w 607220"/>
                  <a:gd name="connsiteY43" fmla="*/ 74364 h 552386"/>
                  <a:gd name="connsiteX44" fmla="*/ 172112 w 607220"/>
                  <a:gd name="connsiteY44" fmla="*/ 120973 h 552386"/>
                  <a:gd name="connsiteX45" fmla="*/ 169715 w 607220"/>
                  <a:gd name="connsiteY45" fmla="*/ 148331 h 552386"/>
                  <a:gd name="connsiteX46" fmla="*/ 157268 w 607220"/>
                  <a:gd name="connsiteY46" fmla="*/ 152844 h 552386"/>
                  <a:gd name="connsiteX47" fmla="*/ 142332 w 607220"/>
                  <a:gd name="connsiteY47" fmla="*/ 145936 h 552386"/>
                  <a:gd name="connsiteX48" fmla="*/ 103239 w 607220"/>
                  <a:gd name="connsiteY48" fmla="*/ 99234 h 552386"/>
                  <a:gd name="connsiteX49" fmla="*/ 105636 w 607220"/>
                  <a:gd name="connsiteY49" fmla="*/ 71969 h 552386"/>
                  <a:gd name="connsiteX50" fmla="*/ 119800 w 607220"/>
                  <a:gd name="connsiteY50" fmla="*/ 67502 h 552386"/>
                  <a:gd name="connsiteX51" fmla="*/ 303621 w 607220"/>
                  <a:gd name="connsiteY51" fmla="*/ 0 h 552386"/>
                  <a:gd name="connsiteX52" fmla="*/ 322980 w 607220"/>
                  <a:gd name="connsiteY52" fmla="*/ 19338 h 552386"/>
                  <a:gd name="connsiteX53" fmla="*/ 322980 w 607220"/>
                  <a:gd name="connsiteY53" fmla="*/ 80207 h 552386"/>
                  <a:gd name="connsiteX54" fmla="*/ 303621 w 607220"/>
                  <a:gd name="connsiteY54" fmla="*/ 99638 h 552386"/>
                  <a:gd name="connsiteX55" fmla="*/ 284169 w 607220"/>
                  <a:gd name="connsiteY55" fmla="*/ 80207 h 552386"/>
                  <a:gd name="connsiteX56" fmla="*/ 284169 w 607220"/>
                  <a:gd name="connsiteY56" fmla="*/ 19338 h 552386"/>
                  <a:gd name="connsiteX57" fmla="*/ 303621 w 607220"/>
                  <a:gd name="connsiteY57" fmla="*/ 0 h 55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220" h="552386">
                    <a:moveTo>
                      <a:pt x="49398" y="459240"/>
                    </a:moveTo>
                    <a:lnTo>
                      <a:pt x="557822" y="459240"/>
                    </a:lnTo>
                    <a:lnTo>
                      <a:pt x="557822" y="552386"/>
                    </a:lnTo>
                    <a:lnTo>
                      <a:pt x="49398" y="552386"/>
                    </a:lnTo>
                    <a:close/>
                    <a:moveTo>
                      <a:pt x="584431" y="238538"/>
                    </a:moveTo>
                    <a:cubicBezTo>
                      <a:pt x="595033" y="236606"/>
                      <a:pt x="605082" y="243691"/>
                      <a:pt x="606926" y="254179"/>
                    </a:cubicBezTo>
                    <a:cubicBezTo>
                      <a:pt x="608770" y="264759"/>
                      <a:pt x="601763" y="274788"/>
                      <a:pt x="591161" y="276628"/>
                    </a:cubicBezTo>
                    <a:lnTo>
                      <a:pt x="531142" y="287208"/>
                    </a:lnTo>
                    <a:cubicBezTo>
                      <a:pt x="530036" y="287392"/>
                      <a:pt x="528838" y="287484"/>
                      <a:pt x="527731" y="287484"/>
                    </a:cubicBezTo>
                    <a:cubicBezTo>
                      <a:pt x="518512" y="287484"/>
                      <a:pt x="510306" y="280860"/>
                      <a:pt x="508647" y="271476"/>
                    </a:cubicBezTo>
                    <a:cubicBezTo>
                      <a:pt x="506803" y="260987"/>
                      <a:pt x="513810" y="250867"/>
                      <a:pt x="524412" y="249027"/>
                    </a:cubicBezTo>
                    <a:close/>
                    <a:moveTo>
                      <a:pt x="22789" y="238446"/>
                    </a:moveTo>
                    <a:lnTo>
                      <a:pt x="82808" y="249027"/>
                    </a:lnTo>
                    <a:cubicBezTo>
                      <a:pt x="93318" y="250959"/>
                      <a:pt x="100417" y="260987"/>
                      <a:pt x="98481" y="271476"/>
                    </a:cubicBezTo>
                    <a:cubicBezTo>
                      <a:pt x="96914" y="280860"/>
                      <a:pt x="88708" y="287484"/>
                      <a:pt x="79489" y="287484"/>
                    </a:cubicBezTo>
                    <a:cubicBezTo>
                      <a:pt x="78290" y="287484"/>
                      <a:pt x="77184" y="287392"/>
                      <a:pt x="76078" y="287208"/>
                    </a:cubicBezTo>
                    <a:lnTo>
                      <a:pt x="16059" y="276628"/>
                    </a:lnTo>
                    <a:cubicBezTo>
                      <a:pt x="5457" y="274788"/>
                      <a:pt x="-1550" y="264759"/>
                      <a:pt x="294" y="254179"/>
                    </a:cubicBezTo>
                    <a:cubicBezTo>
                      <a:pt x="2138" y="243691"/>
                      <a:pt x="12279" y="236606"/>
                      <a:pt x="22789" y="238446"/>
                    </a:cubicBezTo>
                    <a:close/>
                    <a:moveTo>
                      <a:pt x="292803" y="164340"/>
                    </a:moveTo>
                    <a:cubicBezTo>
                      <a:pt x="218962" y="169862"/>
                      <a:pt x="160608" y="231524"/>
                      <a:pt x="160608" y="306622"/>
                    </a:cubicBezTo>
                    <a:lnTo>
                      <a:pt x="160608" y="391845"/>
                    </a:lnTo>
                    <a:lnTo>
                      <a:pt x="223387" y="391845"/>
                    </a:lnTo>
                    <a:lnTo>
                      <a:pt x="223387" y="306622"/>
                    </a:lnTo>
                    <a:cubicBezTo>
                      <a:pt x="223387" y="248826"/>
                      <a:pt x="250674" y="197564"/>
                      <a:pt x="292803" y="164340"/>
                    </a:cubicBezTo>
                    <a:close/>
                    <a:moveTo>
                      <a:pt x="303681" y="125042"/>
                    </a:moveTo>
                    <a:cubicBezTo>
                      <a:pt x="404071" y="125042"/>
                      <a:pt x="485563" y="206399"/>
                      <a:pt x="485563" y="306622"/>
                    </a:cubicBezTo>
                    <a:lnTo>
                      <a:pt x="485563" y="430590"/>
                    </a:lnTo>
                    <a:lnTo>
                      <a:pt x="463070" y="430590"/>
                    </a:lnTo>
                    <a:lnTo>
                      <a:pt x="223387" y="430590"/>
                    </a:lnTo>
                    <a:lnTo>
                      <a:pt x="121798" y="430590"/>
                    </a:lnTo>
                    <a:lnTo>
                      <a:pt x="121798" y="306622"/>
                    </a:lnTo>
                    <a:cubicBezTo>
                      <a:pt x="121798" y="206399"/>
                      <a:pt x="203198" y="125042"/>
                      <a:pt x="303681" y="125042"/>
                    </a:cubicBezTo>
                    <a:close/>
                    <a:moveTo>
                      <a:pt x="487420" y="67584"/>
                    </a:moveTo>
                    <a:cubicBezTo>
                      <a:pt x="492364" y="67158"/>
                      <a:pt x="497481" y="68608"/>
                      <a:pt x="501584" y="72014"/>
                    </a:cubicBezTo>
                    <a:cubicBezTo>
                      <a:pt x="509790" y="78919"/>
                      <a:pt x="510896" y="91163"/>
                      <a:pt x="503981" y="99356"/>
                    </a:cubicBezTo>
                    <a:lnTo>
                      <a:pt x="464796" y="145940"/>
                    </a:lnTo>
                    <a:cubicBezTo>
                      <a:pt x="461016" y="150543"/>
                      <a:pt x="455484" y="152844"/>
                      <a:pt x="449952" y="152844"/>
                    </a:cubicBezTo>
                    <a:cubicBezTo>
                      <a:pt x="445527" y="152844"/>
                      <a:pt x="441101" y="151371"/>
                      <a:pt x="437505" y="148333"/>
                    </a:cubicBezTo>
                    <a:cubicBezTo>
                      <a:pt x="429299" y="141429"/>
                      <a:pt x="428193" y="129185"/>
                      <a:pt x="435108" y="120991"/>
                    </a:cubicBezTo>
                    <a:lnTo>
                      <a:pt x="474293" y="74408"/>
                    </a:lnTo>
                    <a:cubicBezTo>
                      <a:pt x="477704" y="70311"/>
                      <a:pt x="482476" y="68010"/>
                      <a:pt x="487420" y="67584"/>
                    </a:cubicBezTo>
                    <a:close/>
                    <a:moveTo>
                      <a:pt x="119800" y="67502"/>
                    </a:moveTo>
                    <a:cubicBezTo>
                      <a:pt x="124745" y="67939"/>
                      <a:pt x="129516" y="70265"/>
                      <a:pt x="132927" y="74364"/>
                    </a:cubicBezTo>
                    <a:lnTo>
                      <a:pt x="172112" y="120973"/>
                    </a:lnTo>
                    <a:cubicBezTo>
                      <a:pt x="179027" y="129171"/>
                      <a:pt x="177921" y="141422"/>
                      <a:pt x="169715" y="148331"/>
                    </a:cubicBezTo>
                    <a:cubicBezTo>
                      <a:pt x="166119" y="151370"/>
                      <a:pt x="161694" y="152844"/>
                      <a:pt x="157268" y="152844"/>
                    </a:cubicBezTo>
                    <a:cubicBezTo>
                      <a:pt x="151736" y="152844"/>
                      <a:pt x="146204" y="150449"/>
                      <a:pt x="142332" y="145936"/>
                    </a:cubicBezTo>
                    <a:lnTo>
                      <a:pt x="103239" y="99234"/>
                    </a:lnTo>
                    <a:cubicBezTo>
                      <a:pt x="96324" y="91036"/>
                      <a:pt x="97430" y="78785"/>
                      <a:pt x="105636" y="71969"/>
                    </a:cubicBezTo>
                    <a:cubicBezTo>
                      <a:pt x="109739" y="68515"/>
                      <a:pt x="114856" y="67064"/>
                      <a:pt x="119800" y="67502"/>
                    </a:cubicBezTo>
                    <a:close/>
                    <a:moveTo>
                      <a:pt x="303621" y="0"/>
                    </a:moveTo>
                    <a:cubicBezTo>
                      <a:pt x="314314" y="0"/>
                      <a:pt x="322980" y="8656"/>
                      <a:pt x="322980" y="19338"/>
                    </a:cubicBezTo>
                    <a:lnTo>
                      <a:pt x="322980" y="80207"/>
                    </a:lnTo>
                    <a:cubicBezTo>
                      <a:pt x="322980" y="90982"/>
                      <a:pt x="314314" y="99638"/>
                      <a:pt x="303621" y="99638"/>
                    </a:cubicBezTo>
                    <a:cubicBezTo>
                      <a:pt x="292835" y="99638"/>
                      <a:pt x="284169" y="90982"/>
                      <a:pt x="284169" y="80207"/>
                    </a:cubicBezTo>
                    <a:lnTo>
                      <a:pt x="284169" y="19338"/>
                    </a:lnTo>
                    <a:cubicBezTo>
                      <a:pt x="284169" y="8656"/>
                      <a:pt x="292835" y="0"/>
                      <a:pt x="303621"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56" name="组合 55"/>
            <p:cNvGrpSpPr/>
            <p:nvPr/>
          </p:nvGrpSpPr>
          <p:grpSpPr>
            <a:xfrm>
              <a:off x="2945" y="7445"/>
              <a:ext cx="1124" cy="1124"/>
              <a:chOff x="1582737" y="2027237"/>
              <a:chExt cx="2320926" cy="2320926"/>
            </a:xfrm>
          </p:grpSpPr>
          <p:sp>
            <p:nvSpPr>
              <p:cNvPr id="57" name="椭圆 56"/>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8" name="椭圆 57"/>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9" name="椭圆 38"/>
              <p:cNvSpPr/>
              <p:nvPr/>
            </p:nvSpPr>
            <p:spPr>
              <a:xfrm>
                <a:off x="2220710" y="2698602"/>
                <a:ext cx="1044983" cy="978197"/>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60" name="组合 59"/>
            <p:cNvGrpSpPr/>
            <p:nvPr/>
          </p:nvGrpSpPr>
          <p:grpSpPr>
            <a:xfrm>
              <a:off x="5899" y="6675"/>
              <a:ext cx="1124" cy="1124"/>
              <a:chOff x="1582737" y="2027237"/>
              <a:chExt cx="2320926" cy="2320926"/>
            </a:xfrm>
          </p:grpSpPr>
          <p:sp>
            <p:nvSpPr>
              <p:cNvPr id="61" name="椭圆 60"/>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2" name="椭圆 61"/>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3" name="椭圆 42"/>
              <p:cNvSpPr/>
              <p:nvPr/>
            </p:nvSpPr>
            <p:spPr>
              <a:xfrm>
                <a:off x="2220710" y="2736537"/>
                <a:ext cx="1044983" cy="902327"/>
              </a:xfrm>
              <a:custGeom>
                <a:avLst/>
                <a:gdLst>
                  <a:gd name="connsiteX0" fmla="*/ 389514 w 603899"/>
                  <a:gd name="connsiteY0" fmla="*/ 386484 h 521458"/>
                  <a:gd name="connsiteX1" fmla="*/ 374816 w 603899"/>
                  <a:gd name="connsiteY1" fmla="*/ 476168 h 521458"/>
                  <a:gd name="connsiteX2" fmla="*/ 421062 w 603899"/>
                  <a:gd name="connsiteY2" fmla="*/ 451823 h 521458"/>
                  <a:gd name="connsiteX3" fmla="*/ 463187 w 603899"/>
                  <a:gd name="connsiteY3" fmla="*/ 451823 h 521458"/>
                  <a:gd name="connsiteX4" fmla="*/ 509434 w 603899"/>
                  <a:gd name="connsiteY4" fmla="*/ 476168 h 521458"/>
                  <a:gd name="connsiteX5" fmla="*/ 500471 w 603899"/>
                  <a:gd name="connsiteY5" fmla="*/ 421570 h 521458"/>
                  <a:gd name="connsiteX6" fmla="*/ 500471 w 603899"/>
                  <a:gd name="connsiteY6" fmla="*/ 421391 h 521458"/>
                  <a:gd name="connsiteX7" fmla="*/ 494735 w 603899"/>
                  <a:gd name="connsiteY7" fmla="*/ 386484 h 521458"/>
                  <a:gd name="connsiteX8" fmla="*/ 442214 w 603899"/>
                  <a:gd name="connsiteY8" fmla="*/ 400089 h 521458"/>
                  <a:gd name="connsiteX9" fmla="*/ 389514 w 603899"/>
                  <a:gd name="connsiteY9" fmla="*/ 386484 h 521458"/>
                  <a:gd name="connsiteX10" fmla="*/ 442214 w 603899"/>
                  <a:gd name="connsiteY10" fmla="*/ 218751 h 521458"/>
                  <a:gd name="connsiteX11" fmla="*/ 369259 w 603899"/>
                  <a:gd name="connsiteY11" fmla="*/ 291608 h 521458"/>
                  <a:gd name="connsiteX12" fmla="*/ 442214 w 603899"/>
                  <a:gd name="connsiteY12" fmla="*/ 364287 h 521458"/>
                  <a:gd name="connsiteX13" fmla="*/ 514990 w 603899"/>
                  <a:gd name="connsiteY13" fmla="*/ 291608 h 521458"/>
                  <a:gd name="connsiteX14" fmla="*/ 442214 w 603899"/>
                  <a:gd name="connsiteY14" fmla="*/ 218751 h 521458"/>
                  <a:gd name="connsiteX15" fmla="*/ 92303 w 603899"/>
                  <a:gd name="connsiteY15" fmla="*/ 199982 h 521458"/>
                  <a:gd name="connsiteX16" fmla="*/ 264405 w 603899"/>
                  <a:gd name="connsiteY16" fmla="*/ 199982 h 521458"/>
                  <a:gd name="connsiteX17" fmla="*/ 282332 w 603899"/>
                  <a:gd name="connsiteY17" fmla="*/ 217871 h 521458"/>
                  <a:gd name="connsiteX18" fmla="*/ 264405 w 603899"/>
                  <a:gd name="connsiteY18" fmla="*/ 235759 h 521458"/>
                  <a:gd name="connsiteX19" fmla="*/ 92303 w 603899"/>
                  <a:gd name="connsiteY19" fmla="*/ 235759 h 521458"/>
                  <a:gd name="connsiteX20" fmla="*/ 74376 w 603899"/>
                  <a:gd name="connsiteY20" fmla="*/ 217871 h 521458"/>
                  <a:gd name="connsiteX21" fmla="*/ 92303 w 603899"/>
                  <a:gd name="connsiteY21" fmla="*/ 199982 h 521458"/>
                  <a:gd name="connsiteX22" fmla="*/ 92302 w 603899"/>
                  <a:gd name="connsiteY22" fmla="*/ 102955 h 521458"/>
                  <a:gd name="connsiteX23" fmla="*/ 498684 w 603899"/>
                  <a:gd name="connsiteY23" fmla="*/ 102955 h 521458"/>
                  <a:gd name="connsiteX24" fmla="*/ 516610 w 603899"/>
                  <a:gd name="connsiteY24" fmla="*/ 120843 h 521458"/>
                  <a:gd name="connsiteX25" fmla="*/ 498684 w 603899"/>
                  <a:gd name="connsiteY25" fmla="*/ 138732 h 521458"/>
                  <a:gd name="connsiteX26" fmla="*/ 92302 w 603899"/>
                  <a:gd name="connsiteY26" fmla="*/ 138732 h 521458"/>
                  <a:gd name="connsiteX27" fmla="*/ 74376 w 603899"/>
                  <a:gd name="connsiteY27" fmla="*/ 120843 h 521458"/>
                  <a:gd name="connsiteX28" fmla="*/ 92302 w 603899"/>
                  <a:gd name="connsiteY28" fmla="*/ 102955 h 521458"/>
                  <a:gd name="connsiteX29" fmla="*/ 41765 w 603899"/>
                  <a:gd name="connsiteY29" fmla="*/ 35802 h 521458"/>
                  <a:gd name="connsiteX30" fmla="*/ 35850 w 603899"/>
                  <a:gd name="connsiteY30" fmla="*/ 41709 h 521458"/>
                  <a:gd name="connsiteX31" fmla="*/ 35850 w 603899"/>
                  <a:gd name="connsiteY31" fmla="*/ 394181 h 521458"/>
                  <a:gd name="connsiteX32" fmla="*/ 41765 w 603899"/>
                  <a:gd name="connsiteY32" fmla="*/ 400089 h 521458"/>
                  <a:gd name="connsiteX33" fmla="*/ 350437 w 603899"/>
                  <a:gd name="connsiteY33" fmla="*/ 400089 h 521458"/>
                  <a:gd name="connsiteX34" fmla="*/ 350975 w 603899"/>
                  <a:gd name="connsiteY34" fmla="*/ 400089 h 521458"/>
                  <a:gd name="connsiteX35" fmla="*/ 357607 w 603899"/>
                  <a:gd name="connsiteY35" fmla="*/ 360169 h 521458"/>
                  <a:gd name="connsiteX36" fmla="*/ 357607 w 603899"/>
                  <a:gd name="connsiteY36" fmla="*/ 359811 h 521458"/>
                  <a:gd name="connsiteX37" fmla="*/ 333408 w 603899"/>
                  <a:gd name="connsiteY37" fmla="*/ 291608 h 521458"/>
                  <a:gd name="connsiteX38" fmla="*/ 442214 w 603899"/>
                  <a:gd name="connsiteY38" fmla="*/ 182949 h 521458"/>
                  <a:gd name="connsiteX39" fmla="*/ 550841 w 603899"/>
                  <a:gd name="connsiteY39" fmla="*/ 291608 h 521458"/>
                  <a:gd name="connsiteX40" fmla="*/ 526642 w 603899"/>
                  <a:gd name="connsiteY40" fmla="*/ 359811 h 521458"/>
                  <a:gd name="connsiteX41" fmla="*/ 526821 w 603899"/>
                  <a:gd name="connsiteY41" fmla="*/ 360169 h 521458"/>
                  <a:gd name="connsiteX42" fmla="*/ 533274 w 603899"/>
                  <a:gd name="connsiteY42" fmla="*/ 400089 h 521458"/>
                  <a:gd name="connsiteX43" fmla="*/ 561954 w 603899"/>
                  <a:gd name="connsiteY43" fmla="*/ 400089 h 521458"/>
                  <a:gd name="connsiteX44" fmla="*/ 568049 w 603899"/>
                  <a:gd name="connsiteY44" fmla="*/ 394181 h 521458"/>
                  <a:gd name="connsiteX45" fmla="*/ 568049 w 603899"/>
                  <a:gd name="connsiteY45" fmla="*/ 41709 h 521458"/>
                  <a:gd name="connsiteX46" fmla="*/ 561954 w 603899"/>
                  <a:gd name="connsiteY46" fmla="*/ 35802 h 521458"/>
                  <a:gd name="connsiteX47" fmla="*/ 41765 w 603899"/>
                  <a:gd name="connsiteY47" fmla="*/ 0 h 521458"/>
                  <a:gd name="connsiteX48" fmla="*/ 561954 w 603899"/>
                  <a:gd name="connsiteY48" fmla="*/ 0 h 521458"/>
                  <a:gd name="connsiteX49" fmla="*/ 603899 w 603899"/>
                  <a:gd name="connsiteY49" fmla="*/ 41709 h 521458"/>
                  <a:gd name="connsiteX50" fmla="*/ 603899 w 603899"/>
                  <a:gd name="connsiteY50" fmla="*/ 394181 h 521458"/>
                  <a:gd name="connsiteX51" fmla="*/ 561954 w 603899"/>
                  <a:gd name="connsiteY51" fmla="*/ 435891 h 521458"/>
                  <a:gd name="connsiteX52" fmla="*/ 539189 w 603899"/>
                  <a:gd name="connsiteY52" fmla="*/ 435891 h 521458"/>
                  <a:gd name="connsiteX53" fmla="*/ 548331 w 603899"/>
                  <a:gd name="connsiteY53" fmla="*/ 491742 h 521458"/>
                  <a:gd name="connsiteX54" fmla="*/ 539010 w 603899"/>
                  <a:gd name="connsiteY54" fmla="*/ 517162 h 521458"/>
                  <a:gd name="connsiteX55" fmla="*/ 525566 w 603899"/>
                  <a:gd name="connsiteY55" fmla="*/ 521458 h 521458"/>
                  <a:gd name="connsiteX56" fmla="*/ 511943 w 603899"/>
                  <a:gd name="connsiteY56" fmla="*/ 517878 h 521458"/>
                  <a:gd name="connsiteX57" fmla="*/ 446516 w 603899"/>
                  <a:gd name="connsiteY57" fmla="*/ 483508 h 521458"/>
                  <a:gd name="connsiteX58" fmla="*/ 437912 w 603899"/>
                  <a:gd name="connsiteY58" fmla="*/ 483508 h 521458"/>
                  <a:gd name="connsiteX59" fmla="*/ 372485 w 603899"/>
                  <a:gd name="connsiteY59" fmla="*/ 517878 h 521458"/>
                  <a:gd name="connsiteX60" fmla="*/ 345239 w 603899"/>
                  <a:gd name="connsiteY60" fmla="*/ 517162 h 521458"/>
                  <a:gd name="connsiteX61" fmla="*/ 335918 w 603899"/>
                  <a:gd name="connsiteY61" fmla="*/ 491742 h 521458"/>
                  <a:gd name="connsiteX62" fmla="*/ 345060 w 603899"/>
                  <a:gd name="connsiteY62" fmla="*/ 435891 h 521458"/>
                  <a:gd name="connsiteX63" fmla="*/ 41765 w 603899"/>
                  <a:gd name="connsiteY63" fmla="*/ 435891 h 521458"/>
                  <a:gd name="connsiteX64" fmla="*/ 0 w 603899"/>
                  <a:gd name="connsiteY64" fmla="*/ 394181 h 521458"/>
                  <a:gd name="connsiteX65" fmla="*/ 0 w 603899"/>
                  <a:gd name="connsiteY65" fmla="*/ 41709 h 521458"/>
                  <a:gd name="connsiteX66" fmla="*/ 41765 w 603899"/>
                  <a:gd name="connsiteY66" fmla="*/ 0 h 5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3899" h="521458">
                    <a:moveTo>
                      <a:pt x="389514" y="386484"/>
                    </a:moveTo>
                    <a:lnTo>
                      <a:pt x="374816" y="476168"/>
                    </a:lnTo>
                    <a:lnTo>
                      <a:pt x="421062" y="451823"/>
                    </a:lnTo>
                    <a:cubicBezTo>
                      <a:pt x="433252" y="445378"/>
                      <a:pt x="450998" y="445378"/>
                      <a:pt x="463187" y="451823"/>
                    </a:cubicBezTo>
                    <a:lnTo>
                      <a:pt x="509434" y="476168"/>
                    </a:lnTo>
                    <a:lnTo>
                      <a:pt x="500471" y="421570"/>
                    </a:lnTo>
                    <a:cubicBezTo>
                      <a:pt x="500471" y="421570"/>
                      <a:pt x="500471" y="421570"/>
                      <a:pt x="500471" y="421391"/>
                    </a:cubicBezTo>
                    <a:lnTo>
                      <a:pt x="494735" y="386484"/>
                    </a:lnTo>
                    <a:cubicBezTo>
                      <a:pt x="479140" y="395256"/>
                      <a:pt x="461215" y="400089"/>
                      <a:pt x="442214" y="400089"/>
                    </a:cubicBezTo>
                    <a:cubicBezTo>
                      <a:pt x="423034" y="400089"/>
                      <a:pt x="405109" y="395256"/>
                      <a:pt x="389514" y="386484"/>
                    </a:cubicBezTo>
                    <a:close/>
                    <a:moveTo>
                      <a:pt x="442214" y="218751"/>
                    </a:moveTo>
                    <a:cubicBezTo>
                      <a:pt x="402062" y="218751"/>
                      <a:pt x="369259" y="251331"/>
                      <a:pt x="369259" y="291608"/>
                    </a:cubicBezTo>
                    <a:cubicBezTo>
                      <a:pt x="369259" y="331707"/>
                      <a:pt x="402062" y="364287"/>
                      <a:pt x="442214" y="364287"/>
                    </a:cubicBezTo>
                    <a:cubicBezTo>
                      <a:pt x="482367" y="364287"/>
                      <a:pt x="514990" y="331707"/>
                      <a:pt x="514990" y="291608"/>
                    </a:cubicBezTo>
                    <a:cubicBezTo>
                      <a:pt x="514990" y="251331"/>
                      <a:pt x="482367" y="218751"/>
                      <a:pt x="442214" y="218751"/>
                    </a:cubicBezTo>
                    <a:close/>
                    <a:moveTo>
                      <a:pt x="92303" y="199982"/>
                    </a:moveTo>
                    <a:lnTo>
                      <a:pt x="264405" y="199982"/>
                    </a:lnTo>
                    <a:cubicBezTo>
                      <a:pt x="274265" y="199982"/>
                      <a:pt x="282332" y="208032"/>
                      <a:pt x="282332" y="217871"/>
                    </a:cubicBezTo>
                    <a:cubicBezTo>
                      <a:pt x="282332" y="227888"/>
                      <a:pt x="274265" y="235759"/>
                      <a:pt x="264405" y="235759"/>
                    </a:cubicBezTo>
                    <a:lnTo>
                      <a:pt x="92303" y="235759"/>
                    </a:lnTo>
                    <a:cubicBezTo>
                      <a:pt x="82444" y="235759"/>
                      <a:pt x="74376" y="227888"/>
                      <a:pt x="74376" y="217871"/>
                    </a:cubicBezTo>
                    <a:cubicBezTo>
                      <a:pt x="74376" y="208032"/>
                      <a:pt x="82444" y="199982"/>
                      <a:pt x="92303" y="199982"/>
                    </a:cubicBezTo>
                    <a:close/>
                    <a:moveTo>
                      <a:pt x="92302" y="102955"/>
                    </a:moveTo>
                    <a:lnTo>
                      <a:pt x="498684" y="102955"/>
                    </a:lnTo>
                    <a:cubicBezTo>
                      <a:pt x="508544" y="102955"/>
                      <a:pt x="516610" y="111005"/>
                      <a:pt x="516610" y="120843"/>
                    </a:cubicBezTo>
                    <a:cubicBezTo>
                      <a:pt x="516610" y="130682"/>
                      <a:pt x="508544" y="138732"/>
                      <a:pt x="498684" y="138732"/>
                    </a:cubicBezTo>
                    <a:lnTo>
                      <a:pt x="92302" y="138732"/>
                    </a:lnTo>
                    <a:cubicBezTo>
                      <a:pt x="82443" y="138732"/>
                      <a:pt x="74376" y="130682"/>
                      <a:pt x="74376" y="120843"/>
                    </a:cubicBezTo>
                    <a:cubicBezTo>
                      <a:pt x="74376" y="111005"/>
                      <a:pt x="82443" y="102955"/>
                      <a:pt x="92302" y="102955"/>
                    </a:cubicBezTo>
                    <a:close/>
                    <a:moveTo>
                      <a:pt x="41765" y="35802"/>
                    </a:moveTo>
                    <a:cubicBezTo>
                      <a:pt x="38539" y="35802"/>
                      <a:pt x="35850" y="38487"/>
                      <a:pt x="35850" y="41709"/>
                    </a:cubicBezTo>
                    <a:lnTo>
                      <a:pt x="35850" y="394181"/>
                    </a:lnTo>
                    <a:cubicBezTo>
                      <a:pt x="35850" y="397404"/>
                      <a:pt x="38539" y="400089"/>
                      <a:pt x="41765" y="400089"/>
                    </a:cubicBezTo>
                    <a:lnTo>
                      <a:pt x="350437" y="400089"/>
                    </a:lnTo>
                    <a:cubicBezTo>
                      <a:pt x="350617" y="400089"/>
                      <a:pt x="350796" y="400089"/>
                      <a:pt x="350975" y="400089"/>
                    </a:cubicBezTo>
                    <a:lnTo>
                      <a:pt x="357607" y="360169"/>
                    </a:lnTo>
                    <a:cubicBezTo>
                      <a:pt x="357607" y="360169"/>
                      <a:pt x="357607" y="359990"/>
                      <a:pt x="357607" y="359811"/>
                    </a:cubicBezTo>
                    <a:cubicBezTo>
                      <a:pt x="342550" y="341194"/>
                      <a:pt x="333408" y="317386"/>
                      <a:pt x="333408" y="291608"/>
                    </a:cubicBezTo>
                    <a:cubicBezTo>
                      <a:pt x="333408" y="231640"/>
                      <a:pt x="382165" y="182949"/>
                      <a:pt x="442214" y="182949"/>
                    </a:cubicBezTo>
                    <a:cubicBezTo>
                      <a:pt x="502084" y="182949"/>
                      <a:pt x="550841" y="231640"/>
                      <a:pt x="550841" y="291608"/>
                    </a:cubicBezTo>
                    <a:cubicBezTo>
                      <a:pt x="550841" y="317386"/>
                      <a:pt x="541878" y="341194"/>
                      <a:pt x="526642" y="359811"/>
                    </a:cubicBezTo>
                    <a:cubicBezTo>
                      <a:pt x="526642" y="359990"/>
                      <a:pt x="526821" y="360169"/>
                      <a:pt x="526821" y="360169"/>
                    </a:cubicBezTo>
                    <a:lnTo>
                      <a:pt x="533274" y="400089"/>
                    </a:lnTo>
                    <a:lnTo>
                      <a:pt x="561954" y="400089"/>
                    </a:lnTo>
                    <a:cubicBezTo>
                      <a:pt x="565181" y="400089"/>
                      <a:pt x="568049" y="397404"/>
                      <a:pt x="568049" y="394181"/>
                    </a:cubicBezTo>
                    <a:lnTo>
                      <a:pt x="568049" y="41709"/>
                    </a:lnTo>
                    <a:cubicBezTo>
                      <a:pt x="568049" y="38487"/>
                      <a:pt x="565181" y="35802"/>
                      <a:pt x="561954" y="35802"/>
                    </a:cubicBezTo>
                    <a:close/>
                    <a:moveTo>
                      <a:pt x="41765" y="0"/>
                    </a:moveTo>
                    <a:lnTo>
                      <a:pt x="561954" y="0"/>
                    </a:lnTo>
                    <a:cubicBezTo>
                      <a:pt x="585078" y="0"/>
                      <a:pt x="603899" y="18617"/>
                      <a:pt x="603899" y="41709"/>
                    </a:cubicBezTo>
                    <a:lnTo>
                      <a:pt x="603899" y="394181"/>
                    </a:lnTo>
                    <a:cubicBezTo>
                      <a:pt x="603899" y="417095"/>
                      <a:pt x="585078" y="435891"/>
                      <a:pt x="561954" y="435891"/>
                    </a:cubicBezTo>
                    <a:lnTo>
                      <a:pt x="539189" y="435891"/>
                    </a:lnTo>
                    <a:lnTo>
                      <a:pt x="548331" y="491742"/>
                    </a:lnTo>
                    <a:cubicBezTo>
                      <a:pt x="550124" y="502125"/>
                      <a:pt x="546539" y="511791"/>
                      <a:pt x="539010" y="517162"/>
                    </a:cubicBezTo>
                    <a:cubicBezTo>
                      <a:pt x="535067" y="520026"/>
                      <a:pt x="530406" y="521458"/>
                      <a:pt x="525566" y="521458"/>
                    </a:cubicBezTo>
                    <a:cubicBezTo>
                      <a:pt x="521085" y="521458"/>
                      <a:pt x="516424" y="520205"/>
                      <a:pt x="511943" y="517878"/>
                    </a:cubicBezTo>
                    <a:lnTo>
                      <a:pt x="446516" y="483508"/>
                    </a:lnTo>
                    <a:cubicBezTo>
                      <a:pt x="444724" y="482613"/>
                      <a:pt x="439705" y="482613"/>
                      <a:pt x="437912" y="483508"/>
                    </a:cubicBezTo>
                    <a:lnTo>
                      <a:pt x="372485" y="517878"/>
                    </a:lnTo>
                    <a:cubicBezTo>
                      <a:pt x="362985" y="522890"/>
                      <a:pt x="352768" y="522532"/>
                      <a:pt x="345239" y="517162"/>
                    </a:cubicBezTo>
                    <a:cubicBezTo>
                      <a:pt x="337710" y="511791"/>
                      <a:pt x="334305" y="502125"/>
                      <a:pt x="335918" y="491742"/>
                    </a:cubicBezTo>
                    <a:lnTo>
                      <a:pt x="345060" y="435891"/>
                    </a:lnTo>
                    <a:lnTo>
                      <a:pt x="41765" y="435891"/>
                    </a:lnTo>
                    <a:cubicBezTo>
                      <a:pt x="18821" y="435891"/>
                      <a:pt x="0" y="417274"/>
                      <a:pt x="0" y="394181"/>
                    </a:cubicBezTo>
                    <a:lnTo>
                      <a:pt x="0" y="41709"/>
                    </a:lnTo>
                    <a:cubicBezTo>
                      <a:pt x="0" y="18617"/>
                      <a:pt x="18821" y="0"/>
                      <a:pt x="4176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05" name="Group 63"/>
            <p:cNvGrpSpPr/>
            <p:nvPr/>
          </p:nvGrpSpPr>
          <p:grpSpPr>
            <a:xfrm>
              <a:off x="8854" y="7445"/>
              <a:ext cx="1124" cy="1124"/>
              <a:chOff x="1582737" y="2027237"/>
              <a:chExt cx="2320926" cy="2320926"/>
            </a:xfrm>
          </p:grpSpPr>
          <p:sp>
            <p:nvSpPr>
              <p:cNvPr id="106" name="椭圆 105"/>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7" name="椭圆 106"/>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8" name="椭圆 46"/>
              <p:cNvSpPr/>
              <p:nvPr/>
            </p:nvSpPr>
            <p:spPr>
              <a:xfrm>
                <a:off x="2220710" y="2665943"/>
                <a:ext cx="1044982" cy="104351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 name="connsiteX170" fmla="*/ 325000 h 606722"/>
                  <a:gd name="connsiteY170" fmla="*/ 325000 h 606722"/>
                  <a:gd name="connsiteX171" fmla="*/ 325000 h 606722"/>
                  <a:gd name="connsiteY171" fmla="*/ 325000 h 606722"/>
                  <a:gd name="connsiteX172" fmla="*/ 325000 h 606722"/>
                  <a:gd name="connsiteY172" fmla="*/ 325000 h 606722"/>
                  <a:gd name="connsiteX173" fmla="*/ 325000 h 606722"/>
                  <a:gd name="connsiteY173" fmla="*/ 325000 h 606722"/>
                  <a:gd name="connsiteX174" fmla="*/ 325000 h 606722"/>
                  <a:gd name="connsiteY174" fmla="*/ 325000 h 606722"/>
                  <a:gd name="connsiteX175" fmla="*/ 325000 h 606722"/>
                  <a:gd name="connsiteY175" fmla="*/ 325000 h 606722"/>
                  <a:gd name="connsiteX176" fmla="*/ 325000 h 606722"/>
                  <a:gd name="connsiteY176" fmla="*/ 325000 h 606722"/>
                  <a:gd name="connsiteX177" fmla="*/ 325000 h 606722"/>
                  <a:gd name="connsiteY177" fmla="*/ 325000 h 606722"/>
                  <a:gd name="connsiteX178" fmla="*/ 325000 h 606722"/>
                  <a:gd name="connsiteY178" fmla="*/ 325000 h 606722"/>
                  <a:gd name="connsiteX179" fmla="*/ 325000 h 606722"/>
                  <a:gd name="connsiteY179" fmla="*/ 325000 h 606722"/>
                  <a:gd name="connsiteX180" fmla="*/ 325000 h 606722"/>
                  <a:gd name="connsiteY180" fmla="*/ 325000 h 606722"/>
                  <a:gd name="connsiteX181" fmla="*/ 325000 h 606722"/>
                  <a:gd name="connsiteY181" fmla="*/ 325000 h 606722"/>
                  <a:gd name="connsiteX182" fmla="*/ 325000 h 606722"/>
                  <a:gd name="connsiteY182" fmla="*/ 325000 h 606722"/>
                  <a:gd name="connsiteX183" fmla="*/ 325000 h 606722"/>
                  <a:gd name="connsiteY183" fmla="*/ 325000 h 606722"/>
                  <a:gd name="connsiteX184" fmla="*/ 325000 h 606722"/>
                  <a:gd name="connsiteY184" fmla="*/ 325000 h 606722"/>
                  <a:gd name="connsiteX185" fmla="*/ 325000 h 606722"/>
                  <a:gd name="connsiteY185" fmla="*/ 325000 h 606722"/>
                  <a:gd name="connsiteX186" fmla="*/ 325000 h 606722"/>
                  <a:gd name="connsiteY186" fmla="*/ 325000 h 606722"/>
                  <a:gd name="connsiteX187" fmla="*/ 325000 h 606722"/>
                  <a:gd name="connsiteY18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607614" h="606761">
                    <a:moveTo>
                      <a:pt x="273408" y="546085"/>
                    </a:moveTo>
                    <a:lnTo>
                      <a:pt x="334206" y="546085"/>
                    </a:lnTo>
                    <a:lnTo>
                      <a:pt x="334206" y="566554"/>
                    </a:lnTo>
                    <a:lnTo>
                      <a:pt x="273408" y="566554"/>
                    </a:lnTo>
                    <a:close/>
                    <a:moveTo>
                      <a:pt x="273408" y="505878"/>
                    </a:moveTo>
                    <a:lnTo>
                      <a:pt x="334206" y="505878"/>
                    </a:lnTo>
                    <a:lnTo>
                      <a:pt x="334206" y="525616"/>
                    </a:lnTo>
                    <a:lnTo>
                      <a:pt x="273408" y="525616"/>
                    </a:lnTo>
                    <a:close/>
                    <a:moveTo>
                      <a:pt x="252914" y="394395"/>
                    </a:moveTo>
                    <a:lnTo>
                      <a:pt x="354700" y="394395"/>
                    </a:lnTo>
                    <a:cubicBezTo>
                      <a:pt x="394199" y="394395"/>
                      <a:pt x="425342" y="425492"/>
                      <a:pt x="425342" y="464931"/>
                    </a:cubicBezTo>
                    <a:lnTo>
                      <a:pt x="425342" y="606761"/>
                    </a:lnTo>
                    <a:lnTo>
                      <a:pt x="404833" y="606761"/>
                    </a:lnTo>
                    <a:lnTo>
                      <a:pt x="404833" y="555945"/>
                    </a:lnTo>
                    <a:lnTo>
                      <a:pt x="374449" y="555945"/>
                    </a:lnTo>
                    <a:lnTo>
                      <a:pt x="374449" y="606761"/>
                    </a:lnTo>
                    <a:lnTo>
                      <a:pt x="354700" y="606761"/>
                    </a:lnTo>
                    <a:lnTo>
                      <a:pt x="354700" y="495269"/>
                    </a:lnTo>
                    <a:lnTo>
                      <a:pt x="374449" y="495269"/>
                    </a:lnTo>
                    <a:lnTo>
                      <a:pt x="374449" y="536225"/>
                    </a:lnTo>
                    <a:lnTo>
                      <a:pt x="404833" y="536225"/>
                    </a:lnTo>
                    <a:lnTo>
                      <a:pt x="404833" y="464931"/>
                    </a:lnTo>
                    <a:cubicBezTo>
                      <a:pt x="404833" y="436868"/>
                      <a:pt x="382805" y="414873"/>
                      <a:pt x="354700" y="414873"/>
                    </a:cubicBezTo>
                    <a:lnTo>
                      <a:pt x="313682" y="414873"/>
                    </a:lnTo>
                    <a:lnTo>
                      <a:pt x="313682" y="455071"/>
                    </a:lnTo>
                    <a:lnTo>
                      <a:pt x="293932" y="455071"/>
                    </a:lnTo>
                    <a:lnTo>
                      <a:pt x="293932" y="414873"/>
                    </a:lnTo>
                    <a:lnTo>
                      <a:pt x="252914" y="414873"/>
                    </a:lnTo>
                    <a:cubicBezTo>
                      <a:pt x="224809" y="414873"/>
                      <a:pt x="202781" y="436868"/>
                      <a:pt x="202781" y="464931"/>
                    </a:cubicBezTo>
                    <a:lnTo>
                      <a:pt x="202781" y="536225"/>
                    </a:lnTo>
                    <a:lnTo>
                      <a:pt x="233165" y="536225"/>
                    </a:lnTo>
                    <a:lnTo>
                      <a:pt x="233165" y="495269"/>
                    </a:lnTo>
                    <a:lnTo>
                      <a:pt x="252914" y="495269"/>
                    </a:lnTo>
                    <a:lnTo>
                      <a:pt x="252914" y="606761"/>
                    </a:lnTo>
                    <a:lnTo>
                      <a:pt x="233165" y="606761"/>
                    </a:lnTo>
                    <a:lnTo>
                      <a:pt x="233165" y="555945"/>
                    </a:lnTo>
                    <a:lnTo>
                      <a:pt x="202781" y="555945"/>
                    </a:lnTo>
                    <a:lnTo>
                      <a:pt x="202781" y="606761"/>
                    </a:lnTo>
                    <a:lnTo>
                      <a:pt x="182272" y="606761"/>
                    </a:lnTo>
                    <a:lnTo>
                      <a:pt x="182272" y="464931"/>
                    </a:lnTo>
                    <a:cubicBezTo>
                      <a:pt x="182272" y="425492"/>
                      <a:pt x="213415" y="394395"/>
                      <a:pt x="252914" y="394395"/>
                    </a:cubicBezTo>
                    <a:close/>
                    <a:moveTo>
                      <a:pt x="263569" y="313241"/>
                    </a:moveTo>
                    <a:lnTo>
                      <a:pt x="263569" y="333716"/>
                    </a:lnTo>
                    <a:cubicBezTo>
                      <a:pt x="263569" y="351158"/>
                      <a:pt x="276475" y="364050"/>
                      <a:pt x="293937" y="364050"/>
                    </a:cubicBezTo>
                    <a:lnTo>
                      <a:pt x="313677" y="364050"/>
                    </a:lnTo>
                    <a:cubicBezTo>
                      <a:pt x="331139" y="364050"/>
                      <a:pt x="344045" y="351158"/>
                      <a:pt x="344045" y="333716"/>
                    </a:cubicBezTo>
                    <a:lnTo>
                      <a:pt x="344045" y="313241"/>
                    </a:lnTo>
                    <a:close/>
                    <a:moveTo>
                      <a:pt x="455680" y="293511"/>
                    </a:moveTo>
                    <a:lnTo>
                      <a:pt x="516478" y="293511"/>
                    </a:lnTo>
                    <a:lnTo>
                      <a:pt x="516478" y="313249"/>
                    </a:lnTo>
                    <a:lnTo>
                      <a:pt x="455680" y="313249"/>
                    </a:lnTo>
                    <a:close/>
                    <a:moveTo>
                      <a:pt x="91136" y="293511"/>
                    </a:moveTo>
                    <a:lnTo>
                      <a:pt x="151934" y="293511"/>
                    </a:lnTo>
                    <a:lnTo>
                      <a:pt x="151934" y="313249"/>
                    </a:lnTo>
                    <a:lnTo>
                      <a:pt x="91136" y="313249"/>
                    </a:lnTo>
                    <a:close/>
                    <a:moveTo>
                      <a:pt x="293937" y="273048"/>
                    </a:moveTo>
                    <a:cubicBezTo>
                      <a:pt x="280271" y="273048"/>
                      <a:pt x="269642" y="281390"/>
                      <a:pt x="264328" y="293524"/>
                    </a:cubicBezTo>
                    <a:lnTo>
                      <a:pt x="342527" y="293524"/>
                    </a:lnTo>
                    <a:cubicBezTo>
                      <a:pt x="337972" y="281390"/>
                      <a:pt x="327343" y="273048"/>
                      <a:pt x="313677" y="273048"/>
                    </a:cubicBezTo>
                    <a:close/>
                    <a:moveTo>
                      <a:pt x="455680" y="252573"/>
                    </a:moveTo>
                    <a:lnTo>
                      <a:pt x="516478" y="252573"/>
                    </a:lnTo>
                    <a:lnTo>
                      <a:pt x="516478" y="273042"/>
                    </a:lnTo>
                    <a:lnTo>
                      <a:pt x="455680" y="273042"/>
                    </a:lnTo>
                    <a:close/>
                    <a:moveTo>
                      <a:pt x="293937" y="252573"/>
                    </a:moveTo>
                    <a:lnTo>
                      <a:pt x="313677" y="252573"/>
                    </a:lnTo>
                    <a:cubicBezTo>
                      <a:pt x="342527" y="252573"/>
                      <a:pt x="364544" y="275323"/>
                      <a:pt x="364544" y="303382"/>
                    </a:cubicBezTo>
                    <a:lnTo>
                      <a:pt x="364544" y="333716"/>
                    </a:lnTo>
                    <a:cubicBezTo>
                      <a:pt x="364544" y="361775"/>
                      <a:pt x="342527" y="384525"/>
                      <a:pt x="313677" y="384525"/>
                    </a:cubicBezTo>
                    <a:lnTo>
                      <a:pt x="293937" y="384525"/>
                    </a:lnTo>
                    <a:cubicBezTo>
                      <a:pt x="265087" y="384525"/>
                      <a:pt x="243070" y="361775"/>
                      <a:pt x="243070" y="333716"/>
                    </a:cubicBezTo>
                    <a:lnTo>
                      <a:pt x="243070" y="303382"/>
                    </a:lnTo>
                    <a:cubicBezTo>
                      <a:pt x="243070" y="275323"/>
                      <a:pt x="265087" y="252573"/>
                      <a:pt x="293937" y="252573"/>
                    </a:cubicBezTo>
                    <a:close/>
                    <a:moveTo>
                      <a:pt x="91136" y="252573"/>
                    </a:moveTo>
                    <a:lnTo>
                      <a:pt x="151934" y="252573"/>
                    </a:lnTo>
                    <a:lnTo>
                      <a:pt x="151934" y="273042"/>
                    </a:lnTo>
                    <a:lnTo>
                      <a:pt x="91136" y="273042"/>
                    </a:lnTo>
                    <a:close/>
                    <a:moveTo>
                      <a:pt x="415473" y="242704"/>
                    </a:moveTo>
                    <a:lnTo>
                      <a:pt x="435211" y="242704"/>
                    </a:lnTo>
                    <a:lnTo>
                      <a:pt x="435211" y="354187"/>
                    </a:lnTo>
                    <a:lnTo>
                      <a:pt x="415473" y="354187"/>
                    </a:lnTo>
                    <a:close/>
                    <a:moveTo>
                      <a:pt x="172403" y="242704"/>
                    </a:moveTo>
                    <a:lnTo>
                      <a:pt x="192141" y="242704"/>
                    </a:lnTo>
                    <a:lnTo>
                      <a:pt x="192141" y="354187"/>
                    </a:lnTo>
                    <a:lnTo>
                      <a:pt x="172403" y="354187"/>
                    </a:lnTo>
                    <a:close/>
                    <a:moveTo>
                      <a:pt x="435186" y="141821"/>
                    </a:moveTo>
                    <a:lnTo>
                      <a:pt x="536972" y="141821"/>
                    </a:lnTo>
                    <a:cubicBezTo>
                      <a:pt x="576471" y="141821"/>
                      <a:pt x="607614" y="172918"/>
                      <a:pt x="607614" y="212357"/>
                    </a:cubicBezTo>
                    <a:lnTo>
                      <a:pt x="607614" y="354187"/>
                    </a:lnTo>
                    <a:lnTo>
                      <a:pt x="587105" y="354187"/>
                    </a:lnTo>
                    <a:lnTo>
                      <a:pt x="587105" y="303371"/>
                    </a:lnTo>
                    <a:lnTo>
                      <a:pt x="556721" y="303371"/>
                    </a:lnTo>
                    <a:lnTo>
                      <a:pt x="556721" y="354187"/>
                    </a:lnTo>
                    <a:lnTo>
                      <a:pt x="536972" y="354187"/>
                    </a:lnTo>
                    <a:lnTo>
                      <a:pt x="536972" y="242695"/>
                    </a:lnTo>
                    <a:lnTo>
                      <a:pt x="556721" y="242695"/>
                    </a:lnTo>
                    <a:lnTo>
                      <a:pt x="556721" y="282893"/>
                    </a:lnTo>
                    <a:lnTo>
                      <a:pt x="587105" y="282893"/>
                    </a:lnTo>
                    <a:lnTo>
                      <a:pt x="587105" y="212357"/>
                    </a:lnTo>
                    <a:cubicBezTo>
                      <a:pt x="587105" y="184294"/>
                      <a:pt x="565077" y="161541"/>
                      <a:pt x="536972" y="161541"/>
                    </a:cubicBezTo>
                    <a:lnTo>
                      <a:pt x="495954" y="161541"/>
                    </a:lnTo>
                    <a:lnTo>
                      <a:pt x="495954" y="202497"/>
                    </a:lnTo>
                    <a:lnTo>
                      <a:pt x="476204" y="202497"/>
                    </a:lnTo>
                    <a:lnTo>
                      <a:pt x="476204" y="161541"/>
                    </a:lnTo>
                    <a:lnTo>
                      <a:pt x="435186" y="161541"/>
                    </a:lnTo>
                    <a:cubicBezTo>
                      <a:pt x="407081" y="161541"/>
                      <a:pt x="385053" y="184294"/>
                      <a:pt x="385053" y="212357"/>
                    </a:cubicBezTo>
                    <a:lnTo>
                      <a:pt x="385053" y="252555"/>
                    </a:lnTo>
                    <a:lnTo>
                      <a:pt x="364544" y="252555"/>
                    </a:lnTo>
                    <a:lnTo>
                      <a:pt x="364544" y="212357"/>
                    </a:lnTo>
                    <a:cubicBezTo>
                      <a:pt x="364544" y="172918"/>
                      <a:pt x="395687" y="141821"/>
                      <a:pt x="435186" y="141821"/>
                    </a:cubicBezTo>
                    <a:close/>
                    <a:moveTo>
                      <a:pt x="70642" y="141821"/>
                    </a:moveTo>
                    <a:lnTo>
                      <a:pt x="172428" y="141821"/>
                    </a:lnTo>
                    <a:cubicBezTo>
                      <a:pt x="211927" y="141821"/>
                      <a:pt x="243070" y="172918"/>
                      <a:pt x="243070" y="212357"/>
                    </a:cubicBezTo>
                    <a:lnTo>
                      <a:pt x="243070" y="252555"/>
                    </a:lnTo>
                    <a:lnTo>
                      <a:pt x="222561" y="252555"/>
                    </a:lnTo>
                    <a:lnTo>
                      <a:pt x="222561" y="212357"/>
                    </a:lnTo>
                    <a:cubicBezTo>
                      <a:pt x="222561" y="184294"/>
                      <a:pt x="200533" y="161541"/>
                      <a:pt x="172428" y="161541"/>
                    </a:cubicBezTo>
                    <a:lnTo>
                      <a:pt x="131410" y="161541"/>
                    </a:lnTo>
                    <a:lnTo>
                      <a:pt x="131410" y="202497"/>
                    </a:lnTo>
                    <a:lnTo>
                      <a:pt x="111660" y="202497"/>
                    </a:lnTo>
                    <a:lnTo>
                      <a:pt x="111660" y="161541"/>
                    </a:lnTo>
                    <a:lnTo>
                      <a:pt x="70642" y="161541"/>
                    </a:lnTo>
                    <a:cubicBezTo>
                      <a:pt x="42537" y="161541"/>
                      <a:pt x="20509" y="184294"/>
                      <a:pt x="20509" y="212357"/>
                    </a:cubicBezTo>
                    <a:lnTo>
                      <a:pt x="20509" y="282893"/>
                    </a:lnTo>
                    <a:lnTo>
                      <a:pt x="50893" y="282893"/>
                    </a:lnTo>
                    <a:lnTo>
                      <a:pt x="50893" y="242695"/>
                    </a:lnTo>
                    <a:lnTo>
                      <a:pt x="70642" y="242695"/>
                    </a:lnTo>
                    <a:lnTo>
                      <a:pt x="70642" y="354187"/>
                    </a:lnTo>
                    <a:lnTo>
                      <a:pt x="50893" y="354187"/>
                    </a:lnTo>
                    <a:lnTo>
                      <a:pt x="50893" y="303371"/>
                    </a:lnTo>
                    <a:lnTo>
                      <a:pt x="20509" y="303371"/>
                    </a:lnTo>
                    <a:lnTo>
                      <a:pt x="20509" y="354187"/>
                    </a:lnTo>
                    <a:lnTo>
                      <a:pt x="0" y="354187"/>
                    </a:lnTo>
                    <a:lnTo>
                      <a:pt x="0" y="212357"/>
                    </a:lnTo>
                    <a:cubicBezTo>
                      <a:pt x="0" y="172918"/>
                      <a:pt x="31143" y="141821"/>
                      <a:pt x="70642" y="141821"/>
                    </a:cubicBezTo>
                    <a:close/>
                    <a:moveTo>
                      <a:pt x="445841" y="60680"/>
                    </a:moveTo>
                    <a:lnTo>
                      <a:pt x="445841" y="81160"/>
                    </a:lnTo>
                    <a:cubicBezTo>
                      <a:pt x="445841" y="97847"/>
                      <a:pt x="458747" y="111500"/>
                      <a:pt x="476209" y="111500"/>
                    </a:cubicBezTo>
                    <a:lnTo>
                      <a:pt x="495949" y="111500"/>
                    </a:lnTo>
                    <a:cubicBezTo>
                      <a:pt x="513411" y="111500"/>
                      <a:pt x="526317" y="97847"/>
                      <a:pt x="526317" y="81160"/>
                    </a:cubicBezTo>
                    <a:lnTo>
                      <a:pt x="526317" y="60680"/>
                    </a:lnTo>
                    <a:close/>
                    <a:moveTo>
                      <a:pt x="81297" y="60680"/>
                    </a:moveTo>
                    <a:lnTo>
                      <a:pt x="81297" y="81160"/>
                    </a:lnTo>
                    <a:cubicBezTo>
                      <a:pt x="81297" y="97847"/>
                      <a:pt x="94203" y="111500"/>
                      <a:pt x="111665" y="111500"/>
                    </a:cubicBezTo>
                    <a:lnTo>
                      <a:pt x="131405" y="111500"/>
                    </a:lnTo>
                    <a:cubicBezTo>
                      <a:pt x="148867" y="111500"/>
                      <a:pt x="161773" y="97847"/>
                      <a:pt x="161773" y="81160"/>
                    </a:cubicBezTo>
                    <a:lnTo>
                      <a:pt x="161773" y="60680"/>
                    </a:lnTo>
                    <a:close/>
                    <a:moveTo>
                      <a:pt x="556685" y="50807"/>
                    </a:moveTo>
                    <a:lnTo>
                      <a:pt x="577276" y="50807"/>
                    </a:lnTo>
                    <a:lnTo>
                      <a:pt x="577276" y="91014"/>
                    </a:lnTo>
                    <a:lnTo>
                      <a:pt x="556685" y="91014"/>
                    </a:lnTo>
                    <a:close/>
                    <a:moveTo>
                      <a:pt x="395004" y="50807"/>
                    </a:moveTo>
                    <a:lnTo>
                      <a:pt x="415473" y="50807"/>
                    </a:lnTo>
                    <a:lnTo>
                      <a:pt x="415473" y="91014"/>
                    </a:lnTo>
                    <a:lnTo>
                      <a:pt x="395004" y="91014"/>
                    </a:lnTo>
                    <a:close/>
                    <a:moveTo>
                      <a:pt x="192141" y="50807"/>
                    </a:moveTo>
                    <a:lnTo>
                      <a:pt x="212732" y="50807"/>
                    </a:lnTo>
                    <a:lnTo>
                      <a:pt x="212732" y="91014"/>
                    </a:lnTo>
                    <a:lnTo>
                      <a:pt x="192141" y="91014"/>
                    </a:lnTo>
                    <a:close/>
                    <a:moveTo>
                      <a:pt x="30338" y="50807"/>
                    </a:moveTo>
                    <a:lnTo>
                      <a:pt x="50929" y="50807"/>
                    </a:lnTo>
                    <a:lnTo>
                      <a:pt x="50929" y="91014"/>
                    </a:lnTo>
                    <a:lnTo>
                      <a:pt x="30338" y="91014"/>
                    </a:lnTo>
                    <a:close/>
                    <a:moveTo>
                      <a:pt x="476209" y="20479"/>
                    </a:moveTo>
                    <a:cubicBezTo>
                      <a:pt x="462543" y="20479"/>
                      <a:pt x="451914" y="28064"/>
                      <a:pt x="446600" y="40201"/>
                    </a:cubicBezTo>
                    <a:lnTo>
                      <a:pt x="524799" y="40201"/>
                    </a:lnTo>
                    <a:cubicBezTo>
                      <a:pt x="520244" y="28064"/>
                      <a:pt x="509615" y="20479"/>
                      <a:pt x="495949" y="20479"/>
                    </a:cubicBezTo>
                    <a:close/>
                    <a:moveTo>
                      <a:pt x="111665" y="20479"/>
                    </a:moveTo>
                    <a:cubicBezTo>
                      <a:pt x="97999" y="20479"/>
                      <a:pt x="87370" y="28064"/>
                      <a:pt x="82056" y="40201"/>
                    </a:cubicBezTo>
                    <a:lnTo>
                      <a:pt x="160255" y="40201"/>
                    </a:lnTo>
                    <a:cubicBezTo>
                      <a:pt x="155700" y="28064"/>
                      <a:pt x="145071" y="20479"/>
                      <a:pt x="131405" y="20479"/>
                    </a:cubicBezTo>
                    <a:close/>
                    <a:moveTo>
                      <a:pt x="476209" y="0"/>
                    </a:moveTo>
                    <a:lnTo>
                      <a:pt x="495949" y="0"/>
                    </a:lnTo>
                    <a:cubicBezTo>
                      <a:pt x="524799" y="0"/>
                      <a:pt x="546816" y="21996"/>
                      <a:pt x="546816" y="50820"/>
                    </a:cubicBezTo>
                    <a:lnTo>
                      <a:pt x="546816" y="81160"/>
                    </a:lnTo>
                    <a:cubicBezTo>
                      <a:pt x="546816" y="109225"/>
                      <a:pt x="524799" y="131221"/>
                      <a:pt x="495949" y="131221"/>
                    </a:cubicBezTo>
                    <a:lnTo>
                      <a:pt x="476209" y="131221"/>
                    </a:lnTo>
                    <a:cubicBezTo>
                      <a:pt x="447359" y="131221"/>
                      <a:pt x="425342" y="109225"/>
                      <a:pt x="425342" y="81160"/>
                    </a:cubicBezTo>
                    <a:lnTo>
                      <a:pt x="425342" y="50820"/>
                    </a:lnTo>
                    <a:cubicBezTo>
                      <a:pt x="425342" y="21996"/>
                      <a:pt x="447359" y="0"/>
                      <a:pt x="476209" y="0"/>
                    </a:cubicBezTo>
                    <a:close/>
                    <a:moveTo>
                      <a:pt x="111665" y="0"/>
                    </a:moveTo>
                    <a:lnTo>
                      <a:pt x="131405" y="0"/>
                    </a:lnTo>
                    <a:cubicBezTo>
                      <a:pt x="160255" y="0"/>
                      <a:pt x="182272" y="21996"/>
                      <a:pt x="182272" y="50820"/>
                    </a:cubicBezTo>
                    <a:lnTo>
                      <a:pt x="182272" y="81160"/>
                    </a:lnTo>
                    <a:cubicBezTo>
                      <a:pt x="182272" y="109225"/>
                      <a:pt x="160255" y="131221"/>
                      <a:pt x="131405" y="131221"/>
                    </a:cubicBezTo>
                    <a:lnTo>
                      <a:pt x="111665" y="131221"/>
                    </a:lnTo>
                    <a:cubicBezTo>
                      <a:pt x="82815" y="131221"/>
                      <a:pt x="60798" y="109225"/>
                      <a:pt x="60798" y="81160"/>
                    </a:cubicBezTo>
                    <a:lnTo>
                      <a:pt x="60798" y="50820"/>
                    </a:lnTo>
                    <a:cubicBezTo>
                      <a:pt x="60798" y="21996"/>
                      <a:pt x="82815" y="0"/>
                      <a:pt x="11166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13" name="Group 67"/>
            <p:cNvGrpSpPr/>
            <p:nvPr/>
          </p:nvGrpSpPr>
          <p:grpSpPr>
            <a:xfrm>
              <a:off x="11808" y="6928"/>
              <a:ext cx="1124" cy="1124"/>
              <a:chOff x="1582737" y="2027237"/>
              <a:chExt cx="2320926" cy="2320926"/>
            </a:xfrm>
          </p:grpSpPr>
          <p:sp>
            <p:nvSpPr>
              <p:cNvPr id="114" name="椭圆 113"/>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5" name="椭圆 114"/>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6" name="椭圆 50"/>
              <p:cNvSpPr/>
              <p:nvPr/>
            </p:nvSpPr>
            <p:spPr>
              <a:xfrm>
                <a:off x="2302049" y="2665209"/>
                <a:ext cx="882304" cy="1044983"/>
              </a:xfrm>
              <a:custGeom>
                <a:avLst/>
                <a:gdLst>
                  <a:gd name="T0" fmla="*/ 6573 w 9390"/>
                  <a:gd name="T1" fmla="*/ 3437 h 11120"/>
                  <a:gd name="T2" fmla="*/ 7967 w 9390"/>
                  <a:gd name="T3" fmla="*/ 1730 h 11120"/>
                  <a:gd name="T4" fmla="*/ 5311 w 9390"/>
                  <a:gd name="T5" fmla="*/ 1140 h 11120"/>
                  <a:gd name="T6" fmla="*/ 3129 w 9390"/>
                  <a:gd name="T7" fmla="*/ 876 h 11120"/>
                  <a:gd name="T8" fmla="*/ 2455 w 9390"/>
                  <a:gd name="T9" fmla="*/ 3147 h 11120"/>
                  <a:gd name="T10" fmla="*/ 7438 w 9390"/>
                  <a:gd name="T11" fmla="*/ 4336 h 11120"/>
                  <a:gd name="T12" fmla="*/ 2969 w 9390"/>
                  <a:gd name="T13" fmla="*/ 4006 h 11120"/>
                  <a:gd name="T14" fmla="*/ 0 w 9390"/>
                  <a:gd name="T15" fmla="*/ 8570 h 11120"/>
                  <a:gd name="T16" fmla="*/ 6860 w 9390"/>
                  <a:gd name="T17" fmla="*/ 11120 h 11120"/>
                  <a:gd name="T18" fmla="*/ 7438 w 9390"/>
                  <a:gd name="T19" fmla="*/ 4336 h 11120"/>
                  <a:gd name="T20" fmla="*/ 5549 w 9390"/>
                  <a:gd name="T21" fmla="*/ 7248 h 11120"/>
                  <a:gd name="T22" fmla="*/ 5919 w 9390"/>
                  <a:gd name="T23" fmla="*/ 7515 h 11120"/>
                  <a:gd name="T24" fmla="*/ 6098 w 9390"/>
                  <a:gd name="T25" fmla="*/ 7695 h 11120"/>
                  <a:gd name="T26" fmla="*/ 5384 w 9390"/>
                  <a:gd name="T27" fmla="*/ 7874 h 11120"/>
                  <a:gd name="T28" fmla="*/ 5195 w 9390"/>
                  <a:gd name="T29" fmla="*/ 8151 h 11120"/>
                  <a:gd name="T30" fmla="*/ 5919 w 9390"/>
                  <a:gd name="T31" fmla="*/ 8331 h 11120"/>
                  <a:gd name="T32" fmla="*/ 5919 w 9390"/>
                  <a:gd name="T33" fmla="*/ 8690 h 11120"/>
                  <a:gd name="T34" fmla="*/ 5195 w 9390"/>
                  <a:gd name="T35" fmla="*/ 8870 h 11120"/>
                  <a:gd name="T36" fmla="*/ 5015 w 9390"/>
                  <a:gd name="T37" fmla="*/ 9507 h 11120"/>
                  <a:gd name="T38" fmla="*/ 4510 w 9390"/>
                  <a:gd name="T39" fmla="*/ 9327 h 11120"/>
                  <a:gd name="T40" fmla="*/ 4330 w 9390"/>
                  <a:gd name="T41" fmla="*/ 8690 h 11120"/>
                  <a:gd name="T42" fmla="*/ 3612 w 9390"/>
                  <a:gd name="T43" fmla="*/ 8510 h 11120"/>
                  <a:gd name="T44" fmla="*/ 4329 w 9390"/>
                  <a:gd name="T45" fmla="*/ 8331 h 11120"/>
                  <a:gd name="T46" fmla="*/ 4511 w 9390"/>
                  <a:gd name="T47" fmla="*/ 8063 h 11120"/>
                  <a:gd name="T48" fmla="*/ 3792 w 9390"/>
                  <a:gd name="T49" fmla="*/ 7873 h 11120"/>
                  <a:gd name="T50" fmla="*/ 3612 w 9390"/>
                  <a:gd name="T51" fmla="*/ 7694 h 11120"/>
                  <a:gd name="T52" fmla="*/ 3999 w 9390"/>
                  <a:gd name="T53" fmla="*/ 7514 h 11120"/>
                  <a:gd name="T54" fmla="*/ 3406 w 9390"/>
                  <a:gd name="T55" fmla="*/ 5887 h 11120"/>
                  <a:gd name="T56" fmla="*/ 3920 w 9390"/>
                  <a:gd name="T57" fmla="*/ 5620 h 11120"/>
                  <a:gd name="T58" fmla="*/ 4691 w 9390"/>
                  <a:gd name="T59" fmla="*/ 6937 h 11120"/>
                  <a:gd name="T60" fmla="*/ 5623 w 9390"/>
                  <a:gd name="T61" fmla="*/ 5719 h 11120"/>
                  <a:gd name="T62" fmla="*/ 6140 w 9390"/>
                  <a:gd name="T63" fmla="*/ 5620 h 1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90" h="11120">
                    <a:moveTo>
                      <a:pt x="3078" y="3437"/>
                    </a:moveTo>
                    <a:lnTo>
                      <a:pt x="6573" y="3437"/>
                    </a:lnTo>
                    <a:cubicBezTo>
                      <a:pt x="6809" y="3437"/>
                      <a:pt x="7036" y="3338"/>
                      <a:pt x="7187" y="3157"/>
                    </a:cubicBezTo>
                    <a:cubicBezTo>
                      <a:pt x="7548" y="2728"/>
                      <a:pt x="7890" y="2202"/>
                      <a:pt x="7967" y="1730"/>
                    </a:cubicBezTo>
                    <a:cubicBezTo>
                      <a:pt x="8121" y="786"/>
                      <a:pt x="7717" y="307"/>
                      <a:pt x="6544" y="307"/>
                    </a:cubicBezTo>
                    <a:cubicBezTo>
                      <a:pt x="5370" y="307"/>
                      <a:pt x="5767" y="1077"/>
                      <a:pt x="5311" y="1140"/>
                    </a:cubicBezTo>
                    <a:cubicBezTo>
                      <a:pt x="4971" y="1187"/>
                      <a:pt x="4983" y="739"/>
                      <a:pt x="4449" y="308"/>
                    </a:cubicBezTo>
                    <a:cubicBezTo>
                      <a:pt x="4066" y="0"/>
                      <a:pt x="3636" y="871"/>
                      <a:pt x="3129" y="876"/>
                    </a:cubicBezTo>
                    <a:cubicBezTo>
                      <a:pt x="2538" y="884"/>
                      <a:pt x="1707" y="720"/>
                      <a:pt x="1707" y="1730"/>
                    </a:cubicBezTo>
                    <a:cubicBezTo>
                      <a:pt x="1707" y="2138"/>
                      <a:pt x="2065" y="2690"/>
                      <a:pt x="2455" y="3147"/>
                    </a:cubicBezTo>
                    <a:cubicBezTo>
                      <a:pt x="2612" y="3330"/>
                      <a:pt x="2838" y="3437"/>
                      <a:pt x="3078" y="3437"/>
                    </a:cubicBezTo>
                    <a:close/>
                    <a:moveTo>
                      <a:pt x="7438" y="4336"/>
                    </a:moveTo>
                    <a:cubicBezTo>
                      <a:pt x="7252" y="4125"/>
                      <a:pt x="6981" y="4006"/>
                      <a:pt x="6699" y="4006"/>
                    </a:cubicBezTo>
                    <a:lnTo>
                      <a:pt x="2969" y="4006"/>
                    </a:lnTo>
                    <a:cubicBezTo>
                      <a:pt x="2700" y="4006"/>
                      <a:pt x="2440" y="4115"/>
                      <a:pt x="2253" y="4310"/>
                    </a:cubicBezTo>
                    <a:cubicBezTo>
                      <a:pt x="1081" y="5538"/>
                      <a:pt x="0" y="7291"/>
                      <a:pt x="0" y="8570"/>
                    </a:cubicBezTo>
                    <a:cubicBezTo>
                      <a:pt x="0" y="9697"/>
                      <a:pt x="1133" y="11120"/>
                      <a:pt x="2530" y="11120"/>
                    </a:cubicBezTo>
                    <a:lnTo>
                      <a:pt x="6860" y="11120"/>
                    </a:lnTo>
                    <a:cubicBezTo>
                      <a:pt x="8257" y="11120"/>
                      <a:pt x="9390" y="9709"/>
                      <a:pt x="9390" y="8570"/>
                    </a:cubicBezTo>
                    <a:cubicBezTo>
                      <a:pt x="9390" y="7268"/>
                      <a:pt x="8520" y="5564"/>
                      <a:pt x="7438" y="4336"/>
                    </a:cubicBezTo>
                    <a:close/>
                    <a:moveTo>
                      <a:pt x="6299" y="5888"/>
                    </a:moveTo>
                    <a:lnTo>
                      <a:pt x="5549" y="7248"/>
                    </a:lnTo>
                    <a:cubicBezTo>
                      <a:pt x="5483" y="7368"/>
                      <a:pt x="5570" y="7515"/>
                      <a:pt x="5706" y="7515"/>
                    </a:cubicBezTo>
                    <a:lnTo>
                      <a:pt x="5919" y="7515"/>
                    </a:lnTo>
                    <a:cubicBezTo>
                      <a:pt x="6017" y="7515"/>
                      <a:pt x="6098" y="7595"/>
                      <a:pt x="6098" y="7695"/>
                    </a:cubicBezTo>
                    <a:lnTo>
                      <a:pt x="6098" y="7695"/>
                    </a:lnTo>
                    <a:cubicBezTo>
                      <a:pt x="6098" y="7793"/>
                      <a:pt x="6018" y="7874"/>
                      <a:pt x="5919" y="7874"/>
                    </a:cubicBezTo>
                    <a:lnTo>
                      <a:pt x="5384" y="7874"/>
                    </a:lnTo>
                    <a:cubicBezTo>
                      <a:pt x="5279" y="7874"/>
                      <a:pt x="5196" y="7958"/>
                      <a:pt x="5195" y="8062"/>
                    </a:cubicBezTo>
                    <a:lnTo>
                      <a:pt x="5195" y="8151"/>
                    </a:lnTo>
                    <a:cubicBezTo>
                      <a:pt x="5195" y="8249"/>
                      <a:pt x="5275" y="8331"/>
                      <a:pt x="5375" y="8331"/>
                    </a:cubicBezTo>
                    <a:lnTo>
                      <a:pt x="5919" y="8331"/>
                    </a:lnTo>
                    <a:cubicBezTo>
                      <a:pt x="6017" y="8331"/>
                      <a:pt x="6098" y="8411"/>
                      <a:pt x="6098" y="8510"/>
                    </a:cubicBezTo>
                    <a:cubicBezTo>
                      <a:pt x="6098" y="8610"/>
                      <a:pt x="6018" y="8690"/>
                      <a:pt x="5919" y="8690"/>
                    </a:cubicBezTo>
                    <a:lnTo>
                      <a:pt x="5375" y="8690"/>
                    </a:lnTo>
                    <a:cubicBezTo>
                      <a:pt x="5276" y="8690"/>
                      <a:pt x="5195" y="8770"/>
                      <a:pt x="5195" y="8870"/>
                    </a:cubicBezTo>
                    <a:lnTo>
                      <a:pt x="5195" y="9327"/>
                    </a:lnTo>
                    <a:cubicBezTo>
                      <a:pt x="5195" y="9426"/>
                      <a:pt x="5115" y="9507"/>
                      <a:pt x="5015" y="9507"/>
                    </a:cubicBezTo>
                    <a:lnTo>
                      <a:pt x="4690" y="9507"/>
                    </a:lnTo>
                    <a:cubicBezTo>
                      <a:pt x="4591" y="9507"/>
                      <a:pt x="4510" y="9427"/>
                      <a:pt x="4510" y="9327"/>
                    </a:cubicBezTo>
                    <a:lnTo>
                      <a:pt x="4510" y="8870"/>
                    </a:lnTo>
                    <a:cubicBezTo>
                      <a:pt x="4510" y="8771"/>
                      <a:pt x="4430" y="8690"/>
                      <a:pt x="4330" y="8690"/>
                    </a:cubicBezTo>
                    <a:lnTo>
                      <a:pt x="3792" y="8690"/>
                    </a:lnTo>
                    <a:cubicBezTo>
                      <a:pt x="3693" y="8690"/>
                      <a:pt x="3612" y="8610"/>
                      <a:pt x="3612" y="8510"/>
                    </a:cubicBezTo>
                    <a:cubicBezTo>
                      <a:pt x="3612" y="8411"/>
                      <a:pt x="3692" y="8331"/>
                      <a:pt x="3792" y="8331"/>
                    </a:cubicBezTo>
                    <a:lnTo>
                      <a:pt x="4329" y="8331"/>
                    </a:lnTo>
                    <a:cubicBezTo>
                      <a:pt x="4429" y="8331"/>
                      <a:pt x="4509" y="8251"/>
                      <a:pt x="4510" y="8151"/>
                    </a:cubicBezTo>
                    <a:lnTo>
                      <a:pt x="4511" y="8063"/>
                    </a:lnTo>
                    <a:cubicBezTo>
                      <a:pt x="4512" y="7959"/>
                      <a:pt x="4427" y="7873"/>
                      <a:pt x="4322" y="7873"/>
                    </a:cubicBezTo>
                    <a:lnTo>
                      <a:pt x="3792" y="7873"/>
                    </a:lnTo>
                    <a:cubicBezTo>
                      <a:pt x="3693" y="7873"/>
                      <a:pt x="3612" y="7793"/>
                      <a:pt x="3612" y="7694"/>
                    </a:cubicBezTo>
                    <a:lnTo>
                      <a:pt x="3612" y="7694"/>
                    </a:lnTo>
                    <a:cubicBezTo>
                      <a:pt x="3612" y="7595"/>
                      <a:pt x="3692" y="7514"/>
                      <a:pt x="3792" y="7514"/>
                    </a:cubicBezTo>
                    <a:lnTo>
                      <a:pt x="3999" y="7514"/>
                    </a:lnTo>
                    <a:cubicBezTo>
                      <a:pt x="4136" y="7514"/>
                      <a:pt x="4221" y="7367"/>
                      <a:pt x="4156" y="7247"/>
                    </a:cubicBezTo>
                    <a:lnTo>
                      <a:pt x="3406" y="5887"/>
                    </a:lnTo>
                    <a:cubicBezTo>
                      <a:pt x="3340" y="5767"/>
                      <a:pt x="3426" y="5620"/>
                      <a:pt x="3562" y="5620"/>
                    </a:cubicBezTo>
                    <a:lnTo>
                      <a:pt x="3920" y="5620"/>
                    </a:lnTo>
                    <a:cubicBezTo>
                      <a:pt x="3988" y="5620"/>
                      <a:pt x="4050" y="5659"/>
                      <a:pt x="4080" y="5719"/>
                    </a:cubicBezTo>
                    <a:lnTo>
                      <a:pt x="4691" y="6937"/>
                    </a:lnTo>
                    <a:cubicBezTo>
                      <a:pt x="4756" y="7069"/>
                      <a:pt x="4945" y="7069"/>
                      <a:pt x="5012" y="6937"/>
                    </a:cubicBezTo>
                    <a:lnTo>
                      <a:pt x="5623" y="5719"/>
                    </a:lnTo>
                    <a:cubicBezTo>
                      <a:pt x="5653" y="5659"/>
                      <a:pt x="5715" y="5620"/>
                      <a:pt x="5783" y="5620"/>
                    </a:cubicBezTo>
                    <a:lnTo>
                      <a:pt x="6140" y="5620"/>
                    </a:lnTo>
                    <a:cubicBezTo>
                      <a:pt x="6278" y="5622"/>
                      <a:pt x="6365" y="5768"/>
                      <a:pt x="6299" y="5888"/>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2" name="组合 71"/>
            <p:cNvGrpSpPr/>
            <p:nvPr/>
          </p:nvGrpSpPr>
          <p:grpSpPr>
            <a:xfrm>
              <a:off x="2450" y="3491"/>
              <a:ext cx="11031" cy="4959"/>
              <a:chOff x="7417733" y="1114357"/>
              <a:chExt cx="9339947" cy="4198905"/>
            </a:xfrm>
          </p:grpSpPr>
          <p:sp>
            <p:nvSpPr>
              <p:cNvPr id="73" name="文本框 72"/>
              <p:cNvSpPr txBox="1"/>
              <p:nvPr/>
            </p:nvSpPr>
            <p:spPr>
              <a:xfrm>
                <a:off x="7417733" y="1441448"/>
                <a:ext cx="1552408" cy="4855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Facebook</a:t>
                </a: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推出开放图谱</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74" name="文本框 73"/>
              <p:cNvSpPr txBox="1"/>
              <p:nvPr/>
            </p:nvSpPr>
            <p:spPr>
              <a:xfrm>
                <a:off x="7425133" y="1114357"/>
                <a:ext cx="1852227" cy="34652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ea typeface="字魂59号-创粗黑" panose="00000500000000000000" pitchFamily="2" charset="-122"/>
                    <a:cs typeface="+mn-ea"/>
                    <a:sym typeface="字魂59号-创粗黑" panose="00000500000000000000" pitchFamily="2" charset="-122"/>
                  </a:rPr>
                  <a:t>2010</a:t>
                </a:r>
                <a:r>
                  <a:rPr lang="zh-CN" altLang="en-US" sz="1350" b="1" dirty="0">
                    <a:solidFill>
                      <a:schemeClr val="tx1">
                        <a:lumMod val="75000"/>
                        <a:lumOff val="25000"/>
                      </a:schemeClr>
                    </a:solidFill>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ea typeface="字魂59号-创粗黑" panose="00000500000000000000" pitchFamily="2" charset="-122"/>
                    <a:cs typeface="+mn-ea"/>
                    <a:sym typeface="字魂59号-创粗黑" panose="00000500000000000000" pitchFamily="2" charset="-122"/>
                  </a:rPr>
                  <a:t>月</a:t>
                </a:r>
              </a:p>
            </p:txBody>
          </p:sp>
          <p:sp>
            <p:nvSpPr>
              <p:cNvPr id="98" name="文本框 97"/>
              <p:cNvSpPr txBox="1"/>
              <p:nvPr/>
            </p:nvSpPr>
            <p:spPr>
              <a:xfrm>
                <a:off x="10051220" y="1455417"/>
                <a:ext cx="1726446" cy="485537"/>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心理测试</a:t>
                </a:r>
                <a:r>
                  <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APP</a:t>
                </a:r>
              </a:p>
              <a:p>
                <a:pP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搜集用户信息</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1" name="文本框 100"/>
              <p:cNvSpPr txBox="1"/>
              <p:nvPr/>
            </p:nvSpPr>
            <p:spPr>
              <a:xfrm>
                <a:off x="8909434" y="4382481"/>
                <a:ext cx="1428233" cy="93078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750" dirty="0">
                    <a:ea typeface="字魂59号-创粗黑" panose="00000500000000000000" pitchFamily="2" charset="-122"/>
                    <a:cs typeface="+mn-ea"/>
                    <a:sym typeface="字魂59号-创粗黑" panose="00000500000000000000" pitchFamily="2" charset="-122"/>
                  </a:rPr>
                  <a:t>英国</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卫报</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报道，脸书用户的数据</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正在被“剑桥分析公司”所使用</a:t>
                </a:r>
                <a:r>
                  <a:rPr lang="zh-CN" altLang="en-US" sz="750" dirty="0">
                    <a:ea typeface="字魂59号-创粗黑" panose="00000500000000000000" pitchFamily="2" charset="-122"/>
                    <a:cs typeface="+mn-ea"/>
                    <a:sym typeface="字魂59号-创粗黑" panose="00000500000000000000" pitchFamily="2" charset="-122"/>
                  </a:rPr>
                  <a:t>，于是“剑桥分析公司”进入人们的视野</a:t>
                </a:r>
                <a:r>
                  <a:rPr lang="en-US" altLang="zh-CN" sz="750" dirty="0">
                    <a:ea typeface="字魂59号-创粗黑" panose="00000500000000000000" pitchFamily="2" charset="-122"/>
                    <a:cs typeface="+mn-ea"/>
                    <a:sym typeface="字魂59号-创粗黑" panose="00000500000000000000" pitchFamily="2" charset="-122"/>
                  </a:rPr>
                  <a:t>.</a:t>
                </a:r>
              </a:p>
            </p:txBody>
          </p:sp>
          <p:sp>
            <p:nvSpPr>
              <p:cNvPr id="84" name="文本框 83"/>
              <p:cNvSpPr txBox="1"/>
              <p:nvPr/>
            </p:nvSpPr>
            <p:spPr>
              <a:xfrm>
                <a:off x="12489388" y="1290083"/>
                <a:ext cx="1726446" cy="29078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事件进一步发酵</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99" name="文本框 98"/>
              <p:cNvSpPr txBox="1"/>
              <p:nvPr/>
            </p:nvSpPr>
            <p:spPr>
              <a:xfrm>
                <a:off x="15076440" y="1501679"/>
                <a:ext cx="1681240" cy="485537"/>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扎克伯格两次接受国会质询</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5" name="组合 74"/>
            <p:cNvGrpSpPr/>
            <p:nvPr/>
          </p:nvGrpSpPr>
          <p:grpSpPr>
            <a:xfrm>
              <a:off x="2504" y="3474"/>
              <a:ext cx="5202" cy="2051"/>
              <a:chOff x="5093998" y="287383"/>
              <a:chExt cx="4404192" cy="1736819"/>
            </a:xfrm>
          </p:grpSpPr>
          <p:sp>
            <p:nvSpPr>
              <p:cNvPr id="76" name="文本框 75"/>
              <p:cNvSpPr txBox="1"/>
              <p:nvPr/>
            </p:nvSpPr>
            <p:spPr>
              <a:xfrm>
                <a:off x="7645962" y="1229307"/>
                <a:ext cx="1852227" cy="79176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亚历山大</a:t>
                </a:r>
                <a:r>
                  <a:rPr lang="en-US" altLang="zh-CN"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科根创建了名为 “这就是你的数字生活”的</a:t>
                </a:r>
                <a:r>
                  <a:rPr lang="en-US" altLang="zh-CN"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App</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。这是一款个性化的</a:t>
                </a:r>
                <a:r>
                  <a:rPr lang="zh-CN" altLang="en-US" sz="750" b="1" dirty="0">
                    <a:solidFill>
                      <a:srgbClr val="FF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心理概况测试</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软件，在脸书上大约有</a:t>
                </a: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30</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万用户</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使用过</a:t>
                </a:r>
                <a:r>
                  <a:rPr lang="zh-CN" altLang="en-US" sz="75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p>
            </p:txBody>
          </p:sp>
          <p:sp>
            <p:nvSpPr>
              <p:cNvPr id="77" name="文本框 76"/>
              <p:cNvSpPr txBox="1"/>
              <p:nvPr/>
            </p:nvSpPr>
            <p:spPr>
              <a:xfrm>
                <a:off x="7645963" y="287383"/>
                <a:ext cx="1852227" cy="34652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2013</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96" name="文本框 95"/>
              <p:cNvSpPr txBox="1"/>
              <p:nvPr/>
            </p:nvSpPr>
            <p:spPr>
              <a:xfrm>
                <a:off x="5093998" y="1232434"/>
                <a:ext cx="1396752" cy="79176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Open Graph </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平台允许外部开发人员联系 </a:t>
                </a:r>
                <a:r>
                  <a:rPr lang="en-US" altLang="zh-CN"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Facebook </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用户并请求获得访问他们</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大量个人数据的权限</a:t>
                </a:r>
                <a:r>
                  <a:rPr lang="zh-CN" altLang="en-US" sz="75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endParaRPr lang="en-US" altLang="zh-CN" sz="75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8" name="组合 77"/>
            <p:cNvGrpSpPr/>
            <p:nvPr/>
          </p:nvGrpSpPr>
          <p:grpSpPr>
            <a:xfrm>
              <a:off x="8234" y="3322"/>
              <a:ext cx="5318" cy="2219"/>
              <a:chOff x="7406377" y="490210"/>
              <a:chExt cx="4502759" cy="1878917"/>
            </a:xfrm>
          </p:grpSpPr>
          <p:sp>
            <p:nvSpPr>
              <p:cNvPr id="79" name="文本框 78"/>
              <p:cNvSpPr txBox="1"/>
              <p:nvPr/>
            </p:nvSpPr>
            <p:spPr>
              <a:xfrm>
                <a:off x="7406377" y="1299333"/>
                <a:ext cx="1726446" cy="106979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ea typeface="字魂59号-创粗黑" panose="00000500000000000000" pitchFamily="2" charset="-122"/>
                    <a:cs typeface="+mn-ea"/>
                    <a:sym typeface="字魂59号-创粗黑" panose="00000500000000000000" pitchFamily="2" charset="-122"/>
                  </a:rPr>
                  <a:t>英国</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观察家</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与美国</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纽约时报</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再度曝出，脸书</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剑桥分析所泄露的用户信息的人数高达</a:t>
                </a: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5000</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万</a:t>
                </a:r>
                <a:r>
                  <a:rPr lang="zh-CN" altLang="en-US" sz="750" dirty="0">
                    <a:ea typeface="字魂59号-创粗黑" panose="00000500000000000000" pitchFamily="2" charset="-122"/>
                    <a:cs typeface="+mn-ea"/>
                    <a:sym typeface="字魂59号-创粗黑" panose="00000500000000000000" pitchFamily="2" charset="-122"/>
                  </a:rPr>
                  <a:t>之多。这些信息不仅</a:t>
                </a:r>
                <a:r>
                  <a:rPr lang="zh-CN" altLang="en-US" sz="750" dirty="0">
                    <a:ea typeface="字魂59号-创粗黑" panose="00000500000000000000" pitchFamily="2" charset="-122"/>
                    <a:cs typeface="+mn-ea"/>
                  </a:rPr>
                  <a:t>帮助</a:t>
                </a:r>
                <a:r>
                  <a:rPr lang="zh-CN" altLang="en-US" sz="750" b="1" dirty="0">
                    <a:solidFill>
                      <a:srgbClr val="FF0000"/>
                    </a:solidFill>
                    <a:ea typeface="字魂59号-创粗黑" panose="00000500000000000000" pitchFamily="2" charset="-122"/>
                    <a:cs typeface="+mn-ea"/>
                  </a:rPr>
                  <a:t>特朗普赢得总统竞选</a:t>
                </a:r>
                <a:r>
                  <a:rPr lang="zh-CN" altLang="en-US" sz="750" dirty="0">
                    <a:solidFill>
                      <a:schemeClr val="tx1">
                        <a:lumMod val="50000"/>
                        <a:lumOff val="50000"/>
                      </a:schemeClr>
                    </a:solidFill>
                    <a:ea typeface="字魂59号-创粗黑" panose="00000500000000000000" pitchFamily="2" charset="-122"/>
                    <a:cs typeface="+mn-ea"/>
                  </a:rPr>
                  <a:t>，</a:t>
                </a:r>
                <a:r>
                  <a:rPr lang="zh-CN" altLang="en-US" sz="750" dirty="0">
                    <a:ea typeface="字魂59号-创粗黑" panose="00000500000000000000" pitchFamily="2" charset="-122"/>
                    <a:cs typeface="+mn-ea"/>
                  </a:rPr>
                  <a:t>也</a:t>
                </a:r>
                <a:r>
                  <a:rPr lang="zh-CN" altLang="en-US" sz="750" b="1" dirty="0">
                    <a:solidFill>
                      <a:srgbClr val="FF0000"/>
                    </a:solidFill>
                    <a:ea typeface="字魂59号-创粗黑" panose="00000500000000000000" pitchFamily="2" charset="-122"/>
                    <a:cs typeface="+mn-ea"/>
                  </a:rPr>
                  <a:t>助推了英国的脱欧。</a:t>
                </a:r>
                <a:endParaRPr lang="en-US" altLang="zh-CN" sz="750" b="1" dirty="0">
                  <a:solidFill>
                    <a:srgbClr val="FF0000"/>
                  </a:solidFill>
                  <a:ea typeface="字魂59号-创粗黑" panose="00000500000000000000" pitchFamily="2" charset="-122"/>
                  <a:cs typeface="+mn-ea"/>
                  <a:sym typeface="字魂59号-创粗黑" panose="00000500000000000000" pitchFamily="2" charset="-122"/>
                </a:endParaRPr>
              </a:p>
            </p:txBody>
          </p:sp>
          <p:sp>
            <p:nvSpPr>
              <p:cNvPr id="80" name="文本框 79"/>
              <p:cNvSpPr txBox="1"/>
              <p:nvPr/>
            </p:nvSpPr>
            <p:spPr>
              <a:xfrm>
                <a:off x="7580872" y="490210"/>
                <a:ext cx="1852227" cy="34652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2018</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3</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0" name="文本框 99"/>
              <p:cNvSpPr txBox="1"/>
              <p:nvPr/>
            </p:nvSpPr>
            <p:spPr>
              <a:xfrm>
                <a:off x="10182690" y="1424925"/>
                <a:ext cx="1726446" cy="79176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ea typeface="字魂59号-创粗黑" panose="00000500000000000000" pitchFamily="2" charset="-122"/>
                    <a:cs typeface="+mn-ea"/>
                    <a:sym typeface="字魂59号-创粗黑" panose="00000500000000000000" pitchFamily="2" charset="-122"/>
                  </a:rPr>
                  <a:t>美国国会要求扎克伯格参加听证会。国会委员会在声明中表达了对消费者数据与信息保护的严重关切，</a:t>
                </a:r>
                <a:r>
                  <a:rPr lang="zh-CN" altLang="en-US" sz="750" b="1" dirty="0">
                    <a:solidFill>
                      <a:srgbClr val="FF0000"/>
                    </a:solidFill>
                    <a:ea typeface="字魂59号-创粗黑" panose="00000500000000000000" pitchFamily="2" charset="-122"/>
                    <a:cs typeface="+mn-ea"/>
                  </a:rPr>
                  <a:t>扎克伯格公开致歉</a:t>
                </a:r>
                <a:r>
                  <a:rPr lang="zh-CN" altLang="en-US" sz="750" dirty="0">
                    <a:solidFill>
                      <a:schemeClr val="tx1">
                        <a:lumMod val="50000"/>
                        <a:lumOff val="50000"/>
                      </a:schemeClr>
                    </a:solidFill>
                    <a:ea typeface="字魂59号-创粗黑" panose="00000500000000000000" pitchFamily="2" charset="-122"/>
                    <a:cs typeface="+mn-ea"/>
                  </a:rPr>
                  <a:t>。</a:t>
                </a:r>
                <a:endParaRPr lang="zh-CN" altLang="en-US" sz="75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p:txBody>
          </p:sp>
        </p:grpSp>
        <p:grpSp>
          <p:nvGrpSpPr>
            <p:cNvPr id="81" name="组合 80"/>
            <p:cNvGrpSpPr/>
            <p:nvPr/>
          </p:nvGrpSpPr>
          <p:grpSpPr>
            <a:xfrm>
              <a:off x="850" y="6242"/>
              <a:ext cx="8477" cy="1617"/>
              <a:chOff x="6879158" y="1498144"/>
              <a:chExt cx="7177276" cy="1368889"/>
            </a:xfrm>
          </p:grpSpPr>
          <p:sp>
            <p:nvSpPr>
              <p:cNvPr id="82" name="文本框 81"/>
              <p:cNvSpPr txBox="1"/>
              <p:nvPr/>
            </p:nvSpPr>
            <p:spPr>
              <a:xfrm>
                <a:off x="6879158" y="2214277"/>
                <a:ext cx="1852227" cy="652756"/>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该公司运营模式主要是把</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微定向和心理学结合</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起来，精心分析选民的数据，预测选民动向，为“金主”赢得选举。</a:t>
                </a:r>
                <a:endParaRPr lang="en-US" altLang="zh-CN"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83" name="文本框 82"/>
              <p:cNvSpPr txBox="1"/>
              <p:nvPr/>
            </p:nvSpPr>
            <p:spPr>
              <a:xfrm>
                <a:off x="7226953" y="1498144"/>
                <a:ext cx="1852227" cy="346525"/>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2013</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97" name="文本框 96"/>
              <p:cNvSpPr txBox="1"/>
              <p:nvPr/>
            </p:nvSpPr>
            <p:spPr>
              <a:xfrm>
                <a:off x="7209922" y="1760535"/>
                <a:ext cx="1852227" cy="290785"/>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剑桥分析公司成立</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2" name="文本框 101"/>
              <p:cNvSpPr txBox="1"/>
              <p:nvPr/>
            </p:nvSpPr>
            <p:spPr>
              <a:xfrm>
                <a:off x="9339196" y="1800104"/>
                <a:ext cx="1852227" cy="485537"/>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“剑桥分析”首次被媒体报道</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85" name="文本框 84"/>
              <p:cNvSpPr txBox="1"/>
              <p:nvPr/>
            </p:nvSpPr>
            <p:spPr>
              <a:xfrm>
                <a:off x="12204207" y="1760535"/>
                <a:ext cx="1852227" cy="485537"/>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隐私泄露人数升至</a:t>
                </a:r>
                <a:r>
                  <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8700</a:t>
                </a: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万</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86" name="文本框 85"/>
            <p:cNvSpPr txBox="1"/>
            <p:nvPr/>
          </p:nvSpPr>
          <p:spPr>
            <a:xfrm>
              <a:off x="3760" y="6251"/>
              <a:ext cx="2188" cy="409"/>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2015</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12</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87" name="组合 86"/>
            <p:cNvGrpSpPr/>
            <p:nvPr/>
          </p:nvGrpSpPr>
          <p:grpSpPr>
            <a:xfrm>
              <a:off x="6908" y="6211"/>
              <a:ext cx="5015" cy="2184"/>
              <a:chOff x="7027100" y="1498144"/>
              <a:chExt cx="4246206" cy="1849483"/>
            </a:xfrm>
          </p:grpSpPr>
          <p:sp>
            <p:nvSpPr>
              <p:cNvPr id="88" name="文本框 87"/>
              <p:cNvSpPr txBox="1"/>
              <p:nvPr/>
            </p:nvSpPr>
            <p:spPr>
              <a:xfrm>
                <a:off x="7027100" y="2416846"/>
                <a:ext cx="1744647" cy="93078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750" dirty="0">
                    <a:ea typeface="字魂59号-创粗黑" panose="00000500000000000000" pitchFamily="2" charset="-122"/>
                    <a:cs typeface="+mn-ea"/>
                    <a:sym typeface="字魂59号-创粗黑" panose="00000500000000000000" pitchFamily="2" charset="-122"/>
                  </a:rPr>
                  <a:t>脸书公司首席技术官</a:t>
                </a:r>
                <a:r>
                  <a:rPr lang="en-US" altLang="zh-CN" sz="750" dirty="0">
                    <a:ea typeface="字魂59号-创粗黑" panose="00000500000000000000" pitchFamily="2" charset="-122"/>
                    <a:cs typeface="+mn-ea"/>
                    <a:sym typeface="字魂59号-创粗黑" panose="00000500000000000000" pitchFamily="2" charset="-122"/>
                  </a:rPr>
                  <a:t>Mike </a:t>
                </a:r>
                <a:r>
                  <a:rPr lang="en-US" altLang="zh-CN" sz="750" dirty="0" err="1">
                    <a:ea typeface="字魂59号-创粗黑" panose="00000500000000000000" pitchFamily="2" charset="-122"/>
                    <a:cs typeface="+mn-ea"/>
                    <a:sym typeface="字魂59号-创粗黑" panose="00000500000000000000" pitchFamily="2" charset="-122"/>
                  </a:rPr>
                  <a:t>Schroepfer</a:t>
                </a:r>
                <a:r>
                  <a:rPr lang="zh-CN" altLang="en-US" sz="750" dirty="0">
                    <a:ea typeface="字魂59号-创粗黑" panose="00000500000000000000" pitchFamily="2" charset="-122"/>
                    <a:cs typeface="+mn-ea"/>
                    <a:sym typeface="字魂59号-创粗黑" panose="00000500000000000000" pitchFamily="2" charset="-122"/>
                  </a:rPr>
                  <a:t>在其官网发布声明，目前共有</a:t>
                </a: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8700</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万脸书用户</a:t>
                </a:r>
                <a:r>
                  <a:rPr lang="zh-CN" altLang="en-US" sz="750" dirty="0">
                    <a:ea typeface="字魂59号-创粗黑" panose="00000500000000000000" pitchFamily="2" charset="-122"/>
                    <a:cs typeface="+mn-ea"/>
                    <a:sym typeface="字魂59号-创粗黑" panose="00000500000000000000" pitchFamily="2" charset="-122"/>
                  </a:rPr>
                  <a:t>的个人资料被泄露给了剑桥分析公司，这些用户主要集中在美国。</a:t>
                </a:r>
                <a:endParaRPr lang="en-US" altLang="zh-CN" sz="750" dirty="0">
                  <a:ea typeface="字魂59号-创粗黑" panose="00000500000000000000" pitchFamily="2" charset="-122"/>
                  <a:cs typeface="+mn-ea"/>
                  <a:sym typeface="字魂59号-创粗黑" panose="00000500000000000000" pitchFamily="2" charset="-122"/>
                </a:endParaRPr>
              </a:p>
            </p:txBody>
          </p:sp>
          <p:sp>
            <p:nvSpPr>
              <p:cNvPr id="89" name="文本框 88"/>
              <p:cNvSpPr txBox="1"/>
              <p:nvPr/>
            </p:nvSpPr>
            <p:spPr>
              <a:xfrm>
                <a:off x="7226953" y="1498144"/>
                <a:ext cx="1852227" cy="346525"/>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2018</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3" name="文本框 102"/>
              <p:cNvSpPr txBox="1"/>
              <p:nvPr/>
            </p:nvSpPr>
            <p:spPr>
              <a:xfrm>
                <a:off x="9489695" y="2197725"/>
                <a:ext cx="1783611" cy="93078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美国联邦贸易委员会（</a:t>
                </a: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FTC</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就</a:t>
                </a:r>
                <a:r>
                  <a:rPr lang="en-US" altLang="zh-CN" sz="750" dirty="0">
                    <a:ea typeface="字魂59号-创粗黑" panose="00000500000000000000" pitchFamily="2" charset="-122"/>
                    <a:cs typeface="+mn-ea"/>
                    <a:sym typeface="字魂59号-创粗黑" panose="00000500000000000000" pitchFamily="2" charset="-122"/>
                  </a:rPr>
                  <a:t>Facebook</a:t>
                </a:r>
                <a:r>
                  <a:rPr lang="zh-CN" altLang="en-US" sz="750" dirty="0">
                    <a:ea typeface="字魂59号-创粗黑" panose="00000500000000000000" pitchFamily="2" charset="-122"/>
                    <a:cs typeface="+mn-ea"/>
                    <a:sym typeface="字魂59号-创粗黑" panose="00000500000000000000" pitchFamily="2" charset="-122"/>
                  </a:rPr>
                  <a:t>是否应该采取更多措施来阻止剑桥分析公司（</a:t>
                </a:r>
                <a:r>
                  <a:rPr lang="en-US" altLang="zh-CN" sz="750" dirty="0">
                    <a:ea typeface="字魂59号-创粗黑" panose="00000500000000000000" pitchFamily="2" charset="-122"/>
                    <a:cs typeface="+mn-ea"/>
                    <a:sym typeface="字魂59号-创粗黑" panose="00000500000000000000" pitchFamily="2" charset="-122"/>
                  </a:rPr>
                  <a:t>Cambridge Analytica</a:t>
                </a:r>
                <a:r>
                  <a:rPr lang="zh-CN" altLang="en-US" sz="750" dirty="0">
                    <a:ea typeface="字魂59号-创粗黑" panose="00000500000000000000" pitchFamily="2" charset="-122"/>
                    <a:cs typeface="+mn-ea"/>
                    <a:sym typeface="字魂59号-创粗黑" panose="00000500000000000000" pitchFamily="2" charset="-122"/>
                  </a:rPr>
                  <a:t>）窃取用户数据展开了调查，最终对</a:t>
                </a:r>
                <a:r>
                  <a:rPr lang="en-US" altLang="zh-CN" sz="750" dirty="0">
                    <a:ea typeface="字魂59号-创粗黑" panose="00000500000000000000" pitchFamily="2" charset="-122"/>
                    <a:cs typeface="+mn-ea"/>
                    <a:sym typeface="字魂59号-创粗黑" panose="00000500000000000000" pitchFamily="2" charset="-122"/>
                  </a:rPr>
                  <a:t>Facebook</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罚款</a:t>
                </a: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50</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亿美元</a:t>
                </a:r>
                <a:r>
                  <a:rPr lang="zh-CN" altLang="en-US" sz="75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a:t>
                </a:r>
                <a:endParaRPr lang="en-US" altLang="zh-CN" sz="75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p:txBody>
          </p:sp>
        </p:grpSp>
        <p:grpSp>
          <p:nvGrpSpPr>
            <p:cNvPr id="90" name="组合 89"/>
            <p:cNvGrpSpPr/>
            <p:nvPr/>
          </p:nvGrpSpPr>
          <p:grpSpPr>
            <a:xfrm>
              <a:off x="10112" y="6036"/>
              <a:ext cx="2188" cy="943"/>
              <a:chOff x="7226953" y="1498144"/>
              <a:chExt cx="1852227" cy="798096"/>
            </a:xfrm>
          </p:grpSpPr>
          <p:sp>
            <p:nvSpPr>
              <p:cNvPr id="91" name="文本框 90"/>
              <p:cNvSpPr txBox="1"/>
              <p:nvPr/>
            </p:nvSpPr>
            <p:spPr>
              <a:xfrm>
                <a:off x="7226953" y="1810703"/>
                <a:ext cx="1852227" cy="485537"/>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b="1" dirty="0">
                    <a:ea typeface="字魂59号-创粗黑" panose="00000500000000000000" pitchFamily="2" charset="-122"/>
                    <a:cs typeface="+mn-ea"/>
                    <a:sym typeface="字魂59号-创粗黑" panose="00000500000000000000" pitchFamily="2" charset="-122"/>
                  </a:rPr>
                  <a:t>脸书“剑桥分析事件”认罚</a:t>
                </a:r>
                <a:r>
                  <a:rPr lang="en-US" altLang="zh-CN" sz="1050" b="1" dirty="0">
                    <a:ea typeface="字魂59号-创粗黑" panose="00000500000000000000" pitchFamily="2" charset="-122"/>
                    <a:cs typeface="+mn-ea"/>
                    <a:sym typeface="字魂59号-创粗黑" panose="00000500000000000000" pitchFamily="2" charset="-122"/>
                  </a:rPr>
                  <a:t>50</a:t>
                </a:r>
                <a:r>
                  <a:rPr lang="zh-CN" altLang="en-US" sz="1050" b="1" dirty="0">
                    <a:ea typeface="字魂59号-创粗黑" panose="00000500000000000000" pitchFamily="2" charset="-122"/>
                    <a:cs typeface="+mn-ea"/>
                    <a:sym typeface="字魂59号-创粗黑" panose="00000500000000000000" pitchFamily="2" charset="-122"/>
                  </a:rPr>
                  <a:t>亿美元</a:t>
                </a:r>
                <a:endParaRPr lang="en-US" altLang="zh-CN" sz="1050" b="1" dirty="0">
                  <a:ea typeface="字魂59号-创粗黑" panose="00000500000000000000" pitchFamily="2" charset="-122"/>
                  <a:cs typeface="+mn-ea"/>
                  <a:sym typeface="字魂59号-创粗黑" panose="00000500000000000000" pitchFamily="2" charset="-122"/>
                </a:endParaRPr>
              </a:p>
            </p:txBody>
          </p:sp>
          <p:sp>
            <p:nvSpPr>
              <p:cNvPr id="92" name="文本框 91"/>
              <p:cNvSpPr txBox="1"/>
              <p:nvPr/>
            </p:nvSpPr>
            <p:spPr>
              <a:xfrm>
                <a:off x="7226953" y="1498144"/>
                <a:ext cx="1852227" cy="346525"/>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95" name="文本框 94"/>
            <p:cNvSpPr txBox="1"/>
            <p:nvPr/>
          </p:nvSpPr>
          <p:spPr>
            <a:xfrm>
              <a:off x="11455" y="3588"/>
              <a:ext cx="2188" cy="40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2018</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4" name="iconfont-11119-5252502"/>
            <p:cNvSpPr/>
            <p:nvPr/>
          </p:nvSpPr>
          <p:spPr>
            <a:xfrm>
              <a:off x="1774" y="4540"/>
              <a:ext cx="541" cy="479"/>
            </a:xfrm>
            <a:custGeom>
              <a:avLst/>
              <a:gdLst>
                <a:gd name="connsiteX0" fmla="*/ 410292 w 609586"/>
                <a:gd name="connsiteY0" fmla="*/ 313075 h 604677"/>
                <a:gd name="connsiteX1" fmla="*/ 401627 w 609586"/>
                <a:gd name="connsiteY1" fmla="*/ 321790 h 604677"/>
                <a:gd name="connsiteX2" fmla="*/ 410292 w 609586"/>
                <a:gd name="connsiteY2" fmla="*/ 330505 h 604677"/>
                <a:gd name="connsiteX3" fmla="*/ 419005 w 609586"/>
                <a:gd name="connsiteY3" fmla="*/ 321790 h 604677"/>
                <a:gd name="connsiteX4" fmla="*/ 410292 w 609586"/>
                <a:gd name="connsiteY4" fmla="*/ 313075 h 604677"/>
                <a:gd name="connsiteX5" fmla="*/ 410292 w 609586"/>
                <a:gd name="connsiteY5" fmla="*/ 295644 h 604677"/>
                <a:gd name="connsiteX6" fmla="*/ 436383 w 609586"/>
                <a:gd name="connsiteY6" fmla="*/ 321742 h 604677"/>
                <a:gd name="connsiteX7" fmla="*/ 414369 w 609586"/>
                <a:gd name="connsiteY7" fmla="*/ 367804 h 604677"/>
                <a:gd name="connsiteX8" fmla="*/ 410300 w 609586"/>
                <a:gd name="connsiteY8" fmla="*/ 373926 h 604677"/>
                <a:gd name="connsiteX9" fmla="*/ 410285 w 609586"/>
                <a:gd name="connsiteY9" fmla="*/ 373926 h 604677"/>
                <a:gd name="connsiteX10" fmla="*/ 406223 w 609586"/>
                <a:gd name="connsiteY10" fmla="*/ 367804 h 604677"/>
                <a:gd name="connsiteX11" fmla="*/ 384249 w 609586"/>
                <a:gd name="connsiteY11" fmla="*/ 321742 h 604677"/>
                <a:gd name="connsiteX12" fmla="*/ 410292 w 609586"/>
                <a:gd name="connsiteY12" fmla="*/ 295644 h 604677"/>
                <a:gd name="connsiteX13" fmla="*/ 0 w 609586"/>
                <a:gd name="connsiteY13" fmla="*/ 48064 h 604677"/>
                <a:gd name="connsiteX14" fmla="*/ 30432 w 609586"/>
                <a:gd name="connsiteY14" fmla="*/ 48064 h 604677"/>
                <a:gd name="connsiteX15" fmla="*/ 30432 w 609586"/>
                <a:gd name="connsiteY15" fmla="*/ 574244 h 604677"/>
                <a:gd name="connsiteX16" fmla="*/ 62388 w 609586"/>
                <a:gd name="connsiteY16" fmla="*/ 574244 h 604677"/>
                <a:gd name="connsiteX17" fmla="*/ 62388 w 609586"/>
                <a:gd name="connsiteY17" fmla="*/ 191277 h 604677"/>
                <a:gd name="connsiteX18" fmla="*/ 97248 w 609586"/>
                <a:gd name="connsiteY18" fmla="*/ 191277 h 604677"/>
                <a:gd name="connsiteX19" fmla="*/ 97248 w 609586"/>
                <a:gd name="connsiteY19" fmla="*/ 574244 h 604677"/>
                <a:gd name="connsiteX20" fmla="*/ 114631 w 609586"/>
                <a:gd name="connsiteY20" fmla="*/ 574244 h 604677"/>
                <a:gd name="connsiteX21" fmla="*/ 114631 w 609586"/>
                <a:gd name="connsiteY21" fmla="*/ 243476 h 604677"/>
                <a:gd name="connsiteX22" fmla="*/ 149396 w 609586"/>
                <a:gd name="connsiteY22" fmla="*/ 243476 h 604677"/>
                <a:gd name="connsiteX23" fmla="*/ 149396 w 609586"/>
                <a:gd name="connsiteY23" fmla="*/ 574244 h 604677"/>
                <a:gd name="connsiteX24" fmla="*/ 201592 w 609586"/>
                <a:gd name="connsiteY24" fmla="*/ 574244 h 604677"/>
                <a:gd name="connsiteX25" fmla="*/ 201592 w 609586"/>
                <a:gd name="connsiteY25" fmla="*/ 78212 h 604677"/>
                <a:gd name="connsiteX26" fmla="*/ 219014 w 609586"/>
                <a:gd name="connsiteY26" fmla="*/ 78212 h 604677"/>
                <a:gd name="connsiteX27" fmla="*/ 219036 w 609586"/>
                <a:gd name="connsiteY27" fmla="*/ 78245 h 604677"/>
                <a:gd name="connsiteX28" fmla="*/ 219058 w 609586"/>
                <a:gd name="connsiteY28" fmla="*/ 78212 h 604677"/>
                <a:gd name="connsiteX29" fmla="*/ 236358 w 609586"/>
                <a:gd name="connsiteY29" fmla="*/ 78212 h 604677"/>
                <a:gd name="connsiteX30" fmla="*/ 236358 w 609586"/>
                <a:gd name="connsiteY30" fmla="*/ 574244 h 604677"/>
                <a:gd name="connsiteX31" fmla="*/ 253740 w 609586"/>
                <a:gd name="connsiteY31" fmla="*/ 574244 h 604677"/>
                <a:gd name="connsiteX32" fmla="*/ 253740 w 609586"/>
                <a:gd name="connsiteY32" fmla="*/ 147842 h 604677"/>
                <a:gd name="connsiteX33" fmla="*/ 288553 w 609586"/>
                <a:gd name="connsiteY33" fmla="*/ 147842 h 604677"/>
                <a:gd name="connsiteX34" fmla="*/ 288553 w 609586"/>
                <a:gd name="connsiteY34" fmla="*/ 574244 h 604677"/>
                <a:gd name="connsiteX35" fmla="*/ 340702 w 609586"/>
                <a:gd name="connsiteY35" fmla="*/ 574244 h 604677"/>
                <a:gd name="connsiteX36" fmla="*/ 340702 w 609586"/>
                <a:gd name="connsiteY36" fmla="*/ 321775 h 604677"/>
                <a:gd name="connsiteX37" fmla="*/ 375515 w 609586"/>
                <a:gd name="connsiteY37" fmla="*/ 321775 h 604677"/>
                <a:gd name="connsiteX38" fmla="*/ 375515 w 609586"/>
                <a:gd name="connsiteY38" fmla="*/ 574244 h 604677"/>
                <a:gd name="connsiteX39" fmla="*/ 392897 w 609586"/>
                <a:gd name="connsiteY39" fmla="*/ 574244 h 604677"/>
                <a:gd name="connsiteX40" fmla="*/ 392897 w 609586"/>
                <a:gd name="connsiteY40" fmla="*/ 373926 h 604677"/>
                <a:gd name="connsiteX41" fmla="*/ 410285 w 609586"/>
                <a:gd name="connsiteY41" fmla="*/ 373926 h 604677"/>
                <a:gd name="connsiteX42" fmla="*/ 410292 w 609586"/>
                <a:gd name="connsiteY42" fmla="*/ 373937 h 604677"/>
                <a:gd name="connsiteX43" fmla="*/ 410300 w 609586"/>
                <a:gd name="connsiteY43" fmla="*/ 373926 h 604677"/>
                <a:gd name="connsiteX44" fmla="*/ 427663 w 609586"/>
                <a:gd name="connsiteY44" fmla="*/ 373926 h 604677"/>
                <a:gd name="connsiteX45" fmla="*/ 427663 w 609586"/>
                <a:gd name="connsiteY45" fmla="*/ 574244 h 604677"/>
                <a:gd name="connsiteX46" fmla="*/ 479906 w 609586"/>
                <a:gd name="connsiteY46" fmla="*/ 574244 h 604677"/>
                <a:gd name="connsiteX47" fmla="*/ 479906 w 609586"/>
                <a:gd name="connsiteY47" fmla="*/ 182609 h 604677"/>
                <a:gd name="connsiteX48" fmla="*/ 514624 w 609586"/>
                <a:gd name="connsiteY48" fmla="*/ 182609 h 604677"/>
                <a:gd name="connsiteX49" fmla="*/ 514624 w 609586"/>
                <a:gd name="connsiteY49" fmla="*/ 574244 h 604677"/>
                <a:gd name="connsiteX50" fmla="*/ 532054 w 609586"/>
                <a:gd name="connsiteY50" fmla="*/ 574244 h 604677"/>
                <a:gd name="connsiteX51" fmla="*/ 532054 w 609586"/>
                <a:gd name="connsiteY51" fmla="*/ 252192 h 604677"/>
                <a:gd name="connsiteX52" fmla="*/ 566868 w 609586"/>
                <a:gd name="connsiteY52" fmla="*/ 252192 h 604677"/>
                <a:gd name="connsiteX53" fmla="*/ 566868 w 609586"/>
                <a:gd name="connsiteY53" fmla="*/ 574244 h 604677"/>
                <a:gd name="connsiteX54" fmla="*/ 609586 w 609586"/>
                <a:gd name="connsiteY54" fmla="*/ 574244 h 604677"/>
                <a:gd name="connsiteX55" fmla="*/ 609586 w 609586"/>
                <a:gd name="connsiteY55" fmla="*/ 604677 h 604677"/>
                <a:gd name="connsiteX56" fmla="*/ 0 w 609586"/>
                <a:gd name="connsiteY56" fmla="*/ 604677 h 604677"/>
                <a:gd name="connsiteX57" fmla="*/ 219036 w 609586"/>
                <a:gd name="connsiteY57" fmla="*/ 17382 h 604677"/>
                <a:gd name="connsiteX58" fmla="*/ 210323 w 609586"/>
                <a:gd name="connsiteY58" fmla="*/ 26050 h 604677"/>
                <a:gd name="connsiteX59" fmla="*/ 219036 w 609586"/>
                <a:gd name="connsiteY59" fmla="*/ 34765 h 604677"/>
                <a:gd name="connsiteX60" fmla="*/ 227702 w 609586"/>
                <a:gd name="connsiteY60" fmla="*/ 26050 h 604677"/>
                <a:gd name="connsiteX61" fmla="*/ 219036 w 609586"/>
                <a:gd name="connsiteY61" fmla="*/ 17382 h 604677"/>
                <a:gd name="connsiteX62" fmla="*/ 219036 w 609586"/>
                <a:gd name="connsiteY62" fmla="*/ 0 h 604677"/>
                <a:gd name="connsiteX63" fmla="*/ 245080 w 609586"/>
                <a:gd name="connsiteY63" fmla="*/ 26050 h 604677"/>
                <a:gd name="connsiteX64" fmla="*/ 223106 w 609586"/>
                <a:gd name="connsiteY64" fmla="*/ 72112 h 604677"/>
                <a:gd name="connsiteX65" fmla="*/ 219058 w 609586"/>
                <a:gd name="connsiteY65" fmla="*/ 78212 h 604677"/>
                <a:gd name="connsiteX66" fmla="*/ 219014 w 609586"/>
                <a:gd name="connsiteY66" fmla="*/ 78212 h 604677"/>
                <a:gd name="connsiteX67" fmla="*/ 214960 w 609586"/>
                <a:gd name="connsiteY67" fmla="*/ 72119 h 604677"/>
                <a:gd name="connsiteX68" fmla="*/ 192945 w 609586"/>
                <a:gd name="connsiteY68" fmla="*/ 26050 h 604677"/>
                <a:gd name="connsiteX69" fmla="*/ 219036 w 609586"/>
                <a:gd name="connsiteY69" fmla="*/ 0 h 60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586" h="604677">
                  <a:moveTo>
                    <a:pt x="410292" y="313075"/>
                  </a:moveTo>
                  <a:cubicBezTo>
                    <a:pt x="405483" y="313075"/>
                    <a:pt x="401627" y="316980"/>
                    <a:pt x="401627" y="321790"/>
                  </a:cubicBezTo>
                  <a:cubicBezTo>
                    <a:pt x="401627" y="326600"/>
                    <a:pt x="405483" y="330505"/>
                    <a:pt x="410292" y="330505"/>
                  </a:cubicBezTo>
                  <a:cubicBezTo>
                    <a:pt x="415148" y="330505"/>
                    <a:pt x="419005" y="326552"/>
                    <a:pt x="419005" y="321790"/>
                  </a:cubicBezTo>
                  <a:cubicBezTo>
                    <a:pt x="419005" y="316980"/>
                    <a:pt x="415148" y="313075"/>
                    <a:pt x="410292" y="313075"/>
                  </a:cubicBezTo>
                  <a:close/>
                  <a:moveTo>
                    <a:pt x="410292" y="295644"/>
                  </a:moveTo>
                  <a:cubicBezTo>
                    <a:pt x="424718" y="295644"/>
                    <a:pt x="436383" y="307312"/>
                    <a:pt x="436383" y="321742"/>
                  </a:cubicBezTo>
                  <a:cubicBezTo>
                    <a:pt x="436383" y="332529"/>
                    <a:pt x="421707" y="356495"/>
                    <a:pt x="414369" y="367804"/>
                  </a:cubicBezTo>
                  <a:lnTo>
                    <a:pt x="410300" y="373926"/>
                  </a:lnTo>
                  <a:lnTo>
                    <a:pt x="410285" y="373926"/>
                  </a:lnTo>
                  <a:lnTo>
                    <a:pt x="406223" y="367804"/>
                  </a:lnTo>
                  <a:cubicBezTo>
                    <a:pt x="398898" y="356495"/>
                    <a:pt x="384249" y="332529"/>
                    <a:pt x="384249" y="321742"/>
                  </a:cubicBezTo>
                  <a:cubicBezTo>
                    <a:pt x="384249" y="307312"/>
                    <a:pt x="395913" y="295644"/>
                    <a:pt x="410292" y="295644"/>
                  </a:cubicBezTo>
                  <a:close/>
                  <a:moveTo>
                    <a:pt x="0" y="48064"/>
                  </a:moveTo>
                  <a:lnTo>
                    <a:pt x="30432" y="48064"/>
                  </a:lnTo>
                  <a:lnTo>
                    <a:pt x="30432" y="574244"/>
                  </a:lnTo>
                  <a:lnTo>
                    <a:pt x="62388" y="574244"/>
                  </a:lnTo>
                  <a:lnTo>
                    <a:pt x="62388" y="191277"/>
                  </a:lnTo>
                  <a:lnTo>
                    <a:pt x="97248" y="191277"/>
                  </a:lnTo>
                  <a:lnTo>
                    <a:pt x="97248" y="574244"/>
                  </a:lnTo>
                  <a:lnTo>
                    <a:pt x="114631" y="574244"/>
                  </a:lnTo>
                  <a:lnTo>
                    <a:pt x="114631" y="243476"/>
                  </a:lnTo>
                  <a:lnTo>
                    <a:pt x="149396" y="243476"/>
                  </a:lnTo>
                  <a:lnTo>
                    <a:pt x="149396" y="574244"/>
                  </a:lnTo>
                  <a:lnTo>
                    <a:pt x="201592" y="574244"/>
                  </a:lnTo>
                  <a:lnTo>
                    <a:pt x="201592" y="78212"/>
                  </a:lnTo>
                  <a:lnTo>
                    <a:pt x="219014" y="78212"/>
                  </a:lnTo>
                  <a:lnTo>
                    <a:pt x="219036" y="78245"/>
                  </a:lnTo>
                  <a:lnTo>
                    <a:pt x="219058" y="78212"/>
                  </a:lnTo>
                  <a:lnTo>
                    <a:pt x="236358" y="78212"/>
                  </a:lnTo>
                  <a:lnTo>
                    <a:pt x="236358" y="574244"/>
                  </a:lnTo>
                  <a:lnTo>
                    <a:pt x="253740" y="574244"/>
                  </a:lnTo>
                  <a:lnTo>
                    <a:pt x="253740" y="147842"/>
                  </a:lnTo>
                  <a:lnTo>
                    <a:pt x="288553" y="147842"/>
                  </a:lnTo>
                  <a:lnTo>
                    <a:pt x="288553" y="574244"/>
                  </a:lnTo>
                  <a:lnTo>
                    <a:pt x="340702" y="574244"/>
                  </a:lnTo>
                  <a:lnTo>
                    <a:pt x="340702" y="321775"/>
                  </a:lnTo>
                  <a:lnTo>
                    <a:pt x="375515" y="321775"/>
                  </a:lnTo>
                  <a:lnTo>
                    <a:pt x="375515" y="574244"/>
                  </a:lnTo>
                  <a:lnTo>
                    <a:pt x="392897" y="574244"/>
                  </a:lnTo>
                  <a:lnTo>
                    <a:pt x="392897" y="373926"/>
                  </a:lnTo>
                  <a:lnTo>
                    <a:pt x="410285" y="373926"/>
                  </a:lnTo>
                  <a:lnTo>
                    <a:pt x="410292" y="373937"/>
                  </a:lnTo>
                  <a:lnTo>
                    <a:pt x="410300" y="373926"/>
                  </a:lnTo>
                  <a:lnTo>
                    <a:pt x="427663" y="373926"/>
                  </a:lnTo>
                  <a:lnTo>
                    <a:pt x="427663" y="574244"/>
                  </a:lnTo>
                  <a:lnTo>
                    <a:pt x="479906" y="574244"/>
                  </a:lnTo>
                  <a:lnTo>
                    <a:pt x="479906" y="182609"/>
                  </a:lnTo>
                  <a:lnTo>
                    <a:pt x="514624" y="182609"/>
                  </a:lnTo>
                  <a:lnTo>
                    <a:pt x="514624" y="574244"/>
                  </a:lnTo>
                  <a:lnTo>
                    <a:pt x="532054" y="574244"/>
                  </a:lnTo>
                  <a:lnTo>
                    <a:pt x="532054" y="252192"/>
                  </a:lnTo>
                  <a:lnTo>
                    <a:pt x="566868" y="252192"/>
                  </a:lnTo>
                  <a:lnTo>
                    <a:pt x="566868" y="574244"/>
                  </a:lnTo>
                  <a:lnTo>
                    <a:pt x="609586" y="574244"/>
                  </a:lnTo>
                  <a:lnTo>
                    <a:pt x="609586" y="604677"/>
                  </a:lnTo>
                  <a:lnTo>
                    <a:pt x="0" y="604677"/>
                  </a:lnTo>
                  <a:close/>
                  <a:moveTo>
                    <a:pt x="219036" y="17382"/>
                  </a:moveTo>
                  <a:cubicBezTo>
                    <a:pt x="214180" y="17382"/>
                    <a:pt x="210323" y="21240"/>
                    <a:pt x="210323" y="26050"/>
                  </a:cubicBezTo>
                  <a:cubicBezTo>
                    <a:pt x="210323" y="30859"/>
                    <a:pt x="214180" y="34765"/>
                    <a:pt x="219036" y="34765"/>
                  </a:cubicBezTo>
                  <a:cubicBezTo>
                    <a:pt x="223845" y="34765"/>
                    <a:pt x="227702" y="30859"/>
                    <a:pt x="227702" y="26050"/>
                  </a:cubicBezTo>
                  <a:cubicBezTo>
                    <a:pt x="227702" y="21287"/>
                    <a:pt x="223845" y="17382"/>
                    <a:pt x="219036" y="17382"/>
                  </a:cubicBezTo>
                  <a:close/>
                  <a:moveTo>
                    <a:pt x="219036" y="0"/>
                  </a:moveTo>
                  <a:cubicBezTo>
                    <a:pt x="233415" y="-48"/>
                    <a:pt x="245080" y="11620"/>
                    <a:pt x="245080" y="26050"/>
                  </a:cubicBezTo>
                  <a:cubicBezTo>
                    <a:pt x="245080" y="36837"/>
                    <a:pt x="230430" y="60803"/>
                    <a:pt x="223106" y="72112"/>
                  </a:cubicBezTo>
                  <a:lnTo>
                    <a:pt x="219058" y="78212"/>
                  </a:lnTo>
                  <a:lnTo>
                    <a:pt x="219014" y="78212"/>
                  </a:lnTo>
                  <a:lnTo>
                    <a:pt x="214960" y="72119"/>
                  </a:lnTo>
                  <a:cubicBezTo>
                    <a:pt x="207621" y="60821"/>
                    <a:pt x="192945" y="36872"/>
                    <a:pt x="192945" y="26050"/>
                  </a:cubicBezTo>
                  <a:cubicBezTo>
                    <a:pt x="192945" y="11667"/>
                    <a:pt x="204610" y="0"/>
                    <a:pt x="2190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67360" y="260350"/>
            <a:ext cx="8475980" cy="528955"/>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charset="-122"/>
                <a:cs typeface="+mj-cs"/>
              </a:defRPr>
            </a:lvl1pPr>
          </a:lstStyle>
          <a:p>
            <a:r>
              <a:rPr lang="zh-CN" altLang="en-US" sz="2400" dirty="0"/>
              <a:t>剑桥分析数据泄露丑闻</a:t>
            </a:r>
            <a:r>
              <a:rPr lang="en-US" altLang="zh-CN" sz="2400" dirty="0"/>
              <a:t>——</a:t>
            </a:r>
            <a:r>
              <a:rPr lang="zh-CN" altLang="en-US" sz="2400" dirty="0"/>
              <a:t>“剑桥分析”如何影响大选</a:t>
            </a:r>
          </a:p>
        </p:txBody>
      </p:sp>
      <p:grpSp>
        <p:nvGrpSpPr>
          <p:cNvPr id="8" name="组合 7"/>
          <p:cNvGrpSpPr/>
          <p:nvPr/>
        </p:nvGrpSpPr>
        <p:grpSpPr>
          <a:xfrm>
            <a:off x="283199" y="1180339"/>
            <a:ext cx="8336331" cy="4498819"/>
            <a:chOff x="1232" y="2955"/>
            <a:chExt cx="12342" cy="5987"/>
          </a:xfrm>
        </p:grpSpPr>
        <p:pic>
          <p:nvPicPr>
            <p:cNvPr id="2" name="图片 1"/>
            <p:cNvPicPr>
              <a:picLocks noChangeAspect="1"/>
            </p:cNvPicPr>
            <p:nvPr/>
          </p:nvPicPr>
          <p:blipFill>
            <a:blip r:embed="rId4"/>
            <a:stretch>
              <a:fillRect/>
            </a:stretch>
          </p:blipFill>
          <p:spPr>
            <a:xfrm>
              <a:off x="2282" y="4285"/>
              <a:ext cx="3533" cy="1271"/>
            </a:xfrm>
            <a:prstGeom prst="rect">
              <a:avLst/>
            </a:prstGeom>
          </p:spPr>
        </p:pic>
        <p:pic>
          <p:nvPicPr>
            <p:cNvPr id="4" name="图片 3"/>
            <p:cNvPicPr>
              <a:picLocks noChangeAspect="1"/>
            </p:cNvPicPr>
            <p:nvPr/>
          </p:nvPicPr>
          <p:blipFill>
            <a:blip r:embed="rId5"/>
            <a:stretch>
              <a:fillRect/>
            </a:stretch>
          </p:blipFill>
          <p:spPr>
            <a:xfrm>
              <a:off x="9201" y="3843"/>
              <a:ext cx="3533" cy="1969"/>
            </a:xfrm>
            <a:prstGeom prst="rect">
              <a:avLst/>
            </a:prstGeom>
          </p:spPr>
        </p:pic>
        <p:pic>
          <p:nvPicPr>
            <p:cNvPr id="5" name="图片 4"/>
            <p:cNvPicPr>
              <a:picLocks noChangeAspect="1"/>
            </p:cNvPicPr>
            <p:nvPr/>
          </p:nvPicPr>
          <p:blipFill>
            <a:blip r:embed="rId6"/>
            <a:stretch>
              <a:fillRect/>
            </a:stretch>
          </p:blipFill>
          <p:spPr>
            <a:xfrm>
              <a:off x="2501" y="7171"/>
              <a:ext cx="3094" cy="1771"/>
            </a:xfrm>
            <a:prstGeom prst="rect">
              <a:avLst/>
            </a:prstGeom>
          </p:spPr>
        </p:pic>
        <p:pic>
          <p:nvPicPr>
            <p:cNvPr id="6" name="图片 5"/>
            <p:cNvPicPr>
              <a:picLocks noChangeAspect="1"/>
            </p:cNvPicPr>
            <p:nvPr/>
          </p:nvPicPr>
          <p:blipFill>
            <a:blip r:embed="rId7"/>
            <a:stretch>
              <a:fillRect/>
            </a:stretch>
          </p:blipFill>
          <p:spPr>
            <a:xfrm>
              <a:off x="8869" y="6908"/>
              <a:ext cx="1294" cy="2025"/>
            </a:xfrm>
            <a:prstGeom prst="rect">
              <a:avLst/>
            </a:prstGeom>
          </p:spPr>
        </p:pic>
        <p:pic>
          <p:nvPicPr>
            <p:cNvPr id="7" name="图片 6"/>
            <p:cNvPicPr>
              <a:picLocks noChangeAspect="1"/>
            </p:cNvPicPr>
            <p:nvPr/>
          </p:nvPicPr>
          <p:blipFill>
            <a:blip r:embed="rId8"/>
            <a:stretch>
              <a:fillRect/>
            </a:stretch>
          </p:blipFill>
          <p:spPr>
            <a:xfrm>
              <a:off x="11548" y="7264"/>
              <a:ext cx="1294" cy="1313"/>
            </a:xfrm>
            <a:prstGeom prst="rect">
              <a:avLst/>
            </a:prstGeom>
          </p:spPr>
        </p:pic>
        <p:sp>
          <p:nvSpPr>
            <p:cNvPr id="13" name="文本框 12"/>
            <p:cNvSpPr txBox="1"/>
            <p:nvPr/>
          </p:nvSpPr>
          <p:spPr>
            <a:xfrm>
              <a:off x="2167" y="2955"/>
              <a:ext cx="5049" cy="1104"/>
            </a:xfrm>
            <a:prstGeom prst="rect">
              <a:avLst/>
            </a:prstGeom>
            <a:noFill/>
          </p:spPr>
          <p:txBody>
            <a:bodyPr wrap="square" rtlCol="0">
              <a:spAutoFit/>
            </a:bodyPr>
            <a:lstStyle/>
            <a:p>
              <a:r>
                <a:rPr lang="zh-CN" altLang="en-US"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第三方</a:t>
              </a:r>
              <a:r>
                <a:rPr lang="en-US" altLang="zh-CN"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APP</a:t>
              </a:r>
              <a:r>
                <a:rPr lang="zh-CN" altLang="en-US"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“这就是你的数字生活”，通过有偿问卷获取了多名</a:t>
              </a:r>
              <a:r>
                <a:rPr lang="en-US" altLang="zh-CN"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Facebook</a:t>
              </a:r>
              <a:r>
                <a:rPr lang="zh-CN" altLang="en-US"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用户的</a:t>
              </a:r>
              <a:r>
                <a:rPr lang="zh-CN" altLang="en-US" sz="1600" b="1" dirty="0">
                  <a:solidFill>
                    <a:srgbClr val="FF0000"/>
                  </a:solidFill>
                  <a:ea typeface="字魂59号-创粗黑" panose="00000500000000000000" pitchFamily="2" charset="-122"/>
                  <a:cs typeface="+mn-ea"/>
                  <a:sym typeface="字魂59号-创粗黑" panose="00000500000000000000" pitchFamily="2" charset="-122"/>
                </a:rPr>
                <a:t>个人基本信息及性格数据</a:t>
              </a:r>
            </a:p>
          </p:txBody>
        </p:sp>
        <p:sp>
          <p:nvSpPr>
            <p:cNvPr id="15" name="文本框 14"/>
            <p:cNvSpPr txBox="1"/>
            <p:nvPr/>
          </p:nvSpPr>
          <p:spPr>
            <a:xfrm>
              <a:off x="8525" y="2974"/>
              <a:ext cx="5049" cy="777"/>
            </a:xfrm>
            <a:prstGeom prst="rect">
              <a:avLst/>
            </a:prstGeom>
            <a:noFill/>
          </p:spPr>
          <p:txBody>
            <a:bodyPr wrap="square" rtlCol="0">
              <a:spAutoFit/>
            </a:bodyPr>
            <a:lstStyle/>
            <a:p>
              <a:r>
                <a:rPr lang="zh-CN" altLang="en-US"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该第三方</a:t>
              </a:r>
              <a:r>
                <a:rPr lang="en-US" altLang="zh-CN"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APP</a:t>
              </a:r>
              <a:r>
                <a:rPr lang="zh-CN" altLang="en-US"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不仅保存了用户个人信息，还获取了他们</a:t>
              </a:r>
              <a:r>
                <a:rPr lang="zh-CN" altLang="en-US" sz="1600" b="1" dirty="0">
                  <a:solidFill>
                    <a:srgbClr val="FF0000"/>
                  </a:solidFill>
                  <a:ea typeface="字魂59号-创粗黑" panose="00000500000000000000" pitchFamily="2" charset="-122"/>
                  <a:cs typeface="+mn-ea"/>
                  <a:sym typeface="字魂59号-创粗黑" panose="00000500000000000000" pitchFamily="2" charset="-122"/>
                </a:rPr>
                <a:t>好友的公开信息</a:t>
              </a:r>
            </a:p>
          </p:txBody>
        </p:sp>
        <p:sp>
          <p:nvSpPr>
            <p:cNvPr id="17" name="文本框 16"/>
            <p:cNvSpPr txBox="1"/>
            <p:nvPr/>
          </p:nvSpPr>
          <p:spPr>
            <a:xfrm>
              <a:off x="2037" y="6025"/>
              <a:ext cx="5049" cy="1104"/>
            </a:xfrm>
            <a:prstGeom prst="rect">
              <a:avLst/>
            </a:prstGeom>
            <a:noFill/>
          </p:spPr>
          <p:txBody>
            <a:bodyPr wrap="square" rtlCol="0">
              <a:spAutoFit/>
            </a:bodyPr>
            <a:lstStyle/>
            <a:p>
              <a:r>
                <a:rPr lang="zh-CN" altLang="en-US" sz="1600" dirty="0">
                  <a:ea typeface="字魂59号-创粗黑" panose="00000500000000000000" pitchFamily="2" charset="-122"/>
                  <a:cs typeface="+mn-ea"/>
                  <a:sym typeface="字魂59号-创粗黑" panose="00000500000000000000" pitchFamily="2" charset="-122"/>
                </a:rPr>
                <a:t>参与该第三方问卷的有</a:t>
              </a:r>
              <a:r>
                <a:rPr lang="en-US" altLang="zh-CN" sz="1600" dirty="0">
                  <a:ea typeface="字魂59号-创粗黑" panose="00000500000000000000" pitchFamily="2" charset="-122"/>
                  <a:cs typeface="+mn-ea"/>
                  <a:sym typeface="字魂59号-创粗黑" panose="00000500000000000000" pitchFamily="2" charset="-122"/>
                </a:rPr>
                <a:t>305,000</a:t>
              </a:r>
              <a:r>
                <a:rPr lang="zh-CN" altLang="en-US" sz="1600" dirty="0">
                  <a:ea typeface="字魂59号-创粗黑" panose="00000500000000000000" pitchFamily="2" charset="-122"/>
                  <a:cs typeface="+mn-ea"/>
                  <a:sym typeface="字魂59号-创粗黑" panose="00000500000000000000" pitchFamily="2" charset="-122"/>
                </a:rPr>
                <a:t>人，但该应用最终获取的用户数据</a:t>
              </a:r>
              <a:r>
                <a:rPr lang="zh-CN" altLang="en-US" sz="1600" b="1" dirty="0">
                  <a:solidFill>
                    <a:srgbClr val="FF0000"/>
                  </a:solidFill>
                  <a:ea typeface="字魂59号-创粗黑" panose="00000500000000000000" pitchFamily="2" charset="-122"/>
                  <a:cs typeface="+mn-ea"/>
                  <a:sym typeface="字魂59号-创粗黑" panose="00000500000000000000" pitchFamily="2" charset="-122"/>
                </a:rPr>
                <a:t>超过了</a:t>
              </a:r>
              <a:r>
                <a:rPr lang="en-US" altLang="zh-CN" sz="1600" b="1" dirty="0">
                  <a:solidFill>
                    <a:srgbClr val="FF0000"/>
                  </a:solidFill>
                  <a:ea typeface="字魂59号-创粗黑" panose="00000500000000000000" pitchFamily="2" charset="-122"/>
                  <a:cs typeface="+mn-ea"/>
                  <a:sym typeface="字魂59号-创粗黑" panose="00000500000000000000" pitchFamily="2" charset="-122"/>
                </a:rPr>
                <a:t>8700</a:t>
              </a:r>
              <a:r>
                <a:rPr lang="zh-CN" altLang="en-US" sz="1600" b="1" dirty="0">
                  <a:solidFill>
                    <a:srgbClr val="FF0000"/>
                  </a:solidFill>
                  <a:ea typeface="字魂59号-创粗黑" panose="00000500000000000000" pitchFamily="2" charset="-122"/>
                  <a:cs typeface="+mn-ea"/>
                  <a:sym typeface="字魂59号-创粗黑" panose="00000500000000000000" pitchFamily="2" charset="-122"/>
                </a:rPr>
                <a:t>万</a:t>
              </a:r>
              <a:r>
                <a:rPr lang="zh-CN" altLang="en-US" sz="16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a:t>
              </a:r>
            </a:p>
          </p:txBody>
        </p:sp>
        <p:sp>
          <p:nvSpPr>
            <p:cNvPr id="19" name="文本框 18"/>
            <p:cNvSpPr txBox="1"/>
            <p:nvPr/>
          </p:nvSpPr>
          <p:spPr>
            <a:xfrm>
              <a:off x="8506" y="6029"/>
              <a:ext cx="4923" cy="777"/>
            </a:xfrm>
            <a:prstGeom prst="rect">
              <a:avLst/>
            </a:prstGeom>
            <a:noFill/>
          </p:spPr>
          <p:txBody>
            <a:bodyPr wrap="square" rtlCol="0">
              <a:spAutoFit/>
            </a:bodyPr>
            <a:lstStyle/>
            <a:p>
              <a:r>
                <a:rPr lang="zh-CN" altLang="en-US" sz="1600" dirty="0">
                  <a:ea typeface="字魂59号-创粗黑" panose="00000500000000000000" pitchFamily="2" charset="-122"/>
                  <a:cs typeface="+mn-ea"/>
                  <a:sym typeface="字魂59号-创粗黑" panose="00000500000000000000" pitchFamily="2" charset="-122"/>
                </a:rPr>
                <a:t>这些数据被“剑桥分析”公司获取，并用于进行选民的</a:t>
              </a:r>
              <a:r>
                <a:rPr lang="zh-CN" altLang="en-US" sz="1600" b="1" dirty="0">
                  <a:solidFill>
                    <a:srgbClr val="FF0000"/>
                  </a:solidFill>
                  <a:ea typeface="字魂59号-创粗黑" panose="00000500000000000000" pitchFamily="2" charset="-122"/>
                  <a:cs typeface="+mn-ea"/>
                  <a:sym typeface="字魂59号-创粗黑" panose="00000500000000000000" pitchFamily="2" charset="-122"/>
                </a:rPr>
                <a:t>性格分析</a:t>
              </a:r>
              <a:r>
                <a:rPr lang="zh-CN" altLang="en-US" sz="16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a:t>
              </a:r>
            </a:p>
          </p:txBody>
        </p:sp>
        <p:sp>
          <p:nvSpPr>
            <p:cNvPr id="20" name="iconfont-1153-479409"/>
            <p:cNvSpPr/>
            <p:nvPr/>
          </p:nvSpPr>
          <p:spPr>
            <a:xfrm rot="5400000">
              <a:off x="10547" y="7740"/>
              <a:ext cx="720" cy="361"/>
            </a:xfrm>
            <a:custGeom>
              <a:avLst/>
              <a:gdLst>
                <a:gd name="T0" fmla="*/ 7974 w 7974"/>
                <a:gd name="T1" fmla="*/ 3552 h 3997"/>
                <a:gd name="T2" fmla="*/ 7826 w 7974"/>
                <a:gd name="T3" fmla="*/ 3865 h 3997"/>
                <a:gd name="T4" fmla="*/ 7475 w 7974"/>
                <a:gd name="T5" fmla="*/ 3996 h 3997"/>
                <a:gd name="T6" fmla="*/ 499 w 7974"/>
                <a:gd name="T7" fmla="*/ 3996 h 3997"/>
                <a:gd name="T8" fmla="*/ 148 w 7974"/>
                <a:gd name="T9" fmla="*/ 3865 h 3997"/>
                <a:gd name="T10" fmla="*/ 1 w 7974"/>
                <a:gd name="T11" fmla="*/ 3552 h 3997"/>
                <a:gd name="T12" fmla="*/ 148 w 7974"/>
                <a:gd name="T13" fmla="*/ 3240 h 3997"/>
                <a:gd name="T14" fmla="*/ 3636 w 7974"/>
                <a:gd name="T15" fmla="*/ 132 h 3997"/>
                <a:gd name="T16" fmla="*/ 3987 w 7974"/>
                <a:gd name="T17" fmla="*/ 0 h 3997"/>
                <a:gd name="T18" fmla="*/ 4338 w 7974"/>
                <a:gd name="T19" fmla="*/ 132 h 3997"/>
                <a:gd name="T20" fmla="*/ 7826 w 7974"/>
                <a:gd name="T21" fmla="*/ 3240 h 3997"/>
                <a:gd name="T22" fmla="*/ 7974 w 7974"/>
                <a:gd name="T23" fmla="*/ 3552 h 3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74" h="3997">
                  <a:moveTo>
                    <a:pt x="7974" y="3552"/>
                  </a:moveTo>
                  <a:cubicBezTo>
                    <a:pt x="7974" y="3673"/>
                    <a:pt x="7924" y="3777"/>
                    <a:pt x="7826" y="3865"/>
                  </a:cubicBezTo>
                  <a:cubicBezTo>
                    <a:pt x="7728" y="3953"/>
                    <a:pt x="7611" y="3997"/>
                    <a:pt x="7475" y="3996"/>
                  </a:cubicBezTo>
                  <a:lnTo>
                    <a:pt x="499" y="3996"/>
                  </a:lnTo>
                  <a:cubicBezTo>
                    <a:pt x="364" y="3996"/>
                    <a:pt x="247" y="3953"/>
                    <a:pt x="148" y="3865"/>
                  </a:cubicBezTo>
                  <a:cubicBezTo>
                    <a:pt x="49" y="3777"/>
                    <a:pt x="0" y="3673"/>
                    <a:pt x="1" y="3552"/>
                  </a:cubicBezTo>
                  <a:cubicBezTo>
                    <a:pt x="1" y="3432"/>
                    <a:pt x="50" y="3327"/>
                    <a:pt x="148" y="3240"/>
                  </a:cubicBezTo>
                  <a:lnTo>
                    <a:pt x="3636" y="132"/>
                  </a:lnTo>
                  <a:cubicBezTo>
                    <a:pt x="3735" y="44"/>
                    <a:pt x="3852" y="0"/>
                    <a:pt x="3987" y="0"/>
                  </a:cubicBezTo>
                  <a:cubicBezTo>
                    <a:pt x="4123" y="0"/>
                    <a:pt x="4240" y="44"/>
                    <a:pt x="4338" y="132"/>
                  </a:cubicBezTo>
                  <a:lnTo>
                    <a:pt x="7826" y="3240"/>
                  </a:lnTo>
                  <a:cubicBezTo>
                    <a:pt x="7924" y="3327"/>
                    <a:pt x="7974" y="3432"/>
                    <a:pt x="7974" y="35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0" name="组合 9"/>
            <p:cNvGrpSpPr/>
            <p:nvPr/>
          </p:nvGrpSpPr>
          <p:grpSpPr>
            <a:xfrm>
              <a:off x="1270" y="2955"/>
              <a:ext cx="805" cy="1352"/>
              <a:chOff x="1075050" y="1358758"/>
              <a:chExt cx="681394" cy="1144851"/>
            </a:xfrm>
          </p:grpSpPr>
          <p:sp>
            <p:nvSpPr>
              <p:cNvPr id="3" name="椭圆 2"/>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p:cNvSpPr txBox="1"/>
              <p:nvPr/>
            </p:nvSpPr>
            <p:spPr>
              <a:xfrm>
                <a:off x="1241568" y="1429687"/>
                <a:ext cx="374882" cy="1073922"/>
              </a:xfrm>
              <a:prstGeom prst="rect">
                <a:avLst/>
              </a:prstGeom>
              <a:noFill/>
            </p:spPr>
            <p:txBody>
              <a:bodyPr wrap="square">
                <a:spAutoFit/>
              </a:bodyPr>
              <a:lstStyle/>
              <a:p>
                <a:r>
                  <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1</a:t>
                </a:r>
              </a:p>
              <a:p>
                <a:endPar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endParaRPr>
              </a:p>
            </p:txBody>
          </p:sp>
        </p:grpSp>
        <p:grpSp>
          <p:nvGrpSpPr>
            <p:cNvPr id="23" name="组合 22"/>
            <p:cNvGrpSpPr/>
            <p:nvPr/>
          </p:nvGrpSpPr>
          <p:grpSpPr>
            <a:xfrm>
              <a:off x="7720" y="3016"/>
              <a:ext cx="805" cy="1352"/>
              <a:chOff x="1075050" y="1358758"/>
              <a:chExt cx="681394" cy="1144851"/>
            </a:xfrm>
          </p:grpSpPr>
          <p:sp>
            <p:nvSpPr>
              <p:cNvPr id="24" name="椭圆 23"/>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p:cNvSpPr txBox="1"/>
              <p:nvPr/>
            </p:nvSpPr>
            <p:spPr>
              <a:xfrm>
                <a:off x="1241568" y="1429687"/>
                <a:ext cx="374882" cy="1073922"/>
              </a:xfrm>
              <a:prstGeom prst="rect">
                <a:avLst/>
              </a:prstGeom>
              <a:noFill/>
            </p:spPr>
            <p:txBody>
              <a:bodyPr wrap="square">
                <a:spAutoFit/>
              </a:bodyPr>
              <a:lstStyle/>
              <a:p>
                <a:r>
                  <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2</a:t>
                </a:r>
              </a:p>
              <a:p>
                <a:endPar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endParaRPr>
              </a:p>
            </p:txBody>
          </p:sp>
        </p:grpSp>
        <p:grpSp>
          <p:nvGrpSpPr>
            <p:cNvPr id="26" name="组合 25"/>
            <p:cNvGrpSpPr/>
            <p:nvPr/>
          </p:nvGrpSpPr>
          <p:grpSpPr>
            <a:xfrm>
              <a:off x="7757" y="6004"/>
              <a:ext cx="805" cy="1352"/>
              <a:chOff x="1075050" y="1358758"/>
              <a:chExt cx="681394" cy="1144851"/>
            </a:xfrm>
          </p:grpSpPr>
          <p:sp>
            <p:nvSpPr>
              <p:cNvPr id="27" name="椭圆 26"/>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 name="文本框 27"/>
              <p:cNvSpPr txBox="1"/>
              <p:nvPr/>
            </p:nvSpPr>
            <p:spPr>
              <a:xfrm>
                <a:off x="1241568" y="1429687"/>
                <a:ext cx="374882" cy="1073922"/>
              </a:xfrm>
              <a:prstGeom prst="rect">
                <a:avLst/>
              </a:prstGeom>
              <a:noFill/>
            </p:spPr>
            <p:txBody>
              <a:bodyPr wrap="square">
                <a:spAutoFit/>
              </a:bodyPr>
              <a:lstStyle/>
              <a:p>
                <a:r>
                  <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4</a:t>
                </a:r>
              </a:p>
              <a:p>
                <a:endPar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endParaRPr>
              </a:p>
            </p:txBody>
          </p:sp>
        </p:grpSp>
        <p:grpSp>
          <p:nvGrpSpPr>
            <p:cNvPr id="29" name="组合 28"/>
            <p:cNvGrpSpPr/>
            <p:nvPr/>
          </p:nvGrpSpPr>
          <p:grpSpPr>
            <a:xfrm>
              <a:off x="1232" y="6025"/>
              <a:ext cx="805" cy="1352"/>
              <a:chOff x="1075050" y="1358758"/>
              <a:chExt cx="681394" cy="1144851"/>
            </a:xfrm>
          </p:grpSpPr>
          <p:sp>
            <p:nvSpPr>
              <p:cNvPr id="30" name="椭圆 29"/>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 name="文本框 30"/>
              <p:cNvSpPr txBox="1"/>
              <p:nvPr/>
            </p:nvSpPr>
            <p:spPr>
              <a:xfrm>
                <a:off x="1241568" y="1429687"/>
                <a:ext cx="374882" cy="1073922"/>
              </a:xfrm>
              <a:prstGeom prst="rect">
                <a:avLst/>
              </a:prstGeom>
              <a:noFill/>
            </p:spPr>
            <p:txBody>
              <a:bodyPr wrap="square">
                <a:spAutoFit/>
              </a:bodyPr>
              <a:lstStyle/>
              <a:p>
                <a:r>
                  <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3</a:t>
                </a:r>
              </a:p>
              <a:p>
                <a:endPar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endParaRP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375285" y="332740"/>
            <a:ext cx="8486775" cy="528955"/>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charset="-122"/>
                <a:cs typeface="+mj-cs"/>
              </a:defRPr>
            </a:lvl1pPr>
          </a:lstStyle>
          <a:p>
            <a:r>
              <a:rPr lang="zh-CN" altLang="en-US" sz="2400" dirty="0"/>
              <a:t>剑桥分析数据泄露丑闻</a:t>
            </a:r>
            <a:r>
              <a:rPr lang="en-US" altLang="zh-CN" sz="2400" dirty="0"/>
              <a:t>——</a:t>
            </a:r>
            <a:r>
              <a:rPr lang="zh-CN" altLang="en-US" sz="2400" dirty="0"/>
              <a:t>“剑桥分析”如何影响大选</a:t>
            </a:r>
          </a:p>
        </p:txBody>
      </p:sp>
      <p:grpSp>
        <p:nvGrpSpPr>
          <p:cNvPr id="2" name="组合 1"/>
          <p:cNvGrpSpPr/>
          <p:nvPr/>
        </p:nvGrpSpPr>
        <p:grpSpPr>
          <a:xfrm>
            <a:off x="178395" y="1290320"/>
            <a:ext cx="8794750" cy="4551617"/>
            <a:chOff x="947" y="2951"/>
            <a:chExt cx="13122" cy="5766"/>
          </a:xfrm>
        </p:grpSpPr>
        <p:pic>
          <p:nvPicPr>
            <p:cNvPr id="7" name="图片 6"/>
            <p:cNvPicPr>
              <a:picLocks noChangeAspect="1"/>
            </p:cNvPicPr>
            <p:nvPr/>
          </p:nvPicPr>
          <p:blipFill>
            <a:blip r:embed="rId4"/>
            <a:stretch>
              <a:fillRect/>
            </a:stretch>
          </p:blipFill>
          <p:spPr>
            <a:xfrm>
              <a:off x="2323" y="4252"/>
              <a:ext cx="1294" cy="1313"/>
            </a:xfrm>
            <a:prstGeom prst="rect">
              <a:avLst/>
            </a:prstGeom>
          </p:spPr>
        </p:pic>
        <p:pic>
          <p:nvPicPr>
            <p:cNvPr id="8" name="图片 7"/>
            <p:cNvPicPr>
              <a:picLocks noChangeAspect="1"/>
            </p:cNvPicPr>
            <p:nvPr/>
          </p:nvPicPr>
          <p:blipFill>
            <a:blip r:embed="rId5"/>
            <a:stretch>
              <a:fillRect/>
            </a:stretch>
          </p:blipFill>
          <p:spPr>
            <a:xfrm>
              <a:off x="5187" y="4172"/>
              <a:ext cx="1496" cy="1474"/>
            </a:xfrm>
            <a:prstGeom prst="rect">
              <a:avLst/>
            </a:prstGeom>
          </p:spPr>
        </p:pic>
        <p:pic>
          <p:nvPicPr>
            <p:cNvPr id="10" name="图片 9"/>
            <p:cNvPicPr>
              <a:picLocks noChangeAspect="1"/>
            </p:cNvPicPr>
            <p:nvPr/>
          </p:nvPicPr>
          <p:blipFill>
            <a:blip r:embed="rId6"/>
            <a:stretch>
              <a:fillRect/>
            </a:stretch>
          </p:blipFill>
          <p:spPr>
            <a:xfrm>
              <a:off x="9175" y="4039"/>
              <a:ext cx="1350" cy="1361"/>
            </a:xfrm>
            <a:prstGeom prst="rect">
              <a:avLst/>
            </a:prstGeom>
          </p:spPr>
        </p:pic>
        <p:pic>
          <p:nvPicPr>
            <p:cNvPr id="11" name="图片 10"/>
            <p:cNvPicPr>
              <a:picLocks noChangeAspect="1"/>
            </p:cNvPicPr>
            <p:nvPr/>
          </p:nvPicPr>
          <p:blipFill>
            <a:blip r:embed="rId7"/>
            <a:stretch>
              <a:fillRect/>
            </a:stretch>
          </p:blipFill>
          <p:spPr>
            <a:xfrm>
              <a:off x="11599" y="4106"/>
              <a:ext cx="929" cy="1306"/>
            </a:xfrm>
            <a:prstGeom prst="rect">
              <a:avLst/>
            </a:prstGeom>
          </p:spPr>
        </p:pic>
        <p:sp>
          <p:nvSpPr>
            <p:cNvPr id="13" name="文本框 12"/>
            <p:cNvSpPr txBox="1"/>
            <p:nvPr/>
          </p:nvSpPr>
          <p:spPr>
            <a:xfrm>
              <a:off x="2031" y="3123"/>
              <a:ext cx="4919" cy="661"/>
            </a:xfrm>
            <a:prstGeom prst="rect">
              <a:avLst/>
            </a:prstGeom>
            <a:noFill/>
          </p:spPr>
          <p:txBody>
            <a:bodyPr wrap="square" rtlCol="0">
              <a:spAutoFit/>
            </a:bodyPr>
            <a:lstStyle/>
            <a:p>
              <a:r>
                <a:rPr lang="zh-CN" altLang="en-US" sz="14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“剑桥分析”公司</a:t>
              </a:r>
              <a:r>
                <a:rPr lang="zh-CN" altLang="en-US" sz="1400" b="1" dirty="0">
                  <a:solidFill>
                    <a:srgbClr val="FF0000"/>
                  </a:solidFill>
                  <a:ea typeface="字魂59号-创粗黑" panose="00000500000000000000" pitchFamily="2" charset="-122"/>
                  <a:cs typeface="+mn-ea"/>
                  <a:sym typeface="字魂59号-创粗黑" panose="00000500000000000000" pitchFamily="2" charset="-122"/>
                </a:rPr>
                <a:t>针对特朗普相关的选民</a:t>
              </a:r>
              <a:r>
                <a:rPr lang="zh-CN" altLang="en-US" sz="14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进行大规模的性格数据分析。</a:t>
              </a:r>
            </a:p>
          </p:txBody>
        </p:sp>
        <p:sp>
          <p:nvSpPr>
            <p:cNvPr id="17" name="文本框 16"/>
            <p:cNvSpPr txBox="1"/>
            <p:nvPr/>
          </p:nvSpPr>
          <p:spPr>
            <a:xfrm>
              <a:off x="8467" y="3093"/>
              <a:ext cx="5493" cy="661"/>
            </a:xfrm>
            <a:prstGeom prst="rect">
              <a:avLst/>
            </a:prstGeom>
            <a:noFill/>
          </p:spPr>
          <p:txBody>
            <a:bodyPr wrap="square" rtlCol="0">
              <a:spAutoFit/>
            </a:bodyPr>
            <a:lstStyle/>
            <a:p>
              <a:r>
                <a:rPr lang="zh-CN" altLang="en-US" sz="14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“剑桥分析”公司在分析结果的基础上针对不同个性的选民进行了</a:t>
              </a:r>
              <a:r>
                <a:rPr lang="zh-CN" altLang="en-US" sz="1400" b="1" dirty="0">
                  <a:solidFill>
                    <a:srgbClr val="FF0000"/>
                  </a:solidFill>
                  <a:ea typeface="字魂59号-创粗黑" panose="00000500000000000000" pitchFamily="2" charset="-122"/>
                  <a:cs typeface="+mn-ea"/>
                  <a:sym typeface="字魂59号-创粗黑" panose="00000500000000000000" pitchFamily="2" charset="-122"/>
                </a:rPr>
                <a:t>针对性的新闻投放。</a:t>
              </a:r>
            </a:p>
          </p:txBody>
        </p:sp>
        <p:sp>
          <p:nvSpPr>
            <p:cNvPr id="20" name="iconfont-1153-479409"/>
            <p:cNvSpPr/>
            <p:nvPr/>
          </p:nvSpPr>
          <p:spPr>
            <a:xfrm rot="5400000">
              <a:off x="4033" y="4720"/>
              <a:ext cx="720" cy="361"/>
            </a:xfrm>
            <a:custGeom>
              <a:avLst/>
              <a:gdLst>
                <a:gd name="T0" fmla="*/ 7974 w 7974"/>
                <a:gd name="T1" fmla="*/ 3552 h 3997"/>
                <a:gd name="T2" fmla="*/ 7826 w 7974"/>
                <a:gd name="T3" fmla="*/ 3865 h 3997"/>
                <a:gd name="T4" fmla="*/ 7475 w 7974"/>
                <a:gd name="T5" fmla="*/ 3996 h 3997"/>
                <a:gd name="T6" fmla="*/ 499 w 7974"/>
                <a:gd name="T7" fmla="*/ 3996 h 3997"/>
                <a:gd name="T8" fmla="*/ 148 w 7974"/>
                <a:gd name="T9" fmla="*/ 3865 h 3997"/>
                <a:gd name="T10" fmla="*/ 1 w 7974"/>
                <a:gd name="T11" fmla="*/ 3552 h 3997"/>
                <a:gd name="T12" fmla="*/ 148 w 7974"/>
                <a:gd name="T13" fmla="*/ 3240 h 3997"/>
                <a:gd name="T14" fmla="*/ 3636 w 7974"/>
                <a:gd name="T15" fmla="*/ 132 h 3997"/>
                <a:gd name="T16" fmla="*/ 3987 w 7974"/>
                <a:gd name="T17" fmla="*/ 0 h 3997"/>
                <a:gd name="T18" fmla="*/ 4338 w 7974"/>
                <a:gd name="T19" fmla="*/ 132 h 3997"/>
                <a:gd name="T20" fmla="*/ 7826 w 7974"/>
                <a:gd name="T21" fmla="*/ 3240 h 3997"/>
                <a:gd name="T22" fmla="*/ 7974 w 7974"/>
                <a:gd name="T23" fmla="*/ 3552 h 3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74" h="3997">
                  <a:moveTo>
                    <a:pt x="7974" y="3552"/>
                  </a:moveTo>
                  <a:cubicBezTo>
                    <a:pt x="7974" y="3673"/>
                    <a:pt x="7924" y="3777"/>
                    <a:pt x="7826" y="3865"/>
                  </a:cubicBezTo>
                  <a:cubicBezTo>
                    <a:pt x="7728" y="3953"/>
                    <a:pt x="7611" y="3997"/>
                    <a:pt x="7475" y="3996"/>
                  </a:cubicBezTo>
                  <a:lnTo>
                    <a:pt x="499" y="3996"/>
                  </a:lnTo>
                  <a:cubicBezTo>
                    <a:pt x="364" y="3996"/>
                    <a:pt x="247" y="3953"/>
                    <a:pt x="148" y="3865"/>
                  </a:cubicBezTo>
                  <a:cubicBezTo>
                    <a:pt x="49" y="3777"/>
                    <a:pt x="0" y="3673"/>
                    <a:pt x="1" y="3552"/>
                  </a:cubicBezTo>
                  <a:cubicBezTo>
                    <a:pt x="1" y="3432"/>
                    <a:pt x="50" y="3327"/>
                    <a:pt x="148" y="3240"/>
                  </a:cubicBezTo>
                  <a:lnTo>
                    <a:pt x="3636" y="132"/>
                  </a:lnTo>
                  <a:cubicBezTo>
                    <a:pt x="3735" y="44"/>
                    <a:pt x="3852" y="0"/>
                    <a:pt x="3987" y="0"/>
                  </a:cubicBezTo>
                  <a:cubicBezTo>
                    <a:pt x="4123" y="0"/>
                    <a:pt x="4240" y="44"/>
                    <a:pt x="4338" y="132"/>
                  </a:cubicBezTo>
                  <a:lnTo>
                    <a:pt x="7826" y="3240"/>
                  </a:lnTo>
                  <a:cubicBezTo>
                    <a:pt x="7924" y="3327"/>
                    <a:pt x="7974" y="3432"/>
                    <a:pt x="7974" y="35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iconfont-1153-479409"/>
            <p:cNvSpPr/>
            <p:nvPr/>
          </p:nvSpPr>
          <p:spPr>
            <a:xfrm rot="5400000">
              <a:off x="10671" y="4645"/>
              <a:ext cx="720" cy="361"/>
            </a:xfrm>
            <a:custGeom>
              <a:avLst/>
              <a:gdLst>
                <a:gd name="T0" fmla="*/ 7974 w 7974"/>
                <a:gd name="T1" fmla="*/ 3552 h 3997"/>
                <a:gd name="T2" fmla="*/ 7826 w 7974"/>
                <a:gd name="T3" fmla="*/ 3865 h 3997"/>
                <a:gd name="T4" fmla="*/ 7475 w 7974"/>
                <a:gd name="T5" fmla="*/ 3996 h 3997"/>
                <a:gd name="T6" fmla="*/ 499 w 7974"/>
                <a:gd name="T7" fmla="*/ 3996 h 3997"/>
                <a:gd name="T8" fmla="*/ 148 w 7974"/>
                <a:gd name="T9" fmla="*/ 3865 h 3997"/>
                <a:gd name="T10" fmla="*/ 1 w 7974"/>
                <a:gd name="T11" fmla="*/ 3552 h 3997"/>
                <a:gd name="T12" fmla="*/ 148 w 7974"/>
                <a:gd name="T13" fmla="*/ 3240 h 3997"/>
                <a:gd name="T14" fmla="*/ 3636 w 7974"/>
                <a:gd name="T15" fmla="*/ 132 h 3997"/>
                <a:gd name="T16" fmla="*/ 3987 w 7974"/>
                <a:gd name="T17" fmla="*/ 0 h 3997"/>
                <a:gd name="T18" fmla="*/ 4338 w 7974"/>
                <a:gd name="T19" fmla="*/ 132 h 3997"/>
                <a:gd name="T20" fmla="*/ 7826 w 7974"/>
                <a:gd name="T21" fmla="*/ 3240 h 3997"/>
                <a:gd name="T22" fmla="*/ 7974 w 7974"/>
                <a:gd name="T23" fmla="*/ 3552 h 3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74" h="3997">
                  <a:moveTo>
                    <a:pt x="7974" y="3552"/>
                  </a:moveTo>
                  <a:cubicBezTo>
                    <a:pt x="7974" y="3673"/>
                    <a:pt x="7924" y="3777"/>
                    <a:pt x="7826" y="3865"/>
                  </a:cubicBezTo>
                  <a:cubicBezTo>
                    <a:pt x="7728" y="3953"/>
                    <a:pt x="7611" y="3997"/>
                    <a:pt x="7475" y="3996"/>
                  </a:cubicBezTo>
                  <a:lnTo>
                    <a:pt x="499" y="3996"/>
                  </a:lnTo>
                  <a:cubicBezTo>
                    <a:pt x="364" y="3996"/>
                    <a:pt x="247" y="3953"/>
                    <a:pt x="148" y="3865"/>
                  </a:cubicBezTo>
                  <a:cubicBezTo>
                    <a:pt x="49" y="3777"/>
                    <a:pt x="0" y="3673"/>
                    <a:pt x="1" y="3552"/>
                  </a:cubicBezTo>
                  <a:cubicBezTo>
                    <a:pt x="1" y="3432"/>
                    <a:pt x="50" y="3327"/>
                    <a:pt x="148" y="3240"/>
                  </a:cubicBezTo>
                  <a:lnTo>
                    <a:pt x="3636" y="132"/>
                  </a:lnTo>
                  <a:cubicBezTo>
                    <a:pt x="3735" y="44"/>
                    <a:pt x="3852" y="0"/>
                    <a:pt x="3987" y="0"/>
                  </a:cubicBezTo>
                  <a:cubicBezTo>
                    <a:pt x="4123" y="0"/>
                    <a:pt x="4240" y="44"/>
                    <a:pt x="4338" y="132"/>
                  </a:cubicBezTo>
                  <a:lnTo>
                    <a:pt x="7826" y="3240"/>
                  </a:lnTo>
                  <a:cubicBezTo>
                    <a:pt x="7924" y="3327"/>
                    <a:pt x="7974" y="3432"/>
                    <a:pt x="7974" y="35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矩形: 圆角 2"/>
            <p:cNvSpPr/>
            <p:nvPr/>
          </p:nvSpPr>
          <p:spPr>
            <a:xfrm>
              <a:off x="947" y="5820"/>
              <a:ext cx="13122" cy="289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标题 1"/>
            <p:cNvSpPr txBox="1"/>
            <p:nvPr/>
          </p:nvSpPr>
          <p:spPr>
            <a:xfrm>
              <a:off x="1298" y="5985"/>
              <a:ext cx="11995" cy="2582"/>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charset="-122"/>
                  <a:cs typeface="+mj-cs"/>
                </a:defRPr>
              </a:lvl1pPr>
            </a:lstStyle>
            <a:p>
              <a:r>
                <a:rPr lang="zh-CN" altLang="en-US" sz="1350" b="0" dirty="0"/>
                <a:t>通过分析大量脸书用户信息，对成千上万选民的</a:t>
              </a:r>
              <a:r>
                <a:rPr lang="zh-CN" altLang="en-US" sz="1350" dirty="0">
                  <a:solidFill>
                    <a:srgbClr val="FF0000"/>
                  </a:solidFill>
                  <a:latin typeface="+mn-lt"/>
                  <a:ea typeface="字魂59号-创粗黑" panose="00000500000000000000" pitchFamily="2" charset="-122"/>
                  <a:cs typeface="+mn-ea"/>
                </a:rPr>
                <a:t>性格特征</a:t>
              </a:r>
              <a:r>
                <a:rPr lang="zh-CN" altLang="en-US" sz="1350" b="0" dirty="0"/>
                <a:t>进行归类，每个选民的恐惧、需求和兴趣就暴露在“剑桥分析公司”的面前。如果有一条事关禁枪的法案即将表决，“剑桥分析公司”为了帮助拥枪派“金主”</a:t>
              </a:r>
              <a:r>
                <a:rPr lang="en-US" altLang="zh-CN" sz="1350" b="0" dirty="0"/>
                <a:t>.</a:t>
              </a:r>
            </a:p>
            <a:p>
              <a:pPr marL="285750" indent="-285750">
                <a:buFont typeface="Arial" panose="020B0604020202090204" pitchFamily="34" charset="0"/>
                <a:buChar char="•"/>
              </a:pPr>
              <a:r>
                <a:rPr lang="zh-CN" altLang="en-US" sz="1350" b="0" dirty="0"/>
                <a:t>对于一个</a:t>
              </a:r>
              <a:r>
                <a:rPr lang="zh-CN" altLang="en-US" sz="1350" dirty="0">
                  <a:solidFill>
                    <a:srgbClr val="FF0000"/>
                  </a:solidFill>
                  <a:latin typeface="+mn-lt"/>
                  <a:ea typeface="字魂59号-创粗黑" panose="00000500000000000000" pitchFamily="2" charset="-122"/>
                  <a:cs typeface="+mn-ea"/>
                </a:rPr>
                <a:t>高度神经质和严谨</a:t>
              </a:r>
              <a:r>
                <a:rPr lang="zh-CN" altLang="en-US" sz="1350" b="0" dirty="0"/>
                <a:t>的选民，该公司会把一张入室抢劫者砸窗的广告推送给他，</a:t>
              </a:r>
              <a:r>
                <a:rPr lang="zh-CN" altLang="en-US" sz="1350" dirty="0">
                  <a:solidFill>
                    <a:srgbClr val="FF0000"/>
                  </a:solidFill>
                  <a:latin typeface="+mn-lt"/>
                  <a:ea typeface="字魂59号-创粗黑" panose="00000500000000000000" pitchFamily="2" charset="-122"/>
                  <a:cs typeface="+mn-ea"/>
                </a:rPr>
                <a:t>触动他的警惕心理，想到自己需要拥枪自卫</a:t>
              </a:r>
              <a:r>
                <a:rPr lang="zh-CN" altLang="en-US" sz="1350" b="0" dirty="0"/>
                <a:t>。</a:t>
              </a:r>
            </a:p>
            <a:p>
              <a:pPr marL="285750" indent="-285750">
                <a:buFont typeface="Arial" panose="020B0604020202090204" pitchFamily="34" charset="0"/>
                <a:buChar char="•"/>
              </a:pPr>
              <a:r>
                <a:rPr lang="zh-CN" altLang="en-US" sz="1350" b="0" dirty="0"/>
                <a:t>而对于</a:t>
              </a:r>
              <a:r>
                <a:rPr lang="zh-CN" altLang="en-US" sz="1350" dirty="0">
                  <a:solidFill>
                    <a:srgbClr val="FF0000"/>
                  </a:solidFill>
                  <a:latin typeface="+mn-lt"/>
                  <a:ea typeface="字魂59号-创粗黑" panose="00000500000000000000" pitchFamily="2" charset="-122"/>
                  <a:cs typeface="+mn-ea"/>
                </a:rPr>
                <a:t>关心传统习惯、和蔼可亲</a:t>
              </a:r>
              <a:r>
                <a:rPr lang="zh-CN" altLang="en-US" sz="1350" b="0" dirty="0"/>
                <a:t>的选民，会推送给他“父亲和儿子在夕阳下一起涉猎野鸭的温馨广告”，将拥枪</a:t>
              </a:r>
              <a:r>
                <a:rPr lang="zh-CN" altLang="en-US" sz="1350" dirty="0">
                  <a:solidFill>
                    <a:srgbClr val="FF0000"/>
                  </a:solidFill>
                  <a:latin typeface="+mn-lt"/>
                  <a:ea typeface="字魂59号-创粗黑" panose="00000500000000000000" pitchFamily="2" charset="-122"/>
                  <a:cs typeface="+mn-ea"/>
                </a:rPr>
                <a:t>美化</a:t>
              </a:r>
              <a:r>
                <a:rPr lang="zh-CN" altLang="en-US" sz="1350" b="0" dirty="0"/>
                <a:t>为一种“</a:t>
              </a:r>
              <a:r>
                <a:rPr lang="zh-CN" altLang="en-US" sz="1350" dirty="0">
                  <a:solidFill>
                    <a:srgbClr val="FF0000"/>
                  </a:solidFill>
                  <a:latin typeface="+mn-lt"/>
                  <a:ea typeface="字魂59号-创粗黑" panose="00000500000000000000" pitchFamily="2" charset="-122"/>
                  <a:cs typeface="+mn-ea"/>
                </a:rPr>
                <a:t>从美国建立代代相传的家庭文化传统”。</a:t>
              </a:r>
            </a:p>
          </p:txBody>
        </p:sp>
        <p:grpSp>
          <p:nvGrpSpPr>
            <p:cNvPr id="15" name="组合 14"/>
            <p:cNvGrpSpPr/>
            <p:nvPr/>
          </p:nvGrpSpPr>
          <p:grpSpPr>
            <a:xfrm>
              <a:off x="1226" y="2951"/>
              <a:ext cx="805" cy="872"/>
              <a:chOff x="1075050" y="1358758"/>
              <a:chExt cx="681394" cy="738439"/>
            </a:xfrm>
          </p:grpSpPr>
          <p:sp>
            <p:nvSpPr>
              <p:cNvPr id="18" name="椭圆 17"/>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18"/>
              <p:cNvSpPr txBox="1"/>
              <p:nvPr/>
            </p:nvSpPr>
            <p:spPr>
              <a:xfrm>
                <a:off x="1241568" y="1429687"/>
                <a:ext cx="374882" cy="667510"/>
              </a:xfrm>
              <a:prstGeom prst="rect">
                <a:avLst/>
              </a:prstGeom>
              <a:noFill/>
            </p:spPr>
            <p:txBody>
              <a:bodyPr wrap="square">
                <a:spAutoFit/>
              </a:bodyPr>
              <a:lstStyle/>
              <a:p>
                <a:r>
                  <a:rPr lang="en-US" altLang="zh-CN" sz="21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5</a:t>
                </a:r>
              </a:p>
              <a:p>
                <a:endParaRPr lang="zh-CN" altLang="en-US" sz="1350" dirty="0">
                  <a:latin typeface="Times New Roman" panose="02020603050405020304" charset="0"/>
                  <a:cs typeface="Times New Roman" panose="02020603050405020304" charset="0"/>
                </a:endParaRPr>
              </a:p>
            </p:txBody>
          </p:sp>
        </p:grpSp>
        <p:grpSp>
          <p:nvGrpSpPr>
            <p:cNvPr id="22" name="组合 21"/>
            <p:cNvGrpSpPr/>
            <p:nvPr/>
          </p:nvGrpSpPr>
          <p:grpSpPr>
            <a:xfrm>
              <a:off x="7662" y="2990"/>
              <a:ext cx="805" cy="872"/>
              <a:chOff x="1075050" y="1358758"/>
              <a:chExt cx="681394" cy="738439"/>
            </a:xfrm>
          </p:grpSpPr>
          <p:sp>
            <p:nvSpPr>
              <p:cNvPr id="24" name="椭圆 23"/>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文本框 24"/>
              <p:cNvSpPr txBox="1"/>
              <p:nvPr/>
            </p:nvSpPr>
            <p:spPr>
              <a:xfrm>
                <a:off x="1241568" y="1429687"/>
                <a:ext cx="374882" cy="667510"/>
              </a:xfrm>
              <a:prstGeom prst="rect">
                <a:avLst/>
              </a:prstGeom>
              <a:noFill/>
            </p:spPr>
            <p:txBody>
              <a:bodyPr wrap="square">
                <a:spAutoFit/>
              </a:bodyPr>
              <a:lstStyle/>
              <a:p>
                <a:r>
                  <a:rPr lang="en-US" altLang="zh-CN" sz="21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6</a:t>
                </a:r>
              </a:p>
              <a:p>
                <a:endParaRPr lang="zh-CN" altLang="en-US" sz="1350" dirty="0">
                  <a:latin typeface="Times New Roman" panose="02020603050405020304" charset="0"/>
                  <a:cs typeface="Times New Roman" panose="02020603050405020304" charset="0"/>
                </a:endParaRP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637" y="332973"/>
            <a:ext cx="8226900" cy="529200"/>
          </a:xfrm>
        </p:spPr>
        <p:txBody>
          <a:bodyPr>
            <a:noAutofit/>
          </a:bodyPr>
          <a:lstStyle/>
          <a:p>
            <a:r>
              <a:rPr lang="en-US" altLang="zh-CN" sz="2800" dirty="0">
                <a:sym typeface="+mn-ea"/>
              </a:rPr>
              <a:t>“</a:t>
            </a:r>
            <a:r>
              <a:rPr lang="zh-CN" altLang="en-US" sz="2800" dirty="0">
                <a:sym typeface="+mn-ea"/>
              </a:rPr>
              <a:t>香港修例风波</a:t>
            </a:r>
            <a:r>
              <a:rPr lang="en-US" altLang="zh-CN" sz="2800" dirty="0">
                <a:sym typeface="+mn-ea"/>
              </a:rPr>
              <a:t>”-</a:t>
            </a:r>
            <a:r>
              <a:rPr lang="zh-CN" altLang="en-US" sz="2800" dirty="0">
                <a:sym typeface="+mn-ea"/>
              </a:rPr>
              <a:t>事件介绍</a:t>
            </a:r>
          </a:p>
        </p:txBody>
      </p:sp>
      <p:sp>
        <p:nvSpPr>
          <p:cNvPr id="3" name="内容占位符 2"/>
          <p:cNvSpPr>
            <a:spLocks noGrp="1"/>
          </p:cNvSpPr>
          <p:nvPr>
            <p:ph idx="1"/>
          </p:nvPr>
        </p:nvSpPr>
        <p:spPr>
          <a:xfrm>
            <a:off x="394687" y="1052618"/>
            <a:ext cx="8051327" cy="3857329"/>
          </a:xfrm>
        </p:spPr>
        <p:txBody>
          <a:bodyPr>
            <a:noAutofit/>
          </a:bodyPr>
          <a:lstStyle/>
          <a:p>
            <a:pPr>
              <a:lnSpc>
                <a:spcPct val="120000"/>
              </a:lnSpc>
            </a:pPr>
            <a:r>
              <a:rPr lang="en-US" altLang="zh-CN" sz="1600" dirty="0">
                <a:solidFill>
                  <a:srgbClr val="C00000"/>
                </a:solidFill>
                <a:sym typeface="+mn-ea"/>
              </a:rPr>
              <a:t>2018</a:t>
            </a:r>
            <a:r>
              <a:rPr lang="zh-CN" altLang="en-US" sz="1600" dirty="0">
                <a:solidFill>
                  <a:srgbClr val="C00000"/>
                </a:solidFill>
                <a:sym typeface="+mn-ea"/>
              </a:rPr>
              <a:t>年</a:t>
            </a:r>
            <a:r>
              <a:rPr lang="en-US" altLang="zh-CN" sz="1600" dirty="0">
                <a:solidFill>
                  <a:srgbClr val="C00000"/>
                </a:solidFill>
                <a:sym typeface="+mn-ea"/>
              </a:rPr>
              <a:t>2</a:t>
            </a:r>
            <a:r>
              <a:rPr lang="zh-CN" altLang="en-US" sz="1600" dirty="0">
                <a:solidFill>
                  <a:srgbClr val="C00000"/>
                </a:solidFill>
                <a:sym typeface="+mn-ea"/>
              </a:rPr>
              <a:t>月，香港居民陈同佳涉嫌在台湾杀害女友后潜逃回港</a:t>
            </a:r>
            <a:r>
              <a:rPr lang="zh-CN" altLang="en-US" sz="1600" dirty="0">
                <a:sym typeface="+mn-ea"/>
              </a:rPr>
              <a:t>。因港台之间没有签订刑事司法协助安排和移交逃犯协议，陈无法被移交至案发地台湾受审。为维护法治与公义，堵住法律漏洞，香港特区政府提出</a:t>
            </a:r>
            <a:r>
              <a:rPr lang="zh-CN" altLang="en-US" sz="1600" dirty="0">
                <a:solidFill>
                  <a:srgbClr val="C00000"/>
                </a:solidFill>
                <a:sym typeface="+mn-ea"/>
              </a:rPr>
              <a:t>修订</a:t>
            </a:r>
            <a:r>
              <a:rPr lang="en-US" altLang="zh-CN" sz="1600" dirty="0">
                <a:solidFill>
                  <a:srgbClr val="C00000"/>
                </a:solidFill>
                <a:sym typeface="+mn-ea"/>
              </a:rPr>
              <a:t>《</a:t>
            </a:r>
            <a:r>
              <a:rPr lang="zh-CN" altLang="en-US" sz="1600" dirty="0">
                <a:solidFill>
                  <a:srgbClr val="C00000"/>
                </a:solidFill>
                <a:sym typeface="+mn-ea"/>
              </a:rPr>
              <a:t>逃犯条例</a:t>
            </a:r>
            <a:r>
              <a:rPr lang="en-US" altLang="zh-CN" sz="1600" dirty="0">
                <a:solidFill>
                  <a:srgbClr val="C00000"/>
                </a:solidFill>
                <a:sym typeface="+mn-ea"/>
              </a:rPr>
              <a:t>》</a:t>
            </a:r>
            <a:r>
              <a:rPr lang="zh-CN" altLang="en-US" sz="1600" dirty="0">
                <a:solidFill>
                  <a:srgbClr val="C00000"/>
                </a:solidFill>
                <a:sym typeface="+mn-ea"/>
              </a:rPr>
              <a:t>和</a:t>
            </a:r>
            <a:r>
              <a:rPr lang="en-US" altLang="zh-CN" sz="1600" dirty="0">
                <a:solidFill>
                  <a:srgbClr val="C00000"/>
                </a:solidFill>
                <a:sym typeface="+mn-ea"/>
              </a:rPr>
              <a:t>《</a:t>
            </a:r>
            <a:r>
              <a:rPr lang="zh-CN" altLang="en-US" sz="1600" dirty="0">
                <a:solidFill>
                  <a:srgbClr val="C00000"/>
                </a:solidFill>
                <a:sym typeface="+mn-ea"/>
              </a:rPr>
              <a:t>刑事事宜相互法律协助条例</a:t>
            </a:r>
            <a:r>
              <a:rPr lang="en-US" altLang="zh-CN" sz="1600" dirty="0">
                <a:solidFill>
                  <a:srgbClr val="C00000"/>
                </a:solidFill>
                <a:sym typeface="+mn-ea"/>
              </a:rPr>
              <a:t>》</a:t>
            </a:r>
            <a:r>
              <a:rPr lang="zh-CN" altLang="en-US" sz="1600" dirty="0">
                <a:sym typeface="+mn-ea"/>
              </a:rPr>
              <a:t>。</a:t>
            </a:r>
            <a:endParaRPr lang="en-US" altLang="zh-CN" sz="1600" dirty="0">
              <a:sym typeface="+mn-ea"/>
            </a:endParaRPr>
          </a:p>
          <a:p>
            <a:pPr>
              <a:lnSpc>
                <a:spcPct val="120000"/>
              </a:lnSpc>
            </a:pPr>
            <a:r>
              <a:rPr lang="zh-CN" altLang="en-US" sz="1600" dirty="0"/>
              <a:t>香港反对派和激进势力“盯”上了“修例”这个机会，自</a:t>
            </a:r>
            <a:r>
              <a:rPr lang="en-US" altLang="zh-CN" sz="1600" dirty="0">
                <a:solidFill>
                  <a:srgbClr val="C00000"/>
                </a:solidFill>
              </a:rPr>
              <a:t>2019</a:t>
            </a:r>
            <a:r>
              <a:rPr lang="zh-CN" altLang="en-US" sz="1600" dirty="0">
                <a:solidFill>
                  <a:srgbClr val="C00000"/>
                </a:solidFill>
              </a:rPr>
              <a:t>年</a:t>
            </a:r>
            <a:r>
              <a:rPr lang="en-US" altLang="zh-CN" sz="1600" dirty="0">
                <a:solidFill>
                  <a:srgbClr val="C00000"/>
                </a:solidFill>
              </a:rPr>
              <a:t>3</a:t>
            </a:r>
            <a:r>
              <a:rPr lang="zh-CN" altLang="en-US" sz="1600" dirty="0">
                <a:solidFill>
                  <a:srgbClr val="C00000"/>
                </a:solidFill>
              </a:rPr>
              <a:t>月起推动各种激进抗争</a:t>
            </a:r>
            <a:r>
              <a:rPr lang="zh-CN" altLang="en-US" sz="1600" dirty="0"/>
              <a:t>。在特区政府多次表示修例工作已彻底停止后，他们继续以“反修例”为幌子，变本加厉策动暴力且不断升级，</a:t>
            </a:r>
            <a:r>
              <a:rPr lang="zh-CN" altLang="en-US" sz="1600" dirty="0">
                <a:solidFill>
                  <a:srgbClr val="C00000"/>
                </a:solidFill>
              </a:rPr>
              <a:t>直至公然鼓吹“港独”，包围和冲击中央政府驻港机构，侮辱国旗、国徽和区徽，挑战国家主权和“一国两制”原则底线</a:t>
            </a:r>
            <a:r>
              <a:rPr lang="zh-CN" altLang="en-US" sz="1600" dirty="0"/>
              <a:t>。</a:t>
            </a:r>
          </a:p>
          <a:p>
            <a:pPr marL="0" indent="0">
              <a:lnSpc>
                <a:spcPct val="120000"/>
              </a:lnSpc>
              <a:buNone/>
            </a:pPr>
            <a:endParaRPr lang="zh-CN" altLang="en-US" sz="1200" dirty="0"/>
          </a:p>
          <a:p>
            <a:pPr>
              <a:lnSpc>
                <a:spcPct val="120000"/>
              </a:lnSpc>
            </a:pPr>
            <a:endParaRPr lang="zh-CN" altLang="en-US" sz="1200" dirty="0"/>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865" y="3729326"/>
            <a:ext cx="3415658" cy="1921308"/>
          </a:xfrm>
          <a:prstGeom prst="rect">
            <a:avLst/>
          </a:prstGeom>
          <a:noFill/>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192" y="3729326"/>
            <a:ext cx="3396996" cy="192273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687" y="260583"/>
            <a:ext cx="8226900" cy="529200"/>
          </a:xfrm>
        </p:spPr>
        <p:txBody>
          <a:bodyPr>
            <a:noAutofit/>
          </a:bodyPr>
          <a:lstStyle/>
          <a:p>
            <a:r>
              <a:rPr lang="en-US" altLang="zh-CN" sz="2800" dirty="0">
                <a:sym typeface="+mn-ea"/>
              </a:rPr>
              <a:t>“</a:t>
            </a:r>
            <a:r>
              <a:rPr lang="zh-CN" altLang="en-US" sz="2800" dirty="0">
                <a:sym typeface="+mn-ea"/>
              </a:rPr>
              <a:t>香港修例风波</a:t>
            </a:r>
            <a:r>
              <a:rPr lang="en-US" altLang="zh-CN" sz="2800" dirty="0">
                <a:sym typeface="+mn-ea"/>
              </a:rPr>
              <a:t>”-</a:t>
            </a:r>
            <a:r>
              <a:rPr lang="zh-CN" altLang="en-US" sz="2800" dirty="0">
                <a:sym typeface="+mn-ea"/>
              </a:rPr>
              <a:t>事件经过</a:t>
            </a:r>
          </a:p>
        </p:txBody>
      </p:sp>
      <p:pic>
        <p:nvPicPr>
          <p:cNvPr id="5" name="图片 4"/>
          <p:cNvPicPr>
            <a:picLocks noChangeAspect="1"/>
          </p:cNvPicPr>
          <p:nvPr/>
        </p:nvPicPr>
        <p:blipFill>
          <a:blip r:embed="rId2"/>
          <a:stretch>
            <a:fillRect/>
          </a:stretch>
        </p:blipFill>
        <p:spPr>
          <a:xfrm>
            <a:off x="416243" y="1527810"/>
            <a:ext cx="8399621" cy="43062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077" y="332973"/>
            <a:ext cx="8226900" cy="529200"/>
          </a:xfrm>
        </p:spPr>
        <p:txBody>
          <a:bodyPr>
            <a:noAutofit/>
          </a:bodyPr>
          <a:lstStyle/>
          <a:p>
            <a:r>
              <a:rPr lang="en-US" altLang="zh-CN" sz="2800" dirty="0">
                <a:sym typeface="+mn-ea"/>
              </a:rPr>
              <a:t>“</a:t>
            </a:r>
            <a:r>
              <a:rPr lang="zh-CN" altLang="en-US" sz="2800" dirty="0">
                <a:sym typeface="+mn-ea"/>
              </a:rPr>
              <a:t>香港修例风波</a:t>
            </a:r>
            <a:r>
              <a:rPr lang="en-US" altLang="zh-CN" sz="2800" dirty="0">
                <a:sym typeface="+mn-ea"/>
              </a:rPr>
              <a:t>”-</a:t>
            </a:r>
            <a:r>
              <a:rPr lang="zh-CN" altLang="en-US" sz="2800" dirty="0">
                <a:sym typeface="+mn-ea"/>
              </a:rPr>
              <a:t>起因分析</a:t>
            </a:r>
          </a:p>
        </p:txBody>
      </p:sp>
      <p:sp>
        <p:nvSpPr>
          <p:cNvPr id="3" name="内容占位符 2"/>
          <p:cNvSpPr>
            <a:spLocks noGrp="1"/>
          </p:cNvSpPr>
          <p:nvPr>
            <p:ph idx="1"/>
          </p:nvPr>
        </p:nvSpPr>
        <p:spPr>
          <a:xfrm>
            <a:off x="539467" y="1124373"/>
            <a:ext cx="8051327" cy="3857329"/>
          </a:xfrm>
        </p:spPr>
        <p:txBody>
          <a:bodyPr>
            <a:noAutofit/>
          </a:bodyPr>
          <a:lstStyle/>
          <a:p>
            <a:pPr>
              <a:lnSpc>
                <a:spcPct val="120000"/>
              </a:lnSpc>
            </a:pPr>
            <a:r>
              <a:rPr lang="zh-CN" altLang="en-US" sz="1600" b="1" dirty="0">
                <a:sym typeface="+mn-ea"/>
              </a:rPr>
              <a:t>西方意识形态方面围剿：</a:t>
            </a:r>
            <a:r>
              <a:rPr lang="en-US" altLang="zh-CN" sz="1600" dirty="0">
                <a:solidFill>
                  <a:srgbClr val="C00000"/>
                </a:solidFill>
                <a:sym typeface="+mn-ea"/>
              </a:rPr>
              <a:t>1997</a:t>
            </a:r>
            <a:r>
              <a:rPr lang="zh-CN" altLang="en-US" sz="1600" dirty="0">
                <a:solidFill>
                  <a:srgbClr val="C00000"/>
                </a:solidFill>
                <a:sym typeface="+mn-ea"/>
              </a:rPr>
              <a:t>年后，美西方势力培植的香港反对派长期和“主子”里应外合</a:t>
            </a:r>
            <a:r>
              <a:rPr lang="zh-CN" altLang="en-US" sz="1600" dirty="0">
                <a:sym typeface="+mn-ea"/>
              </a:rPr>
              <a:t>，歪曲解读“一国两制”和基本法，削弱香港同胞的国家认同。</a:t>
            </a:r>
          </a:p>
          <a:p>
            <a:pPr>
              <a:lnSpc>
                <a:spcPct val="120000"/>
              </a:lnSpc>
            </a:pPr>
            <a:r>
              <a:rPr lang="zh-CN" altLang="en-US" sz="1600" b="1" dirty="0"/>
              <a:t>反华势力鼓吹煽动：</a:t>
            </a:r>
            <a:r>
              <a:rPr lang="en-US" altLang="zh-CN" sz="1600" dirty="0"/>
              <a:t>2019</a:t>
            </a:r>
            <a:r>
              <a:rPr lang="zh-CN" altLang="en-US" sz="1600" dirty="0"/>
              <a:t>年</a:t>
            </a:r>
            <a:r>
              <a:rPr lang="en-US" altLang="zh-CN" sz="1600" dirty="0"/>
              <a:t>3</a:t>
            </a:r>
            <a:r>
              <a:rPr lang="zh-CN" altLang="en-US" sz="1600" dirty="0"/>
              <a:t>月，在</a:t>
            </a:r>
            <a:r>
              <a:rPr lang="zh-CN" altLang="en-US" sz="1600" dirty="0">
                <a:solidFill>
                  <a:srgbClr val="C00000"/>
                </a:solidFill>
              </a:rPr>
              <a:t>美国民主基金会</a:t>
            </a:r>
            <a:r>
              <a:rPr lang="zh-CN" altLang="en-US" sz="1600" dirty="0"/>
              <a:t>等幕后黑手的帮助下，</a:t>
            </a:r>
            <a:r>
              <a:rPr lang="zh-CN" altLang="en-US" sz="1600" dirty="0">
                <a:solidFill>
                  <a:srgbClr val="C00000"/>
                </a:solidFill>
              </a:rPr>
              <a:t>各方反华势力</a:t>
            </a:r>
            <a:r>
              <a:rPr lang="zh-CN" altLang="en-US" sz="1600" dirty="0"/>
              <a:t>纷纷参与进来，其中乱港四人帮及暴力活动发起者们无视修例工作已彻底停止的公告，继续变本加厉地策划一系列暴力行动，组织</a:t>
            </a:r>
            <a:r>
              <a:rPr lang="zh-CN" altLang="en-US" sz="1600" dirty="0">
                <a:solidFill>
                  <a:srgbClr val="C00000"/>
                </a:solidFill>
              </a:rPr>
              <a:t>一大批活动执行者和舆论拥簇者</a:t>
            </a:r>
            <a:r>
              <a:rPr lang="zh-CN" altLang="en-US" sz="1600" dirty="0"/>
              <a:t>公然鼓吹“港独”，大肆煽动</a:t>
            </a:r>
            <a:r>
              <a:rPr lang="zh-CN" altLang="en-US" sz="1600" dirty="0">
                <a:solidFill>
                  <a:srgbClr val="C00000"/>
                </a:solidFill>
              </a:rPr>
              <a:t>当地民众</a:t>
            </a:r>
            <a:r>
              <a:rPr lang="zh-CN" altLang="en-US" sz="1600" dirty="0"/>
              <a:t>参与暴行，破坏社会稳定。</a:t>
            </a:r>
          </a:p>
          <a:p>
            <a:pPr marL="0" indent="0">
              <a:lnSpc>
                <a:spcPct val="120000"/>
              </a:lnSpc>
              <a:buNone/>
            </a:pPr>
            <a:endParaRPr lang="zh-CN" altLang="en-US" sz="1200" dirty="0"/>
          </a:p>
          <a:p>
            <a:pPr>
              <a:lnSpc>
                <a:spcPct val="120000"/>
              </a:lnSpc>
            </a:pPr>
            <a:endParaRPr lang="zh-CN" altLang="en-US" sz="1200" dirty="0"/>
          </a:p>
        </p:txBody>
      </p:sp>
      <p:pic>
        <p:nvPicPr>
          <p:cNvPr id="7" name="图片 6"/>
          <p:cNvPicPr>
            <a:picLocks noChangeAspect="1"/>
          </p:cNvPicPr>
          <p:nvPr/>
        </p:nvPicPr>
        <p:blipFill>
          <a:blip r:embed="rId2"/>
          <a:stretch>
            <a:fillRect/>
          </a:stretch>
        </p:blipFill>
        <p:spPr>
          <a:xfrm>
            <a:off x="381000" y="3366611"/>
            <a:ext cx="3979545" cy="2634139"/>
          </a:xfrm>
          <a:prstGeom prst="rect">
            <a:avLst/>
          </a:prstGeom>
          <a:ln>
            <a:solidFill>
              <a:srgbClr val="FF0000"/>
            </a:solidFill>
          </a:ln>
        </p:spPr>
      </p:pic>
      <p:pic>
        <p:nvPicPr>
          <p:cNvPr id="8" name="图片 7"/>
          <p:cNvPicPr>
            <a:picLocks noChangeAspect="1"/>
          </p:cNvPicPr>
          <p:nvPr/>
        </p:nvPicPr>
        <p:blipFill rotWithShape="1">
          <a:blip r:embed="rId3"/>
          <a:srcRect b="7418"/>
          <a:stretch>
            <a:fillRect/>
          </a:stretch>
        </p:blipFill>
        <p:spPr>
          <a:xfrm>
            <a:off x="4547711" y="3367088"/>
            <a:ext cx="4258151" cy="2633663"/>
          </a:xfrm>
          <a:prstGeom prst="rect">
            <a:avLst/>
          </a:prstGeom>
          <a:ln>
            <a:solidFill>
              <a:srgbClr val="FF0000"/>
            </a:solid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077" y="188828"/>
            <a:ext cx="8226900" cy="529200"/>
          </a:xfrm>
        </p:spPr>
        <p:txBody>
          <a:bodyPr>
            <a:noAutofit/>
          </a:bodyPr>
          <a:lstStyle/>
          <a:p>
            <a:r>
              <a:rPr lang="en-US" altLang="zh-CN" sz="2800" dirty="0">
                <a:sym typeface="+mn-ea"/>
              </a:rPr>
              <a:t>“</a:t>
            </a:r>
            <a:r>
              <a:rPr lang="zh-CN" altLang="en-US" sz="2800" dirty="0">
                <a:sym typeface="+mn-ea"/>
              </a:rPr>
              <a:t>疫情中国造</a:t>
            </a:r>
            <a:r>
              <a:rPr lang="en-US" altLang="zh-CN" sz="2800" dirty="0">
                <a:sym typeface="+mn-ea"/>
              </a:rPr>
              <a:t>”-</a:t>
            </a:r>
            <a:r>
              <a:rPr lang="zh-CN" altLang="en-US" sz="2800" dirty="0">
                <a:sym typeface="+mn-ea"/>
              </a:rPr>
              <a:t>事件介绍</a:t>
            </a:r>
          </a:p>
        </p:txBody>
      </p:sp>
      <p:sp>
        <p:nvSpPr>
          <p:cNvPr id="3" name="内容占位符 2"/>
          <p:cNvSpPr>
            <a:spLocks noGrp="1"/>
          </p:cNvSpPr>
          <p:nvPr>
            <p:ph idx="1"/>
          </p:nvPr>
        </p:nvSpPr>
        <p:spPr>
          <a:xfrm>
            <a:off x="395322" y="1053126"/>
            <a:ext cx="8051327" cy="3872389"/>
          </a:xfrm>
        </p:spPr>
        <p:txBody>
          <a:bodyPr>
            <a:noAutofit/>
          </a:bodyPr>
          <a:lstStyle/>
          <a:p>
            <a:pPr algn="l">
              <a:lnSpc>
                <a:spcPct val="120000"/>
              </a:lnSpc>
              <a:buClrTx/>
              <a:buSzTx/>
            </a:pPr>
            <a:r>
              <a:rPr lang="zh-CN" altLang="en-US" sz="1800" dirty="0">
                <a:sym typeface="+mn-ea"/>
              </a:rPr>
              <a:t>2020年1月下旬，在整个中国处于抗疫阶段的时候，有部分心怀鬼胎之人宣称新冠病毒可能是中国武汉病毒研究所泄露出来的，一时之间引起大范围的恐慌，同时武汉病毒研究所也处于封口浪尖之下。相关报道最早见于2020年1月下旬。</a:t>
            </a:r>
            <a:endParaRPr lang="zh-CN" altLang="en-US" sz="1800" dirty="0"/>
          </a:p>
          <a:p>
            <a:endParaRPr lang="zh-CN" altLang="en-US" sz="1800" dirty="0"/>
          </a:p>
        </p:txBody>
      </p:sp>
      <p:pic>
        <p:nvPicPr>
          <p:cNvPr id="6" name="图片 5"/>
          <p:cNvPicPr>
            <a:picLocks noChangeAspect="1"/>
          </p:cNvPicPr>
          <p:nvPr/>
        </p:nvPicPr>
        <p:blipFill>
          <a:blip r:embed="rId2"/>
          <a:stretch>
            <a:fillRect/>
          </a:stretch>
        </p:blipFill>
        <p:spPr>
          <a:xfrm>
            <a:off x="3079163" y="2470859"/>
            <a:ext cx="2665654" cy="3306593"/>
          </a:xfrm>
          <a:prstGeom prst="rect">
            <a:avLst/>
          </a:prstGeom>
        </p:spPr>
      </p:pic>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020" y="2568257"/>
            <a:ext cx="2606657" cy="319182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a:stretch>
            <a:fillRect/>
          </a:stretch>
        </p:blipFill>
        <p:spPr>
          <a:xfrm>
            <a:off x="5957751" y="2574389"/>
            <a:ext cx="2898014" cy="309953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2"/>
          <p:cNvSpPr txBox="1">
            <a:spLocks noGrp="1"/>
          </p:cNvSpPr>
          <p:nvPr/>
        </p:nvSpPr>
        <p:spPr bwMode="auto">
          <a:xfrm>
            <a:off x="3124200" y="6356350"/>
            <a:ext cx="2895600" cy="365125"/>
          </a:xfrm>
          <a:prstGeom prst="rect">
            <a:avLst/>
          </a:prstGeom>
          <a:noFill/>
          <a:ln>
            <a:noFill/>
          </a:ln>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ctr"/>
            <a:fld id="{7993C503-8323-D746-B41A-D8B1E54E1CB7}" type="slidenum">
              <a:rPr kumimoji="0" lang="en-US" altLang="zh-CN" sz="1200">
                <a:solidFill>
                  <a:srgbClr val="898989"/>
                </a:solidFill>
              </a:rPr>
              <a:t>4</a:t>
            </a:fld>
            <a:endParaRPr kumimoji="0" lang="en-US" altLang="zh-CN" sz="1200">
              <a:solidFill>
                <a:srgbClr val="898989"/>
              </a:solidFill>
            </a:endParaRPr>
          </a:p>
        </p:txBody>
      </p:sp>
      <p:sp>
        <p:nvSpPr>
          <p:cNvPr id="18434" name="Text Box 4"/>
          <p:cNvSpPr txBox="1">
            <a:spLocks noChangeArrowheads="1"/>
          </p:cNvSpPr>
          <p:nvPr/>
        </p:nvSpPr>
        <p:spPr bwMode="auto">
          <a:xfrm>
            <a:off x="831017" y="336198"/>
            <a:ext cx="7561262" cy="3477875"/>
          </a:xfrm>
          <a:prstGeom prst="rect">
            <a:avLst/>
          </a:prstGeom>
          <a:noFill/>
          <a:ln>
            <a:noFill/>
          </a:ln>
        </p:spPr>
        <p:txBody>
          <a:bodyPr>
            <a:spAutoFit/>
          </a:bodyP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l">
              <a:spcBef>
                <a:spcPct val="50000"/>
              </a:spcBef>
              <a:buClrTx/>
              <a:buSzTx/>
              <a:buFontTx/>
            </a:pPr>
            <a:endParaRPr kumimoji="0" lang="zh-CN" altLang="en-US" sz="3400" b="1" dirty="0">
              <a:solidFill>
                <a:srgbClr val="000000"/>
              </a:solidFill>
              <a:latin typeface="宋体" pitchFamily="2" charset="-122"/>
              <a:ea typeface="+mn-ea"/>
              <a:cs typeface="+mn-cs"/>
            </a:endParaRPr>
          </a:p>
          <a:p>
            <a:pPr>
              <a:spcBef>
                <a:spcPct val="50000"/>
              </a:spcBef>
            </a:pPr>
            <a:r>
              <a:rPr kumimoji="0" lang="zh-CN" altLang="en-US" sz="2800" b="1" dirty="0">
                <a:solidFill>
                  <a:srgbClr val="000000"/>
                </a:solidFill>
                <a:latin typeface="宋体" pitchFamily="2" charset="-122"/>
              </a:rPr>
              <a:t>累加式考核</a:t>
            </a:r>
            <a:endParaRPr kumimoji="0" lang="zh-CN" altLang="en-US" sz="2000" b="1" dirty="0">
              <a:solidFill>
                <a:srgbClr val="030301"/>
              </a:solidFill>
              <a:latin typeface="Calibri" panose="020F0502020204030204" charset="0"/>
            </a:endParaRPr>
          </a:p>
          <a:p>
            <a:pPr lvl="1">
              <a:spcBef>
                <a:spcPct val="50000"/>
              </a:spcBef>
              <a:buFontTx/>
              <a:buChar char="•"/>
            </a:pPr>
            <a:r>
              <a:rPr kumimoji="0" lang="zh-CN" altLang="en-US" b="1" dirty="0">
                <a:solidFill>
                  <a:srgbClr val="030301"/>
                </a:solidFill>
                <a:latin typeface="Calibri" panose="020F0502020204030204" charset="0"/>
              </a:rPr>
              <a:t>考试成绩：</a:t>
            </a:r>
            <a:r>
              <a:rPr kumimoji="0" lang="en-US" altLang="zh-CN" b="1" dirty="0">
                <a:solidFill>
                  <a:srgbClr val="030301"/>
                </a:solidFill>
                <a:latin typeface="Calibri" panose="020F0502020204030204" charset="0"/>
              </a:rPr>
              <a:t>60</a:t>
            </a:r>
            <a:r>
              <a:rPr kumimoji="0" lang="zh-CN" altLang="en-US" b="1" dirty="0">
                <a:solidFill>
                  <a:srgbClr val="030301"/>
                </a:solidFill>
                <a:latin typeface="Calibri" panose="020F0502020204030204" charset="0"/>
              </a:rPr>
              <a:t>％   </a:t>
            </a:r>
          </a:p>
          <a:p>
            <a:pPr lvl="1">
              <a:spcBef>
                <a:spcPct val="50000"/>
              </a:spcBef>
              <a:buFontTx/>
              <a:buChar char="•"/>
            </a:pPr>
            <a:r>
              <a:rPr kumimoji="0" lang="zh-CN" altLang="en-US" b="1" dirty="0">
                <a:solidFill>
                  <a:srgbClr val="030301"/>
                </a:solidFill>
                <a:latin typeface="Calibri" panose="020F0502020204030204" charset="0"/>
              </a:rPr>
              <a:t>实验成绩：</a:t>
            </a:r>
            <a:r>
              <a:rPr kumimoji="0" lang="en-US" altLang="zh-CN" b="1" dirty="0">
                <a:solidFill>
                  <a:srgbClr val="030301"/>
                </a:solidFill>
                <a:latin typeface="Calibri" panose="020F0502020204030204" charset="0"/>
              </a:rPr>
              <a:t>20</a:t>
            </a:r>
            <a:r>
              <a:rPr kumimoji="0" lang="zh-CN" altLang="en-US" b="1" dirty="0">
                <a:solidFill>
                  <a:srgbClr val="030301"/>
                </a:solidFill>
                <a:latin typeface="Calibri" panose="020F0502020204030204" charset="0"/>
              </a:rPr>
              <a:t>％   </a:t>
            </a:r>
          </a:p>
          <a:p>
            <a:pPr lvl="1">
              <a:spcBef>
                <a:spcPct val="50000"/>
              </a:spcBef>
              <a:buFontTx/>
              <a:buChar char="•"/>
            </a:pPr>
            <a:r>
              <a:rPr kumimoji="0" lang="zh-CN" altLang="en-US" b="1" dirty="0">
                <a:solidFill>
                  <a:srgbClr val="030301"/>
                </a:solidFill>
                <a:latin typeface="Calibri" panose="020F0502020204030204" charset="0"/>
              </a:rPr>
              <a:t>平时作业：</a:t>
            </a:r>
            <a:r>
              <a:rPr kumimoji="0" lang="en-US" altLang="zh-CN" b="1" dirty="0">
                <a:solidFill>
                  <a:srgbClr val="030301"/>
                </a:solidFill>
                <a:latin typeface="Calibri" panose="020F0502020204030204" charset="0"/>
              </a:rPr>
              <a:t>20%</a:t>
            </a:r>
          </a:p>
          <a:p>
            <a:pPr lvl="2">
              <a:spcBef>
                <a:spcPct val="50000"/>
              </a:spcBef>
              <a:buFontTx/>
              <a:buChar char="•"/>
            </a:pPr>
            <a:endParaRPr kumimoji="0" lang="en-US" altLang="zh-CN" b="1" dirty="0">
              <a:solidFill>
                <a:srgbClr val="030301"/>
              </a:solidFill>
              <a:latin typeface="Calibri" panose="020F0502020204030204" charset="0"/>
            </a:endParaRPr>
          </a:p>
        </p:txBody>
      </p:sp>
      <p:sp>
        <p:nvSpPr>
          <p:cNvPr id="18435" name="Rectangle 2"/>
          <p:cNvSpPr>
            <a:spLocks noChangeArrowheads="1"/>
          </p:cNvSpPr>
          <p:nvPr/>
        </p:nvSpPr>
        <p:spPr bwMode="auto">
          <a:xfrm>
            <a:off x="328930" y="375920"/>
            <a:ext cx="7829550" cy="514350"/>
          </a:xfrm>
          <a:prstGeom prst="rect">
            <a:avLst/>
          </a:prstGeom>
          <a:noFill/>
          <a:ln>
            <a:noFill/>
          </a:ln>
        </p:spPr>
        <p:txBody>
          <a:bodyPr anchor="ctr"/>
          <a:lstStyle/>
          <a:p>
            <a:r>
              <a:rPr lang="zh-CN" altLang="en-US" sz="3400" b="1" dirty="0">
                <a:solidFill>
                  <a:srgbClr val="000000"/>
                </a:solidFill>
                <a:latin typeface="宋体" pitchFamily="2" charset="-122"/>
              </a:rPr>
              <a:t>课程考核</a:t>
            </a:r>
          </a:p>
        </p:txBody>
      </p:sp>
      <p:sp>
        <p:nvSpPr>
          <p:cNvPr id="2" name="Text Box 4"/>
          <p:cNvSpPr txBox="1">
            <a:spLocks noChangeArrowheads="1"/>
          </p:cNvSpPr>
          <p:nvPr/>
        </p:nvSpPr>
        <p:spPr bwMode="auto">
          <a:xfrm>
            <a:off x="791369" y="2636912"/>
            <a:ext cx="7561262" cy="5046345"/>
          </a:xfrm>
          <a:prstGeom prst="rect">
            <a:avLst/>
          </a:prstGeom>
          <a:noFill/>
          <a:ln>
            <a:noFill/>
          </a:ln>
        </p:spPr>
        <p:txBody>
          <a:bodyPr>
            <a:spAutoFit/>
          </a:bodyP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spcBef>
                <a:spcPct val="50000"/>
              </a:spcBef>
            </a:pPr>
            <a:endParaRPr kumimoji="0" lang="zh-CN" altLang="en-US" sz="2800" b="1" dirty="0">
              <a:solidFill>
                <a:srgbClr val="000000"/>
              </a:solidFill>
              <a:latin typeface="宋体" pitchFamily="2" charset="-122"/>
            </a:endParaRPr>
          </a:p>
          <a:p>
            <a:pPr>
              <a:spcBef>
                <a:spcPct val="50000"/>
              </a:spcBef>
            </a:pPr>
            <a:r>
              <a:rPr kumimoji="0" lang="zh-CN" altLang="en-US" sz="2800" b="1" dirty="0">
                <a:solidFill>
                  <a:srgbClr val="030301"/>
                </a:solidFill>
                <a:latin typeface="Calibri" panose="020F0502020204030204" charset="0"/>
              </a:rPr>
              <a:t>参考书：</a:t>
            </a:r>
          </a:p>
          <a:p>
            <a:pPr lvl="1">
              <a:spcBef>
                <a:spcPct val="50000"/>
              </a:spcBef>
              <a:buFontTx/>
              <a:buChar char="•"/>
            </a:pPr>
            <a:r>
              <a:rPr kumimoji="0" lang="zh-CN" b="1" dirty="0">
                <a:solidFill>
                  <a:srgbClr val="030301"/>
                </a:solidFill>
                <a:latin typeface="Calibri" panose="020F0502020204030204" charset="0"/>
              </a:rPr>
              <a:t>《网络安全编程》</a:t>
            </a:r>
          </a:p>
          <a:p>
            <a:pPr lvl="1">
              <a:spcBef>
                <a:spcPct val="50000"/>
              </a:spcBef>
              <a:buFontTx/>
              <a:buChar char="•"/>
            </a:pPr>
            <a:r>
              <a:rPr kumimoji="0" lang="zh-CN" altLang="en-US" b="1" dirty="0">
                <a:solidFill>
                  <a:srgbClr val="030301"/>
                </a:solidFill>
                <a:latin typeface="Calibri" panose="020F0502020204030204" charset="0"/>
                <a:sym typeface="+mn-ea"/>
              </a:rPr>
              <a:t>《柔性字符串匹配》</a:t>
            </a:r>
            <a:endParaRPr kumimoji="0" lang="zh-CN" b="1" dirty="0">
              <a:solidFill>
                <a:srgbClr val="030301"/>
              </a:solidFill>
              <a:latin typeface="Calibri" panose="020F0502020204030204" charset="0"/>
            </a:endParaRPr>
          </a:p>
          <a:p>
            <a:pPr lvl="1">
              <a:spcBef>
                <a:spcPct val="50000"/>
              </a:spcBef>
              <a:buFontTx/>
              <a:buChar char="•"/>
            </a:pPr>
            <a:r>
              <a:rPr kumimoji="0" lang="zh-CN" b="1" dirty="0">
                <a:solidFill>
                  <a:srgbClr val="030301"/>
                </a:solidFill>
                <a:latin typeface="Calibri" panose="020F0502020204030204" charset="0"/>
              </a:rPr>
              <a:t>《社交网络分析》</a:t>
            </a:r>
            <a:r>
              <a:rPr kumimoji="0" lang="zh-CN" altLang="en-US" b="1" dirty="0">
                <a:solidFill>
                  <a:srgbClr val="030301"/>
                </a:solidFill>
                <a:latin typeface="Calibri" panose="020F0502020204030204" charset="0"/>
              </a:rPr>
              <a:t>  </a:t>
            </a:r>
          </a:p>
          <a:p>
            <a:pPr lvl="1">
              <a:spcBef>
                <a:spcPct val="50000"/>
              </a:spcBef>
              <a:buFontTx/>
              <a:buChar char="•"/>
            </a:pPr>
            <a:r>
              <a:rPr kumimoji="0" lang="zh-CN" b="1" dirty="0">
                <a:solidFill>
                  <a:srgbClr val="030301"/>
                </a:solidFill>
                <a:latin typeface="Calibri" panose="020F0502020204030204" charset="0"/>
              </a:rPr>
              <a:t>《</a:t>
            </a:r>
            <a:r>
              <a:rPr kumimoji="0" lang="en-US" altLang="zh-CN" b="1" dirty="0">
                <a:solidFill>
                  <a:srgbClr val="030301"/>
                </a:solidFill>
                <a:latin typeface="Calibri" panose="020F0502020204030204" charset="0"/>
              </a:rPr>
              <a:t>P2P</a:t>
            </a:r>
            <a:r>
              <a:rPr kumimoji="0" lang="zh-CN" altLang="en-US" b="1" dirty="0">
                <a:solidFill>
                  <a:srgbClr val="030301"/>
                </a:solidFill>
                <a:latin typeface="Calibri" panose="020F0502020204030204" charset="0"/>
              </a:rPr>
              <a:t>网络测量与分析</a:t>
            </a:r>
            <a:r>
              <a:rPr kumimoji="0" lang="zh-CN" b="1" dirty="0">
                <a:solidFill>
                  <a:srgbClr val="030301"/>
                </a:solidFill>
                <a:latin typeface="Calibri" panose="020F0502020204030204" charset="0"/>
              </a:rPr>
              <a:t>》</a:t>
            </a:r>
            <a:r>
              <a:rPr kumimoji="0" lang="zh-CN" altLang="en-US" b="1" dirty="0">
                <a:solidFill>
                  <a:srgbClr val="030301"/>
                </a:solidFill>
                <a:latin typeface="Calibri" panose="020F0502020204030204" charset="0"/>
              </a:rPr>
              <a:t> </a:t>
            </a:r>
          </a:p>
          <a:p>
            <a:pPr lvl="1">
              <a:spcBef>
                <a:spcPct val="50000"/>
              </a:spcBef>
              <a:buFontTx/>
              <a:buChar char="•"/>
            </a:pPr>
            <a:r>
              <a:rPr kumimoji="0" lang="zh-CN" altLang="en-US" b="1" dirty="0">
                <a:solidFill>
                  <a:srgbClr val="030301"/>
                </a:solidFill>
                <a:latin typeface="Calibri" panose="020F0502020204030204" charset="0"/>
              </a:rPr>
              <a:t>《论网络空间主权》</a:t>
            </a:r>
          </a:p>
          <a:p>
            <a:pPr marL="457200" lvl="1" indent="0">
              <a:spcBef>
                <a:spcPct val="50000"/>
              </a:spcBef>
              <a:buFontTx/>
              <a:buNone/>
            </a:pPr>
            <a:endParaRPr kumimoji="0" lang="en-US" altLang="zh-CN" b="1" dirty="0">
              <a:solidFill>
                <a:srgbClr val="030301"/>
              </a:solidFill>
              <a:latin typeface="Calibri" panose="020F0502020204030204" charset="0"/>
            </a:endParaRPr>
          </a:p>
          <a:p>
            <a:pPr lvl="2">
              <a:spcBef>
                <a:spcPct val="50000"/>
              </a:spcBef>
              <a:buFontTx/>
              <a:buChar char="•"/>
            </a:pPr>
            <a:endParaRPr kumimoji="0" lang="en-US" altLang="zh-CN" b="1" dirty="0">
              <a:solidFill>
                <a:srgbClr val="030301"/>
              </a:solidFill>
              <a:latin typeface="Calibri" panose="020F0502020204030204" charset="0"/>
            </a:endParaRPr>
          </a:p>
        </p:txBody>
      </p:sp>
    </p:spTree>
  </p:cSld>
  <p:clrMapOvr>
    <a:masterClrMapping/>
  </p:clrMapOvr>
  <p:transition advTm="300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187" y="260583"/>
            <a:ext cx="8226900" cy="529200"/>
          </a:xfrm>
        </p:spPr>
        <p:txBody>
          <a:bodyPr>
            <a:noAutofit/>
          </a:bodyPr>
          <a:lstStyle/>
          <a:p>
            <a:r>
              <a:rPr lang="en-US" altLang="zh-CN" sz="2800" dirty="0">
                <a:sym typeface="+mn-ea"/>
              </a:rPr>
              <a:t>“</a:t>
            </a:r>
            <a:r>
              <a:rPr lang="zh-CN" altLang="en-US" sz="2800" dirty="0">
                <a:sym typeface="+mn-ea"/>
              </a:rPr>
              <a:t>疫情中国造</a:t>
            </a:r>
            <a:r>
              <a:rPr lang="en-US" altLang="zh-CN" sz="2800" dirty="0">
                <a:sym typeface="+mn-ea"/>
              </a:rPr>
              <a:t>”-</a:t>
            </a:r>
            <a:r>
              <a:rPr lang="zh-CN" altLang="en-US" sz="2800" dirty="0">
                <a:sym typeface="+mn-ea"/>
              </a:rPr>
              <a:t>事件经过</a:t>
            </a:r>
          </a:p>
        </p:txBody>
      </p:sp>
      <p:grpSp>
        <p:nvGrpSpPr>
          <p:cNvPr id="3" name="组合 2"/>
          <p:cNvGrpSpPr/>
          <p:nvPr/>
        </p:nvGrpSpPr>
        <p:grpSpPr>
          <a:xfrm>
            <a:off x="218440" y="1109980"/>
            <a:ext cx="8675370" cy="4994275"/>
            <a:chOff x="310" y="2330"/>
            <a:chExt cx="13696" cy="6975"/>
          </a:xfrm>
        </p:grpSpPr>
        <p:cxnSp>
          <p:nvCxnSpPr>
            <p:cNvPr id="9" name="直接连接符 8"/>
            <p:cNvCxnSpPr/>
            <p:nvPr/>
          </p:nvCxnSpPr>
          <p:spPr>
            <a:xfrm flipV="1">
              <a:off x="2642" y="5991"/>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5596" y="5991"/>
              <a:ext cx="9" cy="842"/>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8551" y="5991"/>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1506" y="5991"/>
              <a:ext cx="0" cy="101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632" y="5873"/>
              <a:ext cx="11948" cy="236"/>
              <a:chOff x="2061756" y="3829054"/>
              <a:chExt cx="10174515" cy="200018"/>
            </a:xfrm>
          </p:grpSpPr>
          <p:cxnSp>
            <p:nvCxnSpPr>
              <p:cNvPr id="14" name="直接连接符 13"/>
              <p:cNvCxnSpPr/>
              <p:nvPr/>
            </p:nvCxnSpPr>
            <p:spPr>
              <a:xfrm>
                <a:off x="2061756" y="3929063"/>
                <a:ext cx="10174515" cy="0"/>
              </a:xfrm>
              <a:prstGeom prst="line">
                <a:avLst/>
              </a:prstGeom>
              <a:ln w="571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86904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 name="椭圆 16"/>
              <p:cNvSpPr/>
              <p:nvPr/>
            </p:nvSpPr>
            <p:spPr>
              <a:xfrm>
                <a:off x="411982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8" name="椭圆 17"/>
              <p:cNvSpPr/>
              <p:nvPr/>
            </p:nvSpPr>
            <p:spPr>
              <a:xfrm>
                <a:off x="537060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9" name="椭圆 18"/>
              <p:cNvSpPr/>
              <p:nvPr/>
            </p:nvSpPr>
            <p:spPr>
              <a:xfrm>
                <a:off x="662138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0" name="椭圆 19"/>
              <p:cNvSpPr/>
              <p:nvPr/>
            </p:nvSpPr>
            <p:spPr>
              <a:xfrm>
                <a:off x="787216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1" name="椭圆 20"/>
              <p:cNvSpPr/>
              <p:nvPr/>
            </p:nvSpPr>
            <p:spPr>
              <a:xfrm>
                <a:off x="912294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2" name="椭圆 21"/>
              <p:cNvSpPr/>
              <p:nvPr/>
            </p:nvSpPr>
            <p:spPr>
              <a:xfrm>
                <a:off x="10373720"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cxnSp>
          <p:nvCxnSpPr>
            <p:cNvPr id="24" name="直接连接符 23"/>
            <p:cNvCxnSpPr>
              <a:stCxn id="2048" idx="2"/>
            </p:cNvCxnSpPr>
            <p:nvPr/>
          </p:nvCxnSpPr>
          <p:spPr>
            <a:xfrm>
              <a:off x="4159" y="4711"/>
              <a:ext cx="0" cy="1162"/>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074" y="4512"/>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028" y="4399"/>
              <a:ext cx="0" cy="1473"/>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4049" y="4630"/>
              <a:ext cx="2947" cy="1163"/>
              <a:chOff x="7226953" y="1498144"/>
              <a:chExt cx="2495321" cy="984597"/>
            </a:xfrm>
          </p:grpSpPr>
          <p:sp>
            <p:nvSpPr>
              <p:cNvPr id="63" name="文本框 62"/>
              <p:cNvSpPr txBox="1"/>
              <p:nvPr/>
            </p:nvSpPr>
            <p:spPr>
              <a:xfrm>
                <a:off x="7226953" y="1810703"/>
                <a:ext cx="2495321" cy="67203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67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67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赫芬顿邮报</a:t>
                </a:r>
                <a:r>
                  <a:rPr lang="en-US" altLang="zh-CN" sz="67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67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在文中写道，科顿这样的阴谋论早就被全球学者专家轮番揭批过，但美国的街头小报和保守派民粹媒体嗅到这抹黑中国的谣言后，仍不肯放过，四处发文扩散。</a:t>
                </a:r>
                <a:endParaRPr lang="en-US" altLang="zh-CN" sz="67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4" name="文本框 63"/>
              <p:cNvSpPr txBox="1"/>
              <p:nvPr/>
            </p:nvSpPr>
            <p:spPr>
              <a:xfrm>
                <a:off x="7226953" y="1498144"/>
                <a:ext cx="2143559" cy="64947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31</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p>
              <a:p>
                <a:pPr>
                  <a:lnSpc>
                    <a:spcPct val="114000"/>
                  </a:lnSpc>
                </a:pP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65" name="组合 64"/>
            <p:cNvGrpSpPr/>
            <p:nvPr/>
          </p:nvGrpSpPr>
          <p:grpSpPr>
            <a:xfrm>
              <a:off x="6996" y="4617"/>
              <a:ext cx="2341" cy="864"/>
              <a:chOff x="7226953" y="1498144"/>
              <a:chExt cx="1982190" cy="731550"/>
            </a:xfrm>
          </p:grpSpPr>
          <p:sp>
            <p:nvSpPr>
              <p:cNvPr id="66" name="文本框 65"/>
              <p:cNvSpPr txBox="1"/>
              <p:nvPr/>
            </p:nvSpPr>
            <p:spPr>
              <a:xfrm>
                <a:off x="7226953" y="1810703"/>
                <a:ext cx="1852227" cy="418991"/>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反华分子声称新冠病毒是“中国制造”</a:t>
                </a:r>
              </a:p>
            </p:txBody>
          </p:sp>
          <p:sp>
            <p:nvSpPr>
              <p:cNvPr id="67" name="文本框 66"/>
              <p:cNvSpPr txBox="1"/>
              <p:nvPr/>
            </p:nvSpPr>
            <p:spPr>
              <a:xfrm>
                <a:off x="7226953" y="1498144"/>
                <a:ext cx="1982190" cy="37862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13</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p>
            </p:txBody>
          </p:sp>
        </p:grpSp>
        <p:grpSp>
          <p:nvGrpSpPr>
            <p:cNvPr id="68" name="组合 67"/>
            <p:cNvGrpSpPr/>
            <p:nvPr/>
          </p:nvGrpSpPr>
          <p:grpSpPr>
            <a:xfrm>
              <a:off x="310" y="6486"/>
              <a:ext cx="2354" cy="1042"/>
              <a:chOff x="7085874" y="1502940"/>
              <a:chExt cx="1993306" cy="882186"/>
            </a:xfrm>
          </p:grpSpPr>
          <p:sp>
            <p:nvSpPr>
              <p:cNvPr id="69" name="文本框 68"/>
              <p:cNvSpPr txBox="1"/>
              <p:nvPr/>
            </p:nvSpPr>
            <p:spPr>
              <a:xfrm>
                <a:off x="7226953" y="1810703"/>
                <a:ext cx="1852227" cy="574423"/>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美共和党反华参议员汤姆</a:t>
                </a:r>
                <a:r>
                  <a:rPr lang="en-US" altLang="zh-CN"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科顿宣称病毒是武汉实验室泄露的生化武器</a:t>
                </a:r>
              </a:p>
            </p:txBody>
          </p:sp>
          <p:sp>
            <p:nvSpPr>
              <p:cNvPr id="70" name="文本框 69"/>
              <p:cNvSpPr txBox="1"/>
              <p:nvPr/>
            </p:nvSpPr>
            <p:spPr>
              <a:xfrm>
                <a:off x="7085874" y="1502940"/>
                <a:ext cx="1976300" cy="377442"/>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31</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1" name="组合 70"/>
            <p:cNvGrpSpPr/>
            <p:nvPr/>
          </p:nvGrpSpPr>
          <p:grpSpPr>
            <a:xfrm>
              <a:off x="3398" y="6077"/>
              <a:ext cx="2315" cy="864"/>
              <a:chOff x="7118909" y="1498144"/>
              <a:chExt cx="1960271" cy="731550"/>
            </a:xfrm>
          </p:grpSpPr>
          <p:sp>
            <p:nvSpPr>
              <p:cNvPr id="72" name="文本框 71"/>
              <p:cNvSpPr txBox="1"/>
              <p:nvPr/>
            </p:nvSpPr>
            <p:spPr>
              <a:xfrm>
                <a:off x="7226953" y="1810703"/>
                <a:ext cx="1852227" cy="41899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大公报</a:t>
                </a:r>
                <a:r>
                  <a:rPr lang="en-US" altLang="zh-CN"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发文称克顿的疫情“阴谋论”荒唐至极</a:t>
                </a:r>
              </a:p>
            </p:txBody>
          </p:sp>
          <p:sp>
            <p:nvSpPr>
              <p:cNvPr id="73" name="文本框 72"/>
              <p:cNvSpPr txBox="1"/>
              <p:nvPr/>
            </p:nvSpPr>
            <p:spPr>
              <a:xfrm>
                <a:off x="7118909" y="1498144"/>
                <a:ext cx="1960271" cy="378620"/>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11</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4" name="组合 73"/>
            <p:cNvGrpSpPr/>
            <p:nvPr/>
          </p:nvGrpSpPr>
          <p:grpSpPr>
            <a:xfrm>
              <a:off x="5994" y="6399"/>
              <a:ext cx="2709" cy="1163"/>
              <a:chOff x="7124637" y="1498144"/>
              <a:chExt cx="2007349" cy="984597"/>
            </a:xfrm>
          </p:grpSpPr>
          <p:sp>
            <p:nvSpPr>
              <p:cNvPr id="75" name="文本框 74"/>
              <p:cNvSpPr txBox="1"/>
              <p:nvPr/>
            </p:nvSpPr>
            <p:spPr>
              <a:xfrm>
                <a:off x="7319487" y="1810703"/>
                <a:ext cx="1812499" cy="67203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美媒</a:t>
                </a:r>
                <a:r>
                  <a:rPr lang="en-US" altLang="zh-CN"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华盛顿邮报</a:t>
                </a:r>
                <a:r>
                  <a:rPr lang="en-US" altLang="zh-CN"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刊发了乔希</a:t>
                </a:r>
                <a:r>
                  <a:rPr lang="en-US" altLang="zh-CN"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罗金的造谣文章，文章提出“新冠病毒是从中国武汉一个生物研究实验室流出”</a:t>
                </a:r>
              </a:p>
            </p:txBody>
          </p:sp>
          <p:sp>
            <p:nvSpPr>
              <p:cNvPr id="76" name="文本框 75"/>
              <p:cNvSpPr txBox="1"/>
              <p:nvPr/>
            </p:nvSpPr>
            <p:spPr>
              <a:xfrm>
                <a:off x="7124637" y="1498144"/>
                <a:ext cx="1954543" cy="376972"/>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7" name="组合 76"/>
            <p:cNvGrpSpPr/>
            <p:nvPr/>
          </p:nvGrpSpPr>
          <p:grpSpPr>
            <a:xfrm>
              <a:off x="11454" y="6082"/>
              <a:ext cx="2552" cy="864"/>
              <a:chOff x="7226953" y="1498144"/>
              <a:chExt cx="2160270" cy="731411"/>
            </a:xfrm>
          </p:grpSpPr>
          <p:sp>
            <p:nvSpPr>
              <p:cNvPr id="78" name="文本框 77"/>
              <p:cNvSpPr txBox="1"/>
              <p:nvPr/>
            </p:nvSpPr>
            <p:spPr>
              <a:xfrm>
                <a:off x="7226953" y="1810564"/>
                <a:ext cx="2160270" cy="418991"/>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仍有国内外反华媒体、美国反华议员声称“疫情中国造”的谬论。</a:t>
                </a:r>
              </a:p>
            </p:txBody>
          </p:sp>
          <p:sp>
            <p:nvSpPr>
              <p:cNvPr id="79" name="文本框 78"/>
              <p:cNvSpPr txBox="1"/>
              <p:nvPr/>
            </p:nvSpPr>
            <p:spPr>
              <a:xfrm>
                <a:off x="7226953" y="1498144"/>
                <a:ext cx="2012100" cy="37861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至今</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80" name="组合 79"/>
            <p:cNvGrpSpPr/>
            <p:nvPr/>
          </p:nvGrpSpPr>
          <p:grpSpPr>
            <a:xfrm>
              <a:off x="9988" y="4384"/>
              <a:ext cx="2684" cy="1231"/>
              <a:chOff x="7226953" y="1498144"/>
              <a:chExt cx="2272709" cy="1042415"/>
            </a:xfrm>
          </p:grpSpPr>
          <p:sp>
            <p:nvSpPr>
              <p:cNvPr id="81" name="文本框 80"/>
              <p:cNvSpPr txBox="1"/>
              <p:nvPr/>
            </p:nvSpPr>
            <p:spPr>
              <a:xfrm>
                <a:off x="7226953" y="1810703"/>
                <a:ext cx="2272709" cy="729856"/>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b="1" dirty="0">
                    <a:solidFill>
                      <a:srgbClr val="0070C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美媒美国调查报道网站“灰色地带”刊文揭露了罗金编造谣言的来龙去脉，指出这篇报道不仅漏洞百出，而且“没有任何证据支持”。</a:t>
                </a:r>
              </a:p>
            </p:txBody>
          </p:sp>
          <p:sp>
            <p:nvSpPr>
              <p:cNvPr id="82" name="文本框 81"/>
              <p:cNvSpPr txBox="1"/>
              <p:nvPr/>
            </p:nvSpPr>
            <p:spPr>
              <a:xfrm>
                <a:off x="7226953" y="1498144"/>
                <a:ext cx="1989809" cy="37671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p>
            </p:txBody>
          </p:sp>
        </p:grpSp>
        <p:pic>
          <p:nvPicPr>
            <p:cNvPr id="103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2" y="7445"/>
              <a:ext cx="2266" cy="1816"/>
            </a:xfrm>
            <a:prstGeom prst="rect">
              <a:avLst/>
            </a:prstGeom>
            <a:noFill/>
            <a:extLst>
              <a:ext uri="{909E8E84-426E-40DD-AFC4-6F175D3DCCD1}">
                <a14:hiddenFill xmlns:a14="http://schemas.microsoft.com/office/drawing/2010/main">
                  <a:solidFill>
                    <a:srgbClr val="FFFFFF"/>
                  </a:solidFill>
                </a14:hiddenFill>
              </a:ext>
            </a:extLst>
          </p:spPr>
        </p:pic>
        <p:pic>
          <p:nvPicPr>
            <p:cNvPr id="2048" name="图片 2047"/>
            <p:cNvPicPr>
              <a:picLocks noChangeAspect="1"/>
            </p:cNvPicPr>
            <p:nvPr/>
          </p:nvPicPr>
          <p:blipFill>
            <a:blip r:embed="rId3"/>
            <a:stretch>
              <a:fillRect/>
            </a:stretch>
          </p:blipFill>
          <p:spPr>
            <a:xfrm>
              <a:off x="2673" y="3863"/>
              <a:ext cx="2972" cy="848"/>
            </a:xfrm>
            <a:prstGeom prst="rect">
              <a:avLst/>
            </a:prstGeom>
          </p:spPr>
        </p:pic>
        <p:pic>
          <p:nvPicPr>
            <p:cNvPr id="2049" name="图片 2048"/>
            <p:cNvPicPr>
              <a:picLocks noChangeAspect="1"/>
            </p:cNvPicPr>
            <p:nvPr/>
          </p:nvPicPr>
          <p:blipFill>
            <a:blip r:embed="rId4"/>
            <a:stretch>
              <a:fillRect/>
            </a:stretch>
          </p:blipFill>
          <p:spPr>
            <a:xfrm>
              <a:off x="4861" y="6892"/>
              <a:ext cx="1457" cy="2414"/>
            </a:xfrm>
            <a:prstGeom prst="rect">
              <a:avLst/>
            </a:prstGeom>
          </p:spPr>
        </p:pic>
        <p:pic>
          <p:nvPicPr>
            <p:cNvPr id="94" name="图片 93"/>
            <p:cNvPicPr>
              <a:picLocks noChangeAspect="1"/>
            </p:cNvPicPr>
            <p:nvPr/>
          </p:nvPicPr>
          <p:blipFill>
            <a:blip r:embed="rId5"/>
            <a:stretch>
              <a:fillRect/>
            </a:stretch>
          </p:blipFill>
          <p:spPr>
            <a:xfrm>
              <a:off x="6068" y="2330"/>
              <a:ext cx="1734" cy="2103"/>
            </a:xfrm>
            <a:prstGeom prst="rect">
              <a:avLst/>
            </a:prstGeom>
          </p:spPr>
        </p:pic>
        <p:pic>
          <p:nvPicPr>
            <p:cNvPr id="9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25" y="7422"/>
              <a:ext cx="2461" cy="15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 y="3239"/>
              <a:ext cx="3272" cy="10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图片 2057"/>
            <p:cNvPicPr>
              <a:picLocks noChangeAspect="1"/>
            </p:cNvPicPr>
            <p:nvPr/>
          </p:nvPicPr>
          <p:blipFill>
            <a:blip r:embed="rId8"/>
            <a:stretch>
              <a:fillRect/>
            </a:stretch>
          </p:blipFill>
          <p:spPr>
            <a:xfrm>
              <a:off x="10159" y="7090"/>
              <a:ext cx="3158" cy="1637"/>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637" y="332973"/>
            <a:ext cx="8226900" cy="529200"/>
          </a:xfrm>
        </p:spPr>
        <p:txBody>
          <a:bodyPr>
            <a:noAutofit/>
          </a:bodyPr>
          <a:lstStyle/>
          <a:p>
            <a:r>
              <a:rPr lang="en-US" altLang="zh-CN" sz="2800" dirty="0">
                <a:sym typeface="+mn-ea"/>
              </a:rPr>
              <a:t>“</a:t>
            </a:r>
            <a:r>
              <a:rPr lang="zh-CN" altLang="en-US" sz="2800" dirty="0">
                <a:sym typeface="+mn-ea"/>
              </a:rPr>
              <a:t>疫情中国造</a:t>
            </a:r>
            <a:r>
              <a:rPr lang="en-US" altLang="zh-CN" sz="2800" dirty="0">
                <a:sym typeface="+mn-ea"/>
              </a:rPr>
              <a:t>”-</a:t>
            </a:r>
            <a:r>
              <a:rPr lang="zh-CN" altLang="en-US" sz="2800" dirty="0">
                <a:sym typeface="+mn-ea"/>
              </a:rPr>
              <a:t>起因分析</a:t>
            </a:r>
          </a:p>
        </p:txBody>
      </p:sp>
      <p:sp>
        <p:nvSpPr>
          <p:cNvPr id="3" name="内容占位符 2"/>
          <p:cNvSpPr>
            <a:spLocks noGrp="1"/>
          </p:cNvSpPr>
          <p:nvPr>
            <p:ph idx="1"/>
          </p:nvPr>
        </p:nvSpPr>
        <p:spPr>
          <a:xfrm>
            <a:off x="546452" y="980556"/>
            <a:ext cx="8051327" cy="3872389"/>
          </a:xfrm>
        </p:spPr>
        <p:txBody>
          <a:bodyPr>
            <a:noAutofit/>
          </a:bodyPr>
          <a:lstStyle/>
          <a:p>
            <a:pPr>
              <a:lnSpc>
                <a:spcPct val="130000"/>
              </a:lnSpc>
            </a:pPr>
            <a:r>
              <a:rPr lang="zh-CN" altLang="en-US" sz="1600" dirty="0">
                <a:solidFill>
                  <a:schemeClr val="tx1"/>
                </a:solidFill>
                <a:sym typeface="+mn-ea"/>
              </a:rPr>
              <a:t>“灰色地带”分析称，这则报道背后的生成机制实际上是这样的：首先，</a:t>
            </a:r>
            <a:r>
              <a:rPr lang="zh-CN" altLang="en-US" sz="1600" dirty="0">
                <a:solidFill>
                  <a:srgbClr val="C00000"/>
                </a:solidFill>
                <a:sym typeface="+mn-ea"/>
              </a:rPr>
              <a:t>美国驻华大使馆</a:t>
            </a:r>
            <a:r>
              <a:rPr lang="zh-CN" altLang="en-US" sz="1600" dirty="0">
                <a:solidFill>
                  <a:schemeClr val="tx1"/>
                </a:solidFill>
                <a:sym typeface="+mn-ea"/>
              </a:rPr>
              <a:t>“放料”给记者，声称“武汉的实验室存在安全问题“。其次，</a:t>
            </a:r>
            <a:r>
              <a:rPr lang="zh-CN" altLang="en-US" sz="1600" dirty="0">
                <a:solidFill>
                  <a:srgbClr val="C00000"/>
                </a:solidFill>
                <a:sym typeface="+mn-ea"/>
              </a:rPr>
              <a:t>福克斯新闻网</a:t>
            </a:r>
            <a:r>
              <a:rPr lang="zh-CN" altLang="en-US" sz="1600" dirty="0">
                <a:solidFill>
                  <a:schemeClr val="tx1"/>
                </a:solidFill>
                <a:sym typeface="+mn-ea"/>
              </a:rPr>
              <a:t>当晚进行报道，掀起一场宣传闪电战，所有主播呼吁惩罚中国。最后，</a:t>
            </a:r>
            <a:r>
              <a:rPr lang="zh-CN" altLang="en-US" sz="1600" dirty="0">
                <a:solidFill>
                  <a:srgbClr val="C00000"/>
                </a:solidFill>
                <a:sym typeface="+mn-ea"/>
              </a:rPr>
              <a:t>政客出场</a:t>
            </a:r>
            <a:r>
              <a:rPr lang="zh-CN" altLang="en-US" sz="1600" dirty="0">
                <a:solidFill>
                  <a:schemeClr val="tx1"/>
                </a:solidFill>
                <a:sym typeface="+mn-ea"/>
              </a:rPr>
              <a:t>，要求采取新的对华强硬和敌对政策，比如鹰派参议员汤姆</a:t>
            </a:r>
            <a:r>
              <a:rPr lang="en-US" altLang="zh-CN" sz="1600" dirty="0">
                <a:solidFill>
                  <a:schemeClr val="tx1"/>
                </a:solidFill>
                <a:sym typeface="+mn-ea"/>
              </a:rPr>
              <a:t>·</a:t>
            </a:r>
            <a:r>
              <a:rPr lang="zh-CN" altLang="en-US" sz="1600" dirty="0">
                <a:solidFill>
                  <a:schemeClr val="tx1"/>
                </a:solidFill>
                <a:sym typeface="+mn-ea"/>
              </a:rPr>
              <a:t>科顿称“中国应对每一例死亡负责”“中国必须受到惩罚”。</a:t>
            </a:r>
            <a:endParaRPr lang="en-US" altLang="zh-CN" sz="1600" dirty="0">
              <a:solidFill>
                <a:schemeClr val="tx1"/>
              </a:solidFill>
              <a:sym typeface="+mn-ea"/>
            </a:endParaRPr>
          </a:p>
          <a:p>
            <a:pPr>
              <a:lnSpc>
                <a:spcPct val="130000"/>
              </a:lnSpc>
            </a:pPr>
            <a:r>
              <a:rPr lang="zh-CN" altLang="en-US" sz="1600" b="0" i="0" dirty="0">
                <a:solidFill>
                  <a:srgbClr val="191919"/>
                </a:solidFill>
                <a:effectLst/>
                <a:latin typeface="PingFang SC" panose="020B0400000000000000" charset="-122"/>
              </a:rPr>
              <a:t>突发的新冠肺炎疫情，让美国反华派看到了新机会。</a:t>
            </a:r>
            <a:r>
              <a:rPr lang="zh-CN" altLang="en-US" sz="1600" b="1" i="0" dirty="0">
                <a:solidFill>
                  <a:srgbClr val="191919"/>
                </a:solidFill>
                <a:effectLst/>
                <a:latin typeface="PingFang SC" panose="020B0400000000000000" charset="-122"/>
              </a:rPr>
              <a:t>一是制造恐慌，</a:t>
            </a:r>
            <a:r>
              <a:rPr lang="zh-CN" altLang="en-US" sz="1600" b="0" i="0" dirty="0">
                <a:solidFill>
                  <a:srgbClr val="191919"/>
                </a:solidFill>
                <a:effectLst/>
                <a:latin typeface="PingFang SC" panose="020B0400000000000000" charset="-122"/>
              </a:rPr>
              <a:t>鼓噪全球恐华情绪；</a:t>
            </a:r>
            <a:r>
              <a:rPr lang="zh-CN" altLang="en-US" sz="1600" b="1" i="0" dirty="0">
                <a:solidFill>
                  <a:srgbClr val="191919"/>
                </a:solidFill>
                <a:effectLst/>
                <a:latin typeface="PingFang SC" panose="020B0400000000000000" charset="-122"/>
              </a:rPr>
              <a:t>二是封堵中国，</a:t>
            </a:r>
            <a:r>
              <a:rPr lang="zh-CN" altLang="en-US" sz="1600" b="0" i="0" dirty="0">
                <a:solidFill>
                  <a:srgbClr val="191919"/>
                </a:solidFill>
                <a:effectLst/>
                <a:latin typeface="PingFang SC" panose="020B0400000000000000" charset="-122"/>
              </a:rPr>
              <a:t>如提高对华旅行警告级别，製造孤立中国的全球效应；</a:t>
            </a:r>
            <a:r>
              <a:rPr lang="zh-CN" altLang="en-US" sz="1600" b="1" i="0" dirty="0">
                <a:solidFill>
                  <a:srgbClr val="191919"/>
                </a:solidFill>
                <a:effectLst/>
                <a:latin typeface="PingFang SC" panose="020B0400000000000000" charset="-122"/>
              </a:rPr>
              <a:t>三是幸灾乐祸，</a:t>
            </a:r>
            <a:r>
              <a:rPr lang="zh-CN" altLang="en-US" sz="1600" b="0" i="0" dirty="0">
                <a:solidFill>
                  <a:srgbClr val="191919"/>
                </a:solidFill>
                <a:effectLst/>
                <a:latin typeface="PingFang SC" panose="020B0400000000000000" charset="-122"/>
              </a:rPr>
              <a:t>如美国商务部长罗斯强调中国疫情有利於製造业回流美国；</a:t>
            </a:r>
            <a:r>
              <a:rPr lang="zh-CN" altLang="en-US" sz="1600" b="1" i="0" dirty="0">
                <a:solidFill>
                  <a:srgbClr val="191919"/>
                </a:solidFill>
                <a:effectLst/>
                <a:latin typeface="PingFang SC" panose="020B0400000000000000" charset="-122"/>
              </a:rPr>
              <a:t>四是落井下石，</a:t>
            </a:r>
            <a:r>
              <a:rPr lang="zh-CN" altLang="en-US" sz="1600" b="0" i="0" dirty="0">
                <a:solidFill>
                  <a:srgbClr val="191919"/>
                </a:solidFill>
                <a:effectLst/>
                <a:latin typeface="PingFang SC" panose="020B0400000000000000" charset="-122"/>
              </a:rPr>
              <a:t>就是汤姆．科顿的“阴谋论”；</a:t>
            </a:r>
            <a:r>
              <a:rPr lang="zh-CN" altLang="en-US" sz="1600" b="1" i="0" dirty="0">
                <a:solidFill>
                  <a:srgbClr val="191919"/>
                </a:solidFill>
                <a:effectLst/>
                <a:latin typeface="PingFang SC" panose="020B0400000000000000" charset="-122"/>
              </a:rPr>
              <a:t>五是转移国内矛盾</a:t>
            </a:r>
            <a:r>
              <a:rPr lang="zh-CN" altLang="en-US" sz="1600" b="0" i="0" dirty="0">
                <a:solidFill>
                  <a:srgbClr val="191919"/>
                </a:solidFill>
                <a:effectLst/>
                <a:latin typeface="PingFang SC" panose="020B0400000000000000" charset="-122"/>
              </a:rPr>
              <a:t>，为美国国内抗疫不利和日益突出的阶级矛盾寻找接口，同时增强共和党和特朗普总统的政治影响力和连任选票。</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811" y="4552653"/>
            <a:ext cx="3614146" cy="16375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5406" y="4552653"/>
            <a:ext cx="2617121" cy="16375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422116" y="1268730"/>
            <a:ext cx="8299133" cy="4179570"/>
          </a:xfrm>
        </p:spPr>
        <p:txBody>
          <a:bodyPr>
            <a:noAutofit/>
          </a:bodyPr>
          <a:lstStyle/>
          <a:p>
            <a:pPr>
              <a:lnSpc>
                <a:spcPct val="90000"/>
              </a:lnSpc>
            </a:pPr>
            <a:r>
              <a:rPr lang="zh-CN" altLang="en-US" sz="2000" b="1" dirty="0">
                <a:solidFill>
                  <a:srgbClr val="000000"/>
                </a:solidFill>
                <a:latin typeface="+mn-ea"/>
                <a:sym typeface="+mn-ea"/>
              </a:rPr>
              <a:t>公共基础设施安全运行</a:t>
            </a:r>
            <a:endParaRPr kumimoji="0" lang="zh-CN" altLang="en-US" sz="2000" b="1" dirty="0">
              <a:solidFill>
                <a:srgbClr val="000000"/>
              </a:solidFill>
              <a:latin typeface="+mn-ea"/>
            </a:endParaRPr>
          </a:p>
          <a:p>
            <a:pPr>
              <a:lnSpc>
                <a:spcPct val="90000"/>
              </a:lnSpc>
              <a:buFont typeface="Arial" panose="020B0604020202090204" pitchFamily="34" charset="0"/>
              <a:buNone/>
            </a:pPr>
            <a:r>
              <a:rPr lang="zh-CN" altLang="en-US" sz="2000" dirty="0">
                <a:solidFill>
                  <a:srgbClr val="000000"/>
                </a:solidFill>
                <a:latin typeface="+mn-ea"/>
                <a:sym typeface="+mn-ea"/>
              </a:rPr>
              <a:t>     随着计算机网络信息系统在国防、交通、能源、公共卫生以及大型公共基础设施等领域的运用；乌克兰大停电、委内瑞拉大停电、伊朗核设施停机等等。</a:t>
            </a:r>
            <a:endParaRPr kumimoji="0" lang="zh-CN" altLang="en-US" sz="2000" dirty="0">
              <a:solidFill>
                <a:srgbClr val="000000"/>
              </a:solidFill>
              <a:latin typeface="+mn-ea"/>
            </a:endParaRPr>
          </a:p>
          <a:p>
            <a:pPr eaLnBrk="1" hangingPunct="1">
              <a:lnSpc>
                <a:spcPct val="90000"/>
              </a:lnSpc>
            </a:pPr>
            <a:r>
              <a:rPr kumimoji="0" lang="zh-CN" altLang="en-US" sz="2000" b="1" dirty="0">
                <a:solidFill>
                  <a:srgbClr val="000000"/>
                </a:solidFill>
                <a:latin typeface="+mn-ea"/>
              </a:rPr>
              <a:t>国家军事安全</a:t>
            </a:r>
            <a:endParaRPr kumimoji="0" lang="zh-CN" altLang="en-US" sz="2000" dirty="0">
              <a:latin typeface="+mn-ea"/>
            </a:endParaRPr>
          </a:p>
          <a:p>
            <a:pPr eaLnBrk="1" hangingPunct="1">
              <a:lnSpc>
                <a:spcPct val="90000"/>
              </a:lnSpc>
              <a:buFontTx/>
              <a:buNone/>
            </a:pPr>
            <a:r>
              <a:rPr kumimoji="0" lang="zh-CN" altLang="en-US" sz="2000" dirty="0">
                <a:solidFill>
                  <a:srgbClr val="000000"/>
                </a:solidFill>
                <a:latin typeface="+mn-ea"/>
              </a:rPr>
              <a:t>     自</a:t>
            </a:r>
            <a:r>
              <a:rPr kumimoji="0" lang="en-US" altLang="zh-CN" sz="2000" dirty="0">
                <a:solidFill>
                  <a:srgbClr val="000000"/>
                </a:solidFill>
                <a:latin typeface="+mn-ea"/>
              </a:rPr>
              <a:t>1992</a:t>
            </a:r>
            <a:r>
              <a:rPr kumimoji="0" lang="zh-CN" altLang="en-US" sz="2000" dirty="0">
                <a:solidFill>
                  <a:srgbClr val="000000"/>
                </a:solidFill>
                <a:latin typeface="+mn-ea"/>
              </a:rPr>
              <a:t>年美国防部提出“信息战”，科索沃战争、伊拉克战争先后成为信息战的典型案例。</a:t>
            </a:r>
            <a:endParaRPr kumimoji="0" lang="zh-CN" altLang="en-US" sz="2000" dirty="0">
              <a:latin typeface="+mn-ea"/>
            </a:endParaRPr>
          </a:p>
          <a:p>
            <a:pPr eaLnBrk="1" hangingPunct="1">
              <a:lnSpc>
                <a:spcPct val="90000"/>
              </a:lnSpc>
            </a:pPr>
            <a:r>
              <a:rPr kumimoji="0" lang="zh-CN" altLang="en-US" sz="2000" b="1" dirty="0">
                <a:solidFill>
                  <a:srgbClr val="C00000"/>
                </a:solidFill>
                <a:latin typeface="+mn-ea"/>
              </a:rPr>
              <a:t>经济金融安全</a:t>
            </a:r>
          </a:p>
          <a:p>
            <a:pPr eaLnBrk="1" hangingPunct="1">
              <a:lnSpc>
                <a:spcPct val="90000"/>
              </a:lnSpc>
              <a:buFontTx/>
              <a:buNone/>
            </a:pPr>
            <a:r>
              <a:rPr kumimoji="0" lang="zh-CN" altLang="en-US" sz="2000" dirty="0">
                <a:solidFill>
                  <a:srgbClr val="C00000"/>
                </a:solidFill>
                <a:latin typeface="+mn-ea"/>
              </a:rPr>
              <a:t>      随着电子商务、电子政务和其它信息应用服务的开展，在信息存储和传输过程中，各种出于牟取不法利益的动机的信息窃取、伪造、篡改、抵赖等行为大量发生。一项调查显示，</a:t>
            </a:r>
            <a:r>
              <a:rPr kumimoji="0" lang="en-US" altLang="zh-CN" sz="2000" dirty="0">
                <a:solidFill>
                  <a:srgbClr val="C00000"/>
                </a:solidFill>
                <a:latin typeface="+mn-ea"/>
              </a:rPr>
              <a:t>85%</a:t>
            </a:r>
            <a:r>
              <a:rPr kumimoji="0" lang="zh-CN" altLang="en-US" sz="2000" dirty="0">
                <a:solidFill>
                  <a:srgbClr val="C00000"/>
                </a:solidFill>
                <a:latin typeface="+mn-ea"/>
              </a:rPr>
              <a:t>的受访者表示遭到入侵并有财产损失。</a:t>
            </a:r>
          </a:p>
          <a:p>
            <a:pPr eaLnBrk="1" hangingPunct="1">
              <a:lnSpc>
                <a:spcPct val="90000"/>
              </a:lnSpc>
            </a:pPr>
            <a:r>
              <a:rPr kumimoji="0" lang="zh-CN" altLang="en-US" sz="2000" b="1" dirty="0">
                <a:solidFill>
                  <a:srgbClr val="000000"/>
                </a:solidFill>
                <a:latin typeface="+mn-ea"/>
              </a:rPr>
              <a:t>文化安全</a:t>
            </a:r>
            <a:r>
              <a:rPr kumimoji="0" lang="zh-CN" altLang="en-US" sz="2000" dirty="0">
                <a:latin typeface="+mn-ea"/>
              </a:rPr>
              <a:t> </a:t>
            </a:r>
          </a:p>
          <a:p>
            <a:pPr eaLnBrk="1" hangingPunct="1">
              <a:lnSpc>
                <a:spcPct val="90000"/>
              </a:lnSpc>
              <a:buFontTx/>
              <a:buNone/>
            </a:pPr>
            <a:r>
              <a:rPr kumimoji="0" lang="zh-CN" altLang="en-US" sz="2000" dirty="0">
                <a:solidFill>
                  <a:srgbClr val="000000"/>
                </a:solidFill>
                <a:latin typeface="+mn-ea"/>
              </a:rPr>
              <a:t>     伴随着网络信息总量的不断攀升，网上出现大量以声、图、文形式传播的暴力、反动、迷信、毒品等不良内容。</a:t>
            </a:r>
            <a:endParaRPr kumimoji="0" lang="en-US" altLang="zh-CN" sz="2000" dirty="0">
              <a:solidFill>
                <a:srgbClr val="000000"/>
              </a:solidFill>
              <a:latin typeface="+mn-ea"/>
            </a:endParaRPr>
          </a:p>
          <a:p>
            <a:pPr eaLnBrk="1" hangingPunct="1">
              <a:lnSpc>
                <a:spcPct val="90000"/>
              </a:lnSpc>
              <a:buFontTx/>
              <a:buNone/>
            </a:pPr>
            <a:endParaRPr kumimoji="0" lang="en-US" altLang="zh-CN" sz="2000" dirty="0">
              <a:solidFill>
                <a:srgbClr val="000000"/>
              </a:solidFill>
              <a:latin typeface="+mn-ea"/>
              <a:ea typeface="宋体" pitchFamily="2" charset="-122"/>
            </a:endParaRPr>
          </a:p>
        </p:txBody>
      </p:sp>
      <p:sp>
        <p:nvSpPr>
          <p:cNvPr id="34819" name="标题 1"/>
          <p:cNvSpPr txBox="1"/>
          <p:nvPr/>
        </p:nvSpPr>
        <p:spPr bwMode="auto">
          <a:xfrm>
            <a:off x="395491" y="260574"/>
            <a:ext cx="6172200" cy="857250"/>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网络与信息安全面临挑战</a:t>
            </a:r>
            <a:b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b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95446" y="332581"/>
            <a:ext cx="7497604" cy="453390"/>
          </a:xfrm>
        </p:spPr>
        <p:txBody>
          <a:bodyPr>
            <a:normAutofit fontScale="90000"/>
          </a:bodyPr>
          <a:lstStyle/>
          <a:p>
            <a:pPr algn="l">
              <a:defRPr/>
            </a:pPr>
            <a:r>
              <a:rPr lang="zh-CN" altLang="en-US" dirty="0">
                <a:latin typeface="Times New Roman" panose="02020603050405020304" charset="0"/>
                <a:cs typeface="Times New Roman" panose="02020603050405020304" charset="0"/>
              </a:rPr>
              <a:t>勒索病毒攻击事件分析</a:t>
            </a:r>
            <a:endParaRPr lang="zh-CN" altLang="en-US" b="1" dirty="0">
              <a:latin typeface="Times New Roman" panose="02020603050405020304" charset="0"/>
              <a:ea typeface="+mn-ea"/>
              <a:cs typeface="Times New Roman" panose="02020603050405020304" charset="0"/>
            </a:endParaRPr>
          </a:p>
        </p:txBody>
      </p:sp>
      <p:sp>
        <p:nvSpPr>
          <p:cNvPr id="25" name="矩形 24"/>
          <p:cNvSpPr/>
          <p:nvPr/>
        </p:nvSpPr>
        <p:spPr>
          <a:xfrm>
            <a:off x="179070" y="909320"/>
            <a:ext cx="4853940" cy="5513070"/>
          </a:xfrm>
          <a:prstGeom prst="rect">
            <a:avLst/>
          </a:prstGeom>
        </p:spPr>
        <p:txBody>
          <a:bodyPr wrap="square">
            <a:spAutoFit/>
          </a:bodyPr>
          <a:lstStyle/>
          <a:p>
            <a:pPr marL="285750" indent="-285750">
              <a:lnSpc>
                <a:spcPct val="140000"/>
              </a:lnSpc>
              <a:buFont typeface="Arial" panose="020B0604020202090204" pitchFamily="34" charset="0"/>
              <a:buChar char="•"/>
            </a:pPr>
            <a:r>
              <a:rPr lang="en-US" altLang="zh-CN" dirty="0">
                <a:solidFill>
                  <a:srgbClr val="FF0000"/>
                </a:solidFill>
                <a:latin typeface="Arial" panose="020B0604020202090204" pitchFamily="34" charset="0"/>
                <a:ea typeface="微软雅黑" panose="020B0503020204020204" charset="-122"/>
              </a:rPr>
              <a:t>2017</a:t>
            </a:r>
            <a:r>
              <a:rPr lang="zh-CN" altLang="en-US" dirty="0">
                <a:solidFill>
                  <a:srgbClr val="FF0000"/>
                </a:solidFill>
                <a:latin typeface="Arial" panose="020B0604020202090204" pitchFamily="34" charset="0"/>
                <a:ea typeface="微软雅黑" panose="020B0503020204020204" charset="-122"/>
              </a:rPr>
              <a:t>年</a:t>
            </a:r>
            <a:r>
              <a:rPr lang="en-US" altLang="zh-CN" dirty="0">
                <a:solidFill>
                  <a:srgbClr val="FF0000"/>
                </a:solidFill>
                <a:latin typeface="Arial" panose="020B0604020202090204" pitchFamily="34" charset="0"/>
                <a:ea typeface="微软雅黑" panose="020B0503020204020204" charset="-122"/>
              </a:rPr>
              <a:t>5</a:t>
            </a:r>
            <a:r>
              <a:rPr lang="zh-CN" altLang="en-US" dirty="0">
                <a:solidFill>
                  <a:srgbClr val="FF0000"/>
                </a:solidFill>
                <a:latin typeface="Arial" panose="020B0604020202090204" pitchFamily="34" charset="0"/>
                <a:ea typeface="微软雅黑" panose="020B0503020204020204" charset="-122"/>
              </a:rPr>
              <a:t>月</a:t>
            </a:r>
            <a:r>
              <a:rPr lang="en-US" altLang="zh-CN" dirty="0">
                <a:solidFill>
                  <a:srgbClr val="FF0000"/>
                </a:solidFill>
                <a:latin typeface="Arial" panose="020B0604020202090204" pitchFamily="34" charset="0"/>
                <a:ea typeface="微软雅黑" panose="020B0503020204020204" charset="-122"/>
              </a:rPr>
              <a:t>12</a:t>
            </a:r>
            <a:r>
              <a:rPr lang="zh-CN" altLang="en-US" dirty="0">
                <a:solidFill>
                  <a:srgbClr val="FF0000"/>
                </a:solidFill>
                <a:latin typeface="Arial" panose="020B0604020202090204" pitchFamily="34" charset="0"/>
                <a:ea typeface="微软雅黑" panose="020B0503020204020204" charset="-122"/>
              </a:rPr>
              <a:t>日</a:t>
            </a:r>
            <a:r>
              <a:rPr lang="zh-CN" altLang="en-US" dirty="0">
                <a:solidFill>
                  <a:srgbClr val="333333"/>
                </a:solidFill>
                <a:latin typeface="Arial" panose="020B0604020202090204" pitchFamily="34" charset="0"/>
                <a:ea typeface="微软雅黑" panose="020B0503020204020204" charset="-122"/>
              </a:rPr>
              <a:t>，全球爆发电脑勒索病毒</a:t>
            </a:r>
            <a:r>
              <a:rPr lang="en-US" altLang="zh-CN" dirty="0">
                <a:solidFill>
                  <a:srgbClr val="136EC2"/>
                </a:solidFill>
                <a:latin typeface="Arial" panose="020B0604020202090204" pitchFamily="34" charset="0"/>
                <a:ea typeface="微软雅黑" panose="020B0503020204020204" charset="-122"/>
                <a:hlinkClick r:id="rId2"/>
              </a:rPr>
              <a:t>WannaCry</a:t>
            </a:r>
            <a:r>
              <a:rPr lang="zh-CN" altLang="en-US" dirty="0">
                <a:solidFill>
                  <a:srgbClr val="333333"/>
                </a:solidFill>
                <a:latin typeface="Arial" panose="020B0604020202090204" pitchFamily="34" charset="0"/>
                <a:ea typeface="微软雅黑" panose="020B0503020204020204" charset="-122"/>
              </a:rPr>
              <a:t>，波及</a:t>
            </a:r>
            <a:r>
              <a:rPr lang="en-US" altLang="zh-CN" dirty="0">
                <a:solidFill>
                  <a:srgbClr val="333333"/>
                </a:solidFill>
                <a:latin typeface="Arial" panose="020B0604020202090204" pitchFamily="34" charset="0"/>
                <a:ea typeface="微软雅黑" panose="020B0503020204020204" charset="-122"/>
              </a:rPr>
              <a:t>150</a:t>
            </a:r>
            <a:r>
              <a:rPr lang="zh-CN" altLang="en-US" dirty="0">
                <a:solidFill>
                  <a:srgbClr val="333333"/>
                </a:solidFill>
                <a:latin typeface="Arial" panose="020B0604020202090204" pitchFamily="34" charset="0"/>
                <a:ea typeface="微软雅黑" panose="020B0503020204020204" charset="-122"/>
              </a:rPr>
              <a:t>多个国家</a:t>
            </a:r>
            <a:r>
              <a:rPr lang="en-US" altLang="zh-CN" dirty="0">
                <a:solidFill>
                  <a:srgbClr val="333333"/>
                </a:solidFill>
                <a:latin typeface="Arial" panose="020B0604020202090204" pitchFamily="34" charset="0"/>
                <a:ea typeface="微软雅黑" panose="020B0503020204020204" charset="-122"/>
              </a:rPr>
              <a:t>7.5</a:t>
            </a:r>
            <a:r>
              <a:rPr lang="zh-CN" altLang="en-US" dirty="0">
                <a:solidFill>
                  <a:srgbClr val="333333"/>
                </a:solidFill>
                <a:latin typeface="Arial" panose="020B0604020202090204" pitchFamily="34" charset="0"/>
                <a:ea typeface="微软雅黑" panose="020B0503020204020204" charset="-122"/>
              </a:rPr>
              <a:t>万台电脑被感染，有</a:t>
            </a:r>
            <a:r>
              <a:rPr lang="en-US" altLang="zh-CN" dirty="0">
                <a:solidFill>
                  <a:srgbClr val="333333"/>
                </a:solidFill>
                <a:latin typeface="Arial" panose="020B0604020202090204" pitchFamily="34" charset="0"/>
                <a:ea typeface="微软雅黑" panose="020B0503020204020204" charset="-122"/>
              </a:rPr>
              <a:t>99</a:t>
            </a:r>
            <a:r>
              <a:rPr lang="zh-CN" altLang="en-US" dirty="0">
                <a:solidFill>
                  <a:srgbClr val="333333"/>
                </a:solidFill>
                <a:latin typeface="Arial" panose="020B0604020202090204" pitchFamily="34" charset="0"/>
                <a:ea typeface="微软雅黑" panose="020B0503020204020204" charset="-122"/>
              </a:rPr>
              <a:t>个国家遭受了攻击。</a:t>
            </a:r>
          </a:p>
          <a:p>
            <a:pPr marL="285750" indent="-285750">
              <a:lnSpc>
                <a:spcPct val="140000"/>
              </a:lnSpc>
              <a:buFont typeface="Arial" panose="020B0604020202090204" pitchFamily="34" charset="0"/>
              <a:buChar char="•"/>
            </a:pPr>
            <a:r>
              <a:rPr lang="en-US" altLang="zh-CN" dirty="0">
                <a:solidFill>
                  <a:srgbClr val="FF0000"/>
                </a:solidFill>
                <a:latin typeface="Arial" panose="020B0604020202090204" pitchFamily="34" charset="0"/>
                <a:ea typeface="微软雅黑" panose="020B0503020204020204" charset="-122"/>
              </a:rPr>
              <a:t>2017</a:t>
            </a:r>
            <a:r>
              <a:rPr lang="zh-CN" altLang="en-US" dirty="0">
                <a:solidFill>
                  <a:srgbClr val="FF0000"/>
                </a:solidFill>
                <a:latin typeface="Arial" panose="020B0604020202090204" pitchFamily="34" charset="0"/>
                <a:ea typeface="微软雅黑" panose="020B0503020204020204" charset="-122"/>
              </a:rPr>
              <a:t>年</a:t>
            </a:r>
            <a:r>
              <a:rPr lang="en-US" altLang="zh-CN" dirty="0">
                <a:solidFill>
                  <a:srgbClr val="FF0000"/>
                </a:solidFill>
                <a:latin typeface="Arial" panose="020B0604020202090204" pitchFamily="34" charset="0"/>
                <a:ea typeface="微软雅黑" panose="020B0503020204020204" charset="-122"/>
              </a:rPr>
              <a:t>5</a:t>
            </a:r>
            <a:r>
              <a:rPr lang="zh-CN" altLang="en-US" dirty="0">
                <a:solidFill>
                  <a:srgbClr val="FF0000"/>
                </a:solidFill>
                <a:latin typeface="Arial" panose="020B0604020202090204" pitchFamily="34" charset="0"/>
                <a:ea typeface="微软雅黑" panose="020B0503020204020204" charset="-122"/>
              </a:rPr>
              <a:t>月</a:t>
            </a:r>
            <a:r>
              <a:rPr lang="en-US" altLang="zh-CN" dirty="0">
                <a:solidFill>
                  <a:srgbClr val="FF0000"/>
                </a:solidFill>
                <a:latin typeface="Arial" panose="020B0604020202090204" pitchFamily="34" charset="0"/>
                <a:ea typeface="微软雅黑" panose="020B0503020204020204" charset="-122"/>
              </a:rPr>
              <a:t>17</a:t>
            </a:r>
            <a:r>
              <a:rPr lang="zh-CN" altLang="en-US" dirty="0">
                <a:solidFill>
                  <a:srgbClr val="FF0000"/>
                </a:solidFill>
                <a:latin typeface="Arial" panose="020B0604020202090204" pitchFamily="34" charset="0"/>
                <a:ea typeface="微软雅黑" panose="020B0503020204020204" charset="-122"/>
              </a:rPr>
              <a:t>日</a:t>
            </a:r>
            <a:r>
              <a:rPr lang="zh-CN" altLang="en-US" dirty="0">
                <a:solidFill>
                  <a:srgbClr val="333333"/>
                </a:solidFill>
                <a:latin typeface="Arial" panose="020B0604020202090204" pitchFamily="34" charset="0"/>
                <a:ea typeface="微软雅黑" panose="020B0503020204020204" charset="-122"/>
              </a:rPr>
              <a:t>，国家计算机病毒应急处理中心与亚信科技（中国）有限公司联合监测发现一种名为“</a:t>
            </a:r>
            <a:r>
              <a:rPr lang="en-US" altLang="zh-CN" dirty="0">
                <a:solidFill>
                  <a:srgbClr val="333333"/>
                </a:solidFill>
                <a:latin typeface="Arial" panose="020B0604020202090204" pitchFamily="34" charset="0"/>
                <a:ea typeface="微软雅黑" panose="020B0503020204020204" charset="-122"/>
              </a:rPr>
              <a:t>UIWIX”</a:t>
            </a:r>
            <a:r>
              <a:rPr lang="zh-CN" altLang="en-US" dirty="0">
                <a:solidFill>
                  <a:srgbClr val="333333"/>
                </a:solidFill>
                <a:latin typeface="Arial" panose="020B0604020202090204" pitchFamily="34" charset="0"/>
                <a:ea typeface="微软雅黑" panose="020B0503020204020204" charset="-122"/>
              </a:rPr>
              <a:t>的勒索病毒新变种在国外出现，提醒国内用户提高警惕，小心谨防。</a:t>
            </a:r>
          </a:p>
          <a:p>
            <a:pPr marL="285750" indent="-285750">
              <a:lnSpc>
                <a:spcPct val="140000"/>
              </a:lnSpc>
              <a:buFont typeface="Arial" panose="020B0604020202090204" pitchFamily="34" charset="0"/>
              <a:buChar char="•"/>
            </a:pPr>
            <a:r>
              <a:rPr lang="en-US" altLang="zh-CN" dirty="0">
                <a:solidFill>
                  <a:srgbClr val="FF0000"/>
                </a:solidFill>
                <a:latin typeface="Arial" panose="020B0604020202090204" pitchFamily="34" charset="0"/>
                <a:ea typeface="微软雅黑" panose="020B0503020204020204" charset="-122"/>
              </a:rPr>
              <a:t>2017</a:t>
            </a:r>
            <a:r>
              <a:rPr lang="zh-CN" altLang="en-US" dirty="0">
                <a:solidFill>
                  <a:srgbClr val="FF0000"/>
                </a:solidFill>
                <a:latin typeface="Arial" panose="020B0604020202090204" pitchFamily="34" charset="0"/>
                <a:ea typeface="微软雅黑" panose="020B0503020204020204" charset="-122"/>
              </a:rPr>
              <a:t>年</a:t>
            </a:r>
            <a:r>
              <a:rPr lang="en-US" altLang="zh-CN" dirty="0">
                <a:solidFill>
                  <a:srgbClr val="FF0000"/>
                </a:solidFill>
                <a:latin typeface="Arial" panose="020B0604020202090204" pitchFamily="34" charset="0"/>
                <a:ea typeface="微软雅黑" panose="020B0503020204020204" charset="-122"/>
              </a:rPr>
              <a:t>6</a:t>
            </a:r>
            <a:r>
              <a:rPr lang="zh-CN" altLang="en-US" dirty="0">
                <a:solidFill>
                  <a:srgbClr val="FF0000"/>
                </a:solidFill>
                <a:latin typeface="Arial" panose="020B0604020202090204" pitchFamily="34" charset="0"/>
                <a:ea typeface="微软雅黑" panose="020B0503020204020204" charset="-122"/>
              </a:rPr>
              <a:t>月</a:t>
            </a:r>
            <a:r>
              <a:rPr lang="en-US" altLang="zh-CN" dirty="0">
                <a:solidFill>
                  <a:srgbClr val="FF0000"/>
                </a:solidFill>
                <a:latin typeface="Arial" panose="020B0604020202090204" pitchFamily="34" charset="0"/>
                <a:ea typeface="微软雅黑" panose="020B0503020204020204" charset="-122"/>
              </a:rPr>
              <a:t>28</a:t>
            </a:r>
            <a:r>
              <a:rPr lang="zh-CN" altLang="en-US" dirty="0">
                <a:solidFill>
                  <a:srgbClr val="FF0000"/>
                </a:solidFill>
                <a:latin typeface="Arial" panose="020B0604020202090204" pitchFamily="34" charset="0"/>
                <a:ea typeface="微软雅黑" panose="020B0503020204020204" charset="-122"/>
              </a:rPr>
              <a:t>日</a:t>
            </a:r>
            <a:r>
              <a:rPr lang="zh-CN" altLang="en-US" dirty="0">
                <a:solidFill>
                  <a:srgbClr val="333333"/>
                </a:solidFill>
                <a:latin typeface="Arial" panose="020B0604020202090204" pitchFamily="34" charset="0"/>
                <a:ea typeface="微软雅黑" panose="020B0503020204020204" charset="-122"/>
              </a:rPr>
              <a:t>，勒索病毒</a:t>
            </a:r>
            <a:r>
              <a:rPr lang="en-US" altLang="zh-CN" dirty="0" err="1">
                <a:solidFill>
                  <a:srgbClr val="333333"/>
                </a:solidFill>
                <a:latin typeface="Arial" panose="020B0604020202090204" pitchFamily="34" charset="0"/>
                <a:ea typeface="微软雅黑" panose="020B0503020204020204" charset="-122"/>
              </a:rPr>
              <a:t>petya</a:t>
            </a:r>
            <a:r>
              <a:rPr lang="zh-CN" altLang="en-US" dirty="0">
                <a:solidFill>
                  <a:srgbClr val="333333"/>
                </a:solidFill>
                <a:latin typeface="Arial" panose="020B0604020202090204" pitchFamily="34" charset="0"/>
                <a:ea typeface="微软雅黑" panose="020B0503020204020204" charset="-122"/>
              </a:rPr>
              <a:t>袭击多国，</a:t>
            </a:r>
            <a:r>
              <a:rPr lang="en-US" altLang="zh-CN" dirty="0">
                <a:solidFill>
                  <a:srgbClr val="333333"/>
                </a:solidFill>
                <a:latin typeface="Arial" panose="020B0604020202090204" pitchFamily="34" charset="0"/>
                <a:ea typeface="微软雅黑" panose="020B0503020204020204" charset="-122"/>
              </a:rPr>
              <a:t>Petya</a:t>
            </a:r>
            <a:r>
              <a:rPr lang="zh-CN" altLang="en-US" dirty="0">
                <a:solidFill>
                  <a:srgbClr val="333333"/>
                </a:solidFill>
                <a:latin typeface="Arial" panose="020B0604020202090204" pitchFamily="34" charset="0"/>
                <a:ea typeface="微软雅黑" panose="020B0503020204020204" charset="-122"/>
              </a:rPr>
              <a:t>病毒锁住了大量的电脑，亦要求用户支付</a:t>
            </a:r>
            <a:r>
              <a:rPr lang="en-US" altLang="zh-CN" dirty="0">
                <a:solidFill>
                  <a:srgbClr val="333333"/>
                </a:solidFill>
                <a:latin typeface="Arial" panose="020B0604020202090204" pitchFamily="34" charset="0"/>
                <a:ea typeface="微软雅黑" panose="020B0503020204020204" charset="-122"/>
              </a:rPr>
              <a:t>300</a:t>
            </a:r>
            <a:r>
              <a:rPr lang="zh-CN" altLang="en-US" dirty="0">
                <a:solidFill>
                  <a:srgbClr val="333333"/>
                </a:solidFill>
                <a:latin typeface="Arial" panose="020B0604020202090204" pitchFamily="34" charset="0"/>
                <a:ea typeface="微软雅黑" panose="020B0503020204020204" charset="-122"/>
              </a:rPr>
              <a:t>美元的加密数字货币才能解锁。</a:t>
            </a:r>
          </a:p>
          <a:p>
            <a:pPr marL="285750" indent="-285750">
              <a:lnSpc>
                <a:spcPct val="140000"/>
              </a:lnSpc>
              <a:buFont typeface="Arial" panose="020B0604020202090204" pitchFamily="34" charset="0"/>
              <a:buChar char="•"/>
            </a:pPr>
            <a:r>
              <a:rPr lang="en-US" altLang="zh-CN" dirty="0">
                <a:solidFill>
                  <a:srgbClr val="FF0000"/>
                </a:solidFill>
                <a:latin typeface="Arial" panose="020B0604020202090204" pitchFamily="34" charset="0"/>
                <a:ea typeface="微软雅黑" panose="020B0503020204020204" charset="-122"/>
              </a:rPr>
              <a:t>2017</a:t>
            </a:r>
            <a:r>
              <a:rPr lang="zh-CN" altLang="en-US" dirty="0">
                <a:solidFill>
                  <a:srgbClr val="FF0000"/>
                </a:solidFill>
                <a:latin typeface="Arial" panose="020B0604020202090204" pitchFamily="34" charset="0"/>
                <a:ea typeface="微软雅黑" panose="020B0503020204020204" charset="-122"/>
              </a:rPr>
              <a:t>年</a:t>
            </a:r>
            <a:r>
              <a:rPr lang="en-US" altLang="zh-CN" dirty="0">
                <a:solidFill>
                  <a:srgbClr val="FF0000"/>
                </a:solidFill>
                <a:latin typeface="Arial" panose="020B0604020202090204" pitchFamily="34" charset="0"/>
                <a:ea typeface="微软雅黑" panose="020B0503020204020204" charset="-122"/>
              </a:rPr>
              <a:t>6</a:t>
            </a:r>
            <a:r>
              <a:rPr lang="zh-CN" altLang="en-US" dirty="0">
                <a:solidFill>
                  <a:srgbClr val="FF0000"/>
                </a:solidFill>
                <a:latin typeface="Arial" panose="020B0604020202090204" pitchFamily="34" charset="0"/>
                <a:ea typeface="微软雅黑" panose="020B0503020204020204" charset="-122"/>
              </a:rPr>
              <a:t>月</a:t>
            </a:r>
            <a:r>
              <a:rPr lang="en-US" altLang="zh-CN" dirty="0">
                <a:solidFill>
                  <a:srgbClr val="FF0000"/>
                </a:solidFill>
                <a:latin typeface="Arial" panose="020B0604020202090204" pitchFamily="34" charset="0"/>
                <a:ea typeface="微软雅黑" panose="020B0503020204020204" charset="-122"/>
              </a:rPr>
              <a:t>29</a:t>
            </a:r>
            <a:r>
              <a:rPr lang="zh-CN" altLang="en-US" dirty="0">
                <a:solidFill>
                  <a:srgbClr val="FF0000"/>
                </a:solidFill>
                <a:latin typeface="Arial" panose="020B0604020202090204" pitchFamily="34" charset="0"/>
                <a:ea typeface="微软雅黑" panose="020B0503020204020204" charset="-122"/>
              </a:rPr>
              <a:t>日</a:t>
            </a:r>
            <a:r>
              <a:rPr lang="zh-CN" altLang="en-US" dirty="0">
                <a:solidFill>
                  <a:srgbClr val="333333"/>
                </a:solidFill>
                <a:latin typeface="Arial" panose="020B0604020202090204" pitchFamily="34" charset="0"/>
                <a:ea typeface="微软雅黑" panose="020B0503020204020204" charset="-122"/>
              </a:rPr>
              <a:t>，新勒索病毒</a:t>
            </a:r>
            <a:r>
              <a:rPr lang="en-US" altLang="zh-CN" dirty="0">
                <a:solidFill>
                  <a:srgbClr val="333333"/>
                </a:solidFill>
                <a:latin typeface="Arial" panose="020B0604020202090204" pitchFamily="34" charset="0"/>
                <a:ea typeface="微软雅黑" panose="020B0503020204020204" charset="-122"/>
              </a:rPr>
              <a:t>Petya</a:t>
            </a:r>
            <a:r>
              <a:rPr lang="zh-CN" altLang="en-US" dirty="0">
                <a:solidFill>
                  <a:srgbClr val="333333"/>
                </a:solidFill>
                <a:latin typeface="Arial" panose="020B0604020202090204" pitchFamily="34" charset="0"/>
                <a:ea typeface="微软雅黑" panose="020B0503020204020204" charset="-122"/>
              </a:rPr>
              <a:t>，范围涵盖乌克兰、俄罗斯、西班牙、法国、英国、丹麦等国家。</a:t>
            </a:r>
            <a:endParaRPr lang="zh-CN" altLang="en-US" b="0" i="0" dirty="0">
              <a:solidFill>
                <a:srgbClr val="333333"/>
              </a:solidFill>
              <a:effectLst/>
              <a:latin typeface="Arial" panose="020B0604020202090204" pitchFamily="34" charset="0"/>
              <a:ea typeface="微软雅黑" panose="020B0503020204020204" charset="-122"/>
            </a:endParaRPr>
          </a:p>
        </p:txBody>
      </p:sp>
      <p:pic>
        <p:nvPicPr>
          <p:cNvPr id="26" name="Picture 83" descr="https://gimg2.baidu.com/image_search/src=http%3A%2F%2Fimg0.pconline.com.cn%2Fpconline%2F1705%2F16%2F9238964_1_thumb.jpg&amp;refer=http%3A%2F%2Fimg0.pconline.com.cn&amp;app=2002&amp;size=f9999,10000&amp;q=a80&amp;n=0&amp;g=0n&amp;fmt=jpeg?sec=1636601085&amp;t=178f8111a7ed93e9dcb51185ebe3f5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1634489"/>
            <a:ext cx="380047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5086350" y="3726178"/>
            <a:ext cx="3914775" cy="20645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65100" y="1220470"/>
            <a:ext cx="6948805" cy="5307965"/>
            <a:chOff x="769937" y="0"/>
            <a:chExt cx="7324725" cy="6372225"/>
          </a:xfrm>
        </p:grpSpPr>
        <p:pic>
          <p:nvPicPr>
            <p:cNvPr id="5" name="图片 4"/>
            <p:cNvPicPr>
              <a:picLocks noChangeAspect="1"/>
            </p:cNvPicPr>
            <p:nvPr/>
          </p:nvPicPr>
          <p:blipFill>
            <a:blip r:embed="rId2"/>
            <a:stretch>
              <a:fillRect/>
            </a:stretch>
          </p:blipFill>
          <p:spPr>
            <a:xfrm>
              <a:off x="769937" y="0"/>
              <a:ext cx="7324725" cy="6372225"/>
            </a:xfrm>
            <a:prstGeom prst="rect">
              <a:avLst/>
            </a:prstGeom>
          </p:spPr>
        </p:pic>
        <p:pic>
          <p:nvPicPr>
            <p:cNvPr id="6" name="图片 5"/>
            <p:cNvPicPr>
              <a:picLocks noChangeAspect="1"/>
            </p:cNvPicPr>
            <p:nvPr/>
          </p:nvPicPr>
          <p:blipFill>
            <a:blip r:embed="rId3"/>
            <a:stretch>
              <a:fillRect/>
            </a:stretch>
          </p:blipFill>
          <p:spPr>
            <a:xfrm>
              <a:off x="1601340" y="2004536"/>
              <a:ext cx="1257770" cy="676275"/>
            </a:xfrm>
            <a:prstGeom prst="rect">
              <a:avLst/>
            </a:prstGeom>
          </p:spPr>
        </p:pic>
      </p:grpSp>
      <p:sp>
        <p:nvSpPr>
          <p:cNvPr id="4" name="矩形 3"/>
          <p:cNvSpPr/>
          <p:nvPr/>
        </p:nvSpPr>
        <p:spPr>
          <a:xfrm>
            <a:off x="6293485" y="1412875"/>
            <a:ext cx="2630170" cy="3830955"/>
          </a:xfrm>
          <a:prstGeom prst="rect">
            <a:avLst/>
          </a:prstGeom>
        </p:spPr>
        <p:txBody>
          <a:bodyPr wrap="square">
            <a:spAutoFit/>
          </a:bodyPr>
          <a:lstStyle/>
          <a:p>
            <a:pPr>
              <a:lnSpc>
                <a:spcPct val="150000"/>
              </a:lnSpc>
            </a:pPr>
            <a:r>
              <a:rPr lang="zh-CN" altLang="en-US" dirty="0">
                <a:latin typeface="Times New Roman" panose="02020603050405020304" charset="0"/>
                <a:cs typeface="Times New Roman" panose="02020603050405020304" charset="0"/>
              </a:rPr>
              <a:t>攻击者利用</a:t>
            </a:r>
            <a:r>
              <a:rPr lang="en-US" altLang="zh-CN" dirty="0">
                <a:solidFill>
                  <a:schemeClr val="tx1"/>
                </a:solidFill>
                <a:latin typeface="Times New Roman" panose="02020603050405020304" charset="0"/>
                <a:cs typeface="Times New Roman" panose="02020603050405020304" charset="0"/>
              </a:rPr>
              <a:t>MS17-010</a:t>
            </a:r>
            <a:r>
              <a:rPr lang="zh-CN" altLang="en-US" dirty="0">
                <a:solidFill>
                  <a:schemeClr val="tx1"/>
                </a:solidFill>
                <a:latin typeface="Times New Roman" panose="02020603050405020304" charset="0"/>
                <a:cs typeface="Times New Roman" panose="02020603050405020304" charset="0"/>
              </a:rPr>
              <a:t>漏洞</a:t>
            </a:r>
            <a:r>
              <a:rPr lang="zh-CN" altLang="en-US" dirty="0">
                <a:latin typeface="Times New Roman" panose="02020603050405020304" charset="0"/>
                <a:cs typeface="Times New Roman" panose="02020603050405020304" charset="0"/>
              </a:rPr>
              <a:t>，向用户机器的</a:t>
            </a:r>
            <a:r>
              <a:rPr lang="en-US" altLang="zh-CN" dirty="0">
                <a:solidFill>
                  <a:srgbClr val="C00000"/>
                </a:solidFill>
                <a:latin typeface="Times New Roman" panose="02020603050405020304" charset="0"/>
                <a:cs typeface="Times New Roman" panose="02020603050405020304" charset="0"/>
              </a:rPr>
              <a:t>445</a:t>
            </a:r>
            <a:r>
              <a:rPr lang="zh-CN" altLang="en-US" dirty="0">
                <a:solidFill>
                  <a:srgbClr val="C00000"/>
                </a:solidFill>
                <a:latin typeface="Times New Roman" panose="02020603050405020304" charset="0"/>
                <a:cs typeface="Times New Roman" panose="02020603050405020304" charset="0"/>
              </a:rPr>
              <a:t>端口（共享文件夹</a:t>
            </a:r>
            <a:r>
              <a:rPr lang="en-US" altLang="zh-CN" dirty="0">
                <a:solidFill>
                  <a:srgbClr val="C00000"/>
                </a:solidFill>
                <a:latin typeface="Times New Roman" panose="02020603050405020304" charset="0"/>
                <a:cs typeface="Times New Roman" panose="02020603050405020304" charset="0"/>
              </a:rPr>
              <a:t>/</a:t>
            </a:r>
            <a:r>
              <a:rPr lang="zh-CN" altLang="en-US" dirty="0">
                <a:solidFill>
                  <a:srgbClr val="C00000"/>
                </a:solidFill>
                <a:latin typeface="Times New Roman" panose="02020603050405020304" charset="0"/>
                <a:cs typeface="Times New Roman" panose="02020603050405020304" charset="0"/>
              </a:rPr>
              <a:t>共享打印机）发送精心设计的网络数据包，实现远程代码执行</a:t>
            </a:r>
            <a:r>
              <a:rPr lang="zh-CN" altLang="en-US" dirty="0">
                <a:latin typeface="Times New Roman" panose="02020603050405020304" charset="0"/>
                <a:cs typeface="Times New Roman" panose="02020603050405020304" charset="0"/>
              </a:rPr>
              <a:t>。被攻击者电脑中大量文件被加密，被要求支付比特币以解密文件。</a:t>
            </a:r>
          </a:p>
        </p:txBody>
      </p:sp>
      <p:sp>
        <p:nvSpPr>
          <p:cNvPr id="10" name="标题 1"/>
          <p:cNvSpPr>
            <a:spLocks noGrp="1"/>
          </p:cNvSpPr>
          <p:nvPr>
            <p:ph type="title"/>
          </p:nvPr>
        </p:nvSpPr>
        <p:spPr>
          <a:xfrm>
            <a:off x="395446" y="403701"/>
            <a:ext cx="7497604" cy="453390"/>
          </a:xfrm>
        </p:spPr>
        <p:txBody>
          <a:bodyPr>
            <a:normAutofit fontScale="90000"/>
          </a:bodyPr>
          <a:lstStyle/>
          <a:p>
            <a:pPr algn="l">
              <a:defRPr/>
            </a:pPr>
            <a:r>
              <a:rPr lang="zh-CN" altLang="en-US" dirty="0">
                <a:latin typeface="Times New Roman" panose="02020603050405020304" charset="0"/>
                <a:cs typeface="Times New Roman" panose="02020603050405020304" charset="0"/>
              </a:rPr>
              <a:t>勒索病毒攻击事件分析</a:t>
            </a:r>
            <a:endParaRPr lang="zh-CN" altLang="en-US" b="1" dirty="0">
              <a:latin typeface="Times New Roman" panose="02020603050405020304" charset="0"/>
              <a:ea typeface="+mn-ea"/>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Axure 教程：中国地图和世界地图-教程-产品经理社区PMY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08" y="3338066"/>
            <a:ext cx="4222954" cy="211147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34736" y="-149817"/>
            <a:ext cx="7886700" cy="994172"/>
          </a:xfrm>
        </p:spPr>
        <p:txBody>
          <a:bodyPr>
            <a:normAutofit/>
          </a:bodyPr>
          <a:lstStyle/>
          <a:p>
            <a:r>
              <a:rPr lang="zh-CN" altLang="en-US" dirty="0"/>
              <a:t>生物数据非法采集流转</a:t>
            </a:r>
          </a:p>
        </p:txBody>
      </p:sp>
      <p:pic>
        <p:nvPicPr>
          <p:cNvPr id="1028" name="Picture 4" descr="https://img0.baidu.com/it/u=1402093174,4239453076&amp;fm=26&amp;fmt=au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732" y="4277036"/>
            <a:ext cx="421313" cy="2335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7"/>
          <p:cNvCxnSpPr>
            <a:stCxn id="1028" idx="0"/>
          </p:cNvCxnSpPr>
          <p:nvPr/>
        </p:nvCxnSpPr>
        <p:spPr>
          <a:xfrm flipV="1">
            <a:off x="1440389" y="4086217"/>
            <a:ext cx="406599" cy="1908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a:stretch>
            <a:fillRect/>
          </a:stretch>
        </p:blipFill>
        <p:spPr>
          <a:xfrm>
            <a:off x="4856930" y="3148793"/>
            <a:ext cx="3908510" cy="2779461"/>
          </a:xfrm>
          <a:prstGeom prst="rect">
            <a:avLst/>
          </a:prstGeom>
        </p:spPr>
      </p:pic>
      <p:pic>
        <p:nvPicPr>
          <p:cNvPr id="1038" name="Picture 14" descr="復旦大學附屬華山醫院- Wikiwa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7919" y="3811381"/>
            <a:ext cx="521932" cy="17490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箭头连接符 20"/>
          <p:cNvCxnSpPr/>
          <p:nvPr/>
        </p:nvCxnSpPr>
        <p:spPr>
          <a:xfrm flipH="1">
            <a:off x="1935431" y="3911826"/>
            <a:ext cx="322489" cy="1749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7"/>
          <a:stretch>
            <a:fillRect/>
          </a:stretch>
        </p:blipFill>
        <p:spPr>
          <a:xfrm>
            <a:off x="322484" y="3471059"/>
            <a:ext cx="740215" cy="228149"/>
          </a:xfrm>
          <a:prstGeom prst="rect">
            <a:avLst/>
          </a:prstGeom>
        </p:spPr>
      </p:pic>
      <p:cxnSp>
        <p:nvCxnSpPr>
          <p:cNvPr id="27" name="直接箭头连接符 26"/>
          <p:cNvCxnSpPr/>
          <p:nvPr/>
        </p:nvCxnSpPr>
        <p:spPr>
          <a:xfrm>
            <a:off x="684426" y="3697283"/>
            <a:ext cx="331009" cy="52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8">
            <a:extLst>
              <a:ext uri="{BEBA8EAE-BF5A-486C-A8C5-ECC9F3942E4B}">
                <a14:imgProps xmlns:a14="http://schemas.microsoft.com/office/drawing/2010/main">
                  <a14:imgLayer r:embed="rId9">
                    <a14:imgEffect>
                      <a14:backgroundRemoval t="2550" b="96884" l="5738" r="97541">
                        <a14:foregroundMark x1="7377" y1="97167" x2="7377" y2="97167"/>
                        <a14:foregroundMark x1="90984" y1="73654" x2="90984" y2="73654"/>
                        <a14:foregroundMark x1="6557" y1="76204" x2="6557" y2="76204"/>
                        <a14:foregroundMark x1="94262" y1="52125" x2="94262" y2="52125"/>
                        <a14:foregroundMark x1="6557" y1="30595" x2="6557" y2="30595"/>
                        <a14:foregroundMark x1="95082" y1="5382" x2="95082" y2="5382"/>
                        <a14:foregroundMark x1="86066" y1="2550" x2="86066" y2="2550"/>
                        <a14:foregroundMark x1="16393" y1="10198" x2="16393" y2="10198"/>
                        <a14:foregroundMark x1="97541" y1="29178" x2="97541" y2="29178"/>
                      </a14:backgroundRemoval>
                    </a14:imgEffect>
                  </a14:imgLayer>
                </a14:imgProps>
              </a:ext>
            </a:extLst>
          </a:blip>
          <a:stretch>
            <a:fillRect/>
          </a:stretch>
        </p:blipFill>
        <p:spPr>
          <a:xfrm rot="6993546">
            <a:off x="1611008" y="3347894"/>
            <a:ext cx="200459" cy="580016"/>
          </a:xfrm>
          <a:prstGeom prst="rect">
            <a:avLst/>
          </a:prstGeom>
        </p:spPr>
      </p:pic>
      <p:pic>
        <p:nvPicPr>
          <p:cNvPr id="22" name="图形 21" descr="线箭头逆时针弯曲"/>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465957">
            <a:off x="1088687" y="3288162"/>
            <a:ext cx="872585" cy="1066430"/>
          </a:xfrm>
          <a:prstGeom prst="rect">
            <a:avLst/>
          </a:prstGeom>
        </p:spPr>
      </p:pic>
      <p:sp>
        <p:nvSpPr>
          <p:cNvPr id="39" name="矩形 38"/>
          <p:cNvSpPr/>
          <p:nvPr/>
        </p:nvSpPr>
        <p:spPr bwMode="auto">
          <a:xfrm>
            <a:off x="205105" y="1199515"/>
            <a:ext cx="8754110" cy="1773555"/>
          </a:xfrm>
          <a:prstGeom prst="rect">
            <a:avLst/>
          </a:prstGeom>
          <a:noFill/>
          <a:ln w="19050" cmpd="sng">
            <a:solidFill>
              <a:srgbClr val="FF3300"/>
            </a:solidFill>
            <a:round/>
          </a:ln>
          <a:effectLst>
            <a:outerShdw dist="17961" dir="2700000" algn="ctr" rotWithShape="0">
              <a:schemeClr val="tx1">
                <a:alpha val="50000"/>
              </a:schemeClr>
            </a:outerShdw>
          </a:effectLst>
        </p:spPr>
        <p:txBody>
          <a:bodyPr rtlCol="0" anchor="ctr"/>
          <a:lstStyle/>
          <a:p>
            <a:pPr algn="ctr"/>
            <a:endParaRPr lang="zh-CN" altLang="en-US" sz="1350" dirty="0"/>
          </a:p>
        </p:txBody>
      </p:sp>
      <p:sp>
        <p:nvSpPr>
          <p:cNvPr id="40" name="内容占位符 14"/>
          <p:cNvSpPr txBox="1"/>
          <p:nvPr/>
        </p:nvSpPr>
        <p:spPr>
          <a:xfrm>
            <a:off x="276860" y="1325245"/>
            <a:ext cx="8427720" cy="1438275"/>
          </a:xfrm>
          <a:prstGeom prst="rect">
            <a:avLst/>
          </a:prstGeom>
          <a:ln>
            <a:noFill/>
          </a:ln>
        </p:spPr>
        <p:txBody>
          <a:bodyPr/>
          <a:lstStyle>
            <a:lvl1pPr marL="342900" indent="-342900" algn="l" defTabSz="0" rtl="0" eaLnBrk="1" fontAlgn="base" hangingPunct="1">
              <a:spcBef>
                <a:spcPct val="20000"/>
              </a:spcBef>
              <a:spcAft>
                <a:spcPct val="0"/>
              </a:spcAft>
              <a:buFont typeface="Arial" panose="020B0604020202090204" pitchFamily="34" charset="0"/>
              <a:buChar char="•"/>
              <a:defRPr sz="3200">
                <a:solidFill>
                  <a:schemeClr val="tx1"/>
                </a:solidFill>
                <a:latin typeface="+mn-lt"/>
                <a:ea typeface="+mn-ea"/>
                <a:cs typeface="+mn-cs"/>
                <a:sym typeface="Calibri" panose="020F0502020204030204" charset="0"/>
              </a:defRPr>
            </a:lvl1pPr>
            <a:lvl2pPr marL="742950" indent="-285750" algn="l" defTabSz="0" rtl="0" eaLnBrk="1" fontAlgn="base" hangingPunct="1">
              <a:spcBef>
                <a:spcPct val="20000"/>
              </a:spcBef>
              <a:spcAft>
                <a:spcPct val="0"/>
              </a:spcAft>
              <a:buFont typeface="Arial" panose="020B0604020202090204" pitchFamily="34" charset="0"/>
              <a:buChar char="–"/>
              <a:defRPr sz="2800">
                <a:solidFill>
                  <a:schemeClr val="tx1"/>
                </a:solidFill>
                <a:latin typeface="+mn-lt"/>
                <a:ea typeface="+mn-ea"/>
                <a:sym typeface="Calibri" panose="020F0502020204030204" charset="0"/>
              </a:defRPr>
            </a:lvl2pPr>
            <a:lvl3pPr marL="1143000" indent="-228600" algn="l" defTabSz="0" rtl="0" eaLnBrk="1" fontAlgn="base" hangingPunct="1">
              <a:spcBef>
                <a:spcPct val="20000"/>
              </a:spcBef>
              <a:spcAft>
                <a:spcPct val="0"/>
              </a:spcAft>
              <a:buFont typeface="Arial" panose="020B0604020202090204" pitchFamily="34" charset="0"/>
              <a:buChar char="•"/>
              <a:defRPr sz="2400">
                <a:solidFill>
                  <a:schemeClr val="tx1"/>
                </a:solidFill>
                <a:latin typeface="+mn-lt"/>
                <a:ea typeface="+mn-ea"/>
                <a:sym typeface="Calibri" panose="020F0502020204030204" charset="0"/>
              </a:defRPr>
            </a:lvl3pPr>
            <a:lvl4pPr marL="16002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4pPr>
            <a:lvl5pPr marL="20574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5pPr>
            <a:lvl6pPr marL="25146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6pPr>
            <a:lvl7pPr marL="29718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7pPr>
            <a:lvl8pPr marL="34290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8pPr>
            <a:lvl9pPr marL="38862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9pPr>
          </a:lstStyle>
          <a:p>
            <a:r>
              <a:rPr lang="en-US" altLang="zh-CN" sz="1800" b="1" dirty="0">
                <a:latin typeface="微软雅黑" panose="020B0503020204020204" charset="-122"/>
                <a:ea typeface="微软雅黑" panose="020B0503020204020204" charset="-122"/>
              </a:rPr>
              <a:t>2015 </a:t>
            </a:r>
            <a:r>
              <a:rPr lang="zh-CN" altLang="en-US" sz="1800" b="1" dirty="0">
                <a:latin typeface="微软雅黑" panose="020B0503020204020204" charset="-122"/>
                <a:ea typeface="微软雅黑" panose="020B0503020204020204" charset="-122"/>
              </a:rPr>
              <a:t>年，华大基因与华山医院未经许可与英国牛津大学开展中国人类遗传资源国际合作研究，华大科技未经许可将部分人类遗传资源信息从网上传递出境。</a:t>
            </a:r>
            <a:endParaRPr lang="en-US" altLang="zh-CN" sz="1800" b="1" dirty="0">
              <a:latin typeface="微软雅黑" panose="020B0503020204020204" charset="-122"/>
              <a:ea typeface="微软雅黑" panose="020B0503020204020204" charset="-122"/>
            </a:endParaRPr>
          </a:p>
          <a:p>
            <a:r>
              <a:rPr lang="en-US" altLang="zh-CN" sz="1800" b="1" dirty="0">
                <a:latin typeface="微软雅黑" panose="020B0503020204020204" charset="-122"/>
                <a:ea typeface="微软雅黑" panose="020B0503020204020204" charset="-122"/>
              </a:rPr>
              <a:t>2015</a:t>
            </a:r>
            <a:r>
              <a:rPr lang="zh-CN" altLang="en-US" sz="1800" b="1" dirty="0">
                <a:latin typeface="微软雅黑" panose="020B0503020204020204" charset="-122"/>
                <a:ea typeface="微软雅黑" panose="020B0503020204020204" charset="-122"/>
              </a:rPr>
              <a:t>年</a:t>
            </a:r>
            <a:r>
              <a:rPr lang="en-US" altLang="zh-CN" sz="1800" b="1" dirty="0">
                <a:latin typeface="微软雅黑" panose="020B0503020204020204" charset="-122"/>
                <a:ea typeface="微软雅黑" panose="020B0503020204020204" charset="-122"/>
              </a:rPr>
              <a:t>9</a:t>
            </a:r>
            <a:r>
              <a:rPr lang="zh-CN" altLang="en-US" sz="1800" b="1" dirty="0">
                <a:latin typeface="微软雅黑" panose="020B0503020204020204" charset="-122"/>
                <a:ea typeface="微软雅黑" panose="020B0503020204020204" charset="-122"/>
              </a:rPr>
              <a:t>月</a:t>
            </a:r>
            <a:r>
              <a:rPr lang="en-US" altLang="zh-CN" sz="1800" b="1" dirty="0">
                <a:latin typeface="微软雅黑" panose="020B0503020204020204" charset="-122"/>
                <a:ea typeface="微软雅黑" panose="020B0503020204020204" charset="-122"/>
              </a:rPr>
              <a:t>7</a:t>
            </a:r>
            <a:r>
              <a:rPr lang="zh-CN" altLang="en-US" sz="1800" b="1" dirty="0">
                <a:latin typeface="微软雅黑" panose="020B0503020204020204" charset="-122"/>
                <a:ea typeface="微软雅黑" panose="020B0503020204020204" charset="-122"/>
              </a:rPr>
              <a:t>日，科技部对华大基因和华山医院进行处罚</a:t>
            </a:r>
            <a:r>
              <a:rPr lang="en-US" altLang="zh-CN" sz="1800" b="1" dirty="0">
                <a:latin typeface="微软雅黑" panose="020B0503020204020204" charset="-122"/>
                <a:ea typeface="微软雅黑" panose="020B0503020204020204" charset="-122"/>
              </a:rPr>
              <a:t>——</a:t>
            </a:r>
            <a:r>
              <a:rPr lang="zh-CN" altLang="en-US" sz="1800" b="1" dirty="0">
                <a:latin typeface="微软雅黑" panose="020B0503020204020204" charset="-122"/>
                <a:ea typeface="微软雅黑" panose="020B0503020204020204" charset="-122"/>
              </a:rPr>
              <a:t>国科罚</a:t>
            </a:r>
            <a:r>
              <a:rPr lang="en-US" altLang="zh-CN" sz="1800" b="1" dirty="0">
                <a:latin typeface="微软雅黑" panose="020B0503020204020204" charset="-122"/>
                <a:ea typeface="微软雅黑" panose="020B0503020204020204" charset="-122"/>
              </a:rPr>
              <a:t>〔2015〕2</a:t>
            </a:r>
            <a:r>
              <a:rPr lang="zh-CN" altLang="en-US" sz="1800" b="1" dirty="0">
                <a:latin typeface="微软雅黑" panose="020B0503020204020204" charset="-122"/>
                <a:ea typeface="微软雅黑" panose="020B0503020204020204" charset="-122"/>
              </a:rPr>
              <a:t>号。</a:t>
            </a:r>
            <a:endParaRPr lang="en-US" altLang="zh-CN" sz="1800" b="1" dirty="0">
              <a:latin typeface="微软雅黑" panose="020B0503020204020204" charset="-122"/>
              <a:ea typeface="微软雅黑" panose="020B0503020204020204" charset="-122"/>
            </a:endParaRPr>
          </a:p>
          <a:p>
            <a:r>
              <a:rPr lang="en-US" altLang="zh-CN" sz="1800" b="1" dirty="0">
                <a:latin typeface="微软雅黑" panose="020B0503020204020204" charset="-122"/>
                <a:ea typeface="微软雅黑" panose="020B0503020204020204" charset="-122"/>
              </a:rPr>
              <a:t>2018</a:t>
            </a:r>
            <a:r>
              <a:rPr lang="zh-CN" altLang="en-US" sz="1800" b="1" dirty="0">
                <a:latin typeface="微软雅黑" panose="020B0503020204020204" charset="-122"/>
                <a:ea typeface="微软雅黑" panose="020B0503020204020204" charset="-122"/>
              </a:rPr>
              <a:t>年，华大基因陷“</a:t>
            </a:r>
            <a:r>
              <a:rPr lang="en-US" altLang="zh-CN" sz="1800" b="1" dirty="0">
                <a:latin typeface="微软雅黑" panose="020B0503020204020204" charset="-122"/>
                <a:ea typeface="微软雅黑" panose="020B0503020204020204" charset="-122"/>
              </a:rPr>
              <a:t>14</a:t>
            </a:r>
            <a:r>
              <a:rPr lang="zh-CN" altLang="en-US" sz="1800" b="1" dirty="0">
                <a:latin typeface="微软雅黑" panose="020B0503020204020204" charset="-122"/>
                <a:ea typeface="微软雅黑" panose="020B0503020204020204" charset="-122"/>
              </a:rPr>
              <a:t>万孕妇基因外泄”风波。</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400" y="326390"/>
            <a:ext cx="8566785" cy="570230"/>
          </a:xfrm>
        </p:spPr>
        <p:txBody>
          <a:bodyPr>
            <a:normAutofit fontScale="90000"/>
          </a:bodyPr>
          <a:lstStyle/>
          <a:p>
            <a:r>
              <a:rPr lang="zh-CN" altLang="en-US" dirty="0"/>
              <a:t>特斯拉工厂监控录像遭“泄密”</a:t>
            </a:r>
            <a:r>
              <a:rPr lang="en-US" altLang="zh-CN" dirty="0"/>
              <a:t>&amp;</a:t>
            </a:r>
            <a:r>
              <a:rPr lang="zh-CN" altLang="en-US" dirty="0"/>
              <a:t>跨境数据传输</a:t>
            </a:r>
          </a:p>
        </p:txBody>
      </p:sp>
      <p:sp>
        <p:nvSpPr>
          <p:cNvPr id="39" name="矩形 38"/>
          <p:cNvSpPr/>
          <p:nvPr/>
        </p:nvSpPr>
        <p:spPr bwMode="auto">
          <a:xfrm>
            <a:off x="471170" y="1131570"/>
            <a:ext cx="4010025" cy="2517775"/>
          </a:xfrm>
          <a:prstGeom prst="rect">
            <a:avLst/>
          </a:prstGeom>
          <a:noFill/>
          <a:ln w="19050" cmpd="sng">
            <a:solidFill>
              <a:srgbClr val="FF3300"/>
            </a:solidFill>
            <a:round/>
          </a:ln>
          <a:effectLst>
            <a:outerShdw dist="17961" dir="2700000" algn="ctr" rotWithShape="0">
              <a:schemeClr val="tx1">
                <a:alpha val="50000"/>
              </a:schemeClr>
            </a:outerShdw>
          </a:effectLst>
        </p:spPr>
        <p:txBody>
          <a:bodyPr rtlCol="0" anchor="ctr"/>
          <a:lstStyle/>
          <a:p>
            <a:pPr algn="ctr"/>
            <a:endParaRPr lang="zh-CN" altLang="en-US" sz="1350" dirty="0"/>
          </a:p>
        </p:txBody>
      </p:sp>
      <p:sp>
        <p:nvSpPr>
          <p:cNvPr id="40" name="内容占位符 14"/>
          <p:cNvSpPr txBox="1"/>
          <p:nvPr/>
        </p:nvSpPr>
        <p:spPr>
          <a:xfrm>
            <a:off x="464250" y="1280669"/>
            <a:ext cx="4016921" cy="1050547"/>
          </a:xfrm>
          <a:prstGeom prst="rect">
            <a:avLst/>
          </a:prstGeom>
          <a:ln>
            <a:noFill/>
          </a:ln>
        </p:spPr>
        <p:txBody>
          <a:bodyPr/>
          <a:lstStyle>
            <a:lvl1pPr marL="342900" indent="-342900" algn="l" defTabSz="0" rtl="0" eaLnBrk="1" fontAlgn="base" hangingPunct="1">
              <a:spcBef>
                <a:spcPct val="20000"/>
              </a:spcBef>
              <a:spcAft>
                <a:spcPct val="0"/>
              </a:spcAft>
              <a:buFont typeface="Arial" panose="020B0604020202090204" pitchFamily="34" charset="0"/>
              <a:buChar char="•"/>
              <a:defRPr sz="3200">
                <a:solidFill>
                  <a:schemeClr val="tx1"/>
                </a:solidFill>
                <a:latin typeface="+mn-lt"/>
                <a:ea typeface="+mn-ea"/>
                <a:cs typeface="+mn-cs"/>
                <a:sym typeface="Calibri" panose="020F0502020204030204" charset="0"/>
              </a:defRPr>
            </a:lvl1pPr>
            <a:lvl2pPr marL="742950" indent="-285750" algn="l" defTabSz="0" rtl="0" eaLnBrk="1" fontAlgn="base" hangingPunct="1">
              <a:spcBef>
                <a:spcPct val="20000"/>
              </a:spcBef>
              <a:spcAft>
                <a:spcPct val="0"/>
              </a:spcAft>
              <a:buFont typeface="Arial" panose="020B0604020202090204" pitchFamily="34" charset="0"/>
              <a:buChar char="–"/>
              <a:defRPr sz="2800">
                <a:solidFill>
                  <a:schemeClr val="tx1"/>
                </a:solidFill>
                <a:latin typeface="+mn-lt"/>
                <a:ea typeface="+mn-ea"/>
                <a:sym typeface="Calibri" panose="020F0502020204030204" charset="0"/>
              </a:defRPr>
            </a:lvl2pPr>
            <a:lvl3pPr marL="1143000" indent="-228600" algn="l" defTabSz="0" rtl="0" eaLnBrk="1" fontAlgn="base" hangingPunct="1">
              <a:spcBef>
                <a:spcPct val="20000"/>
              </a:spcBef>
              <a:spcAft>
                <a:spcPct val="0"/>
              </a:spcAft>
              <a:buFont typeface="Arial" panose="020B0604020202090204" pitchFamily="34" charset="0"/>
              <a:buChar char="•"/>
              <a:defRPr sz="2400">
                <a:solidFill>
                  <a:schemeClr val="tx1"/>
                </a:solidFill>
                <a:latin typeface="+mn-lt"/>
                <a:ea typeface="+mn-ea"/>
                <a:sym typeface="Calibri" panose="020F0502020204030204" charset="0"/>
              </a:defRPr>
            </a:lvl3pPr>
            <a:lvl4pPr marL="16002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4pPr>
            <a:lvl5pPr marL="20574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5pPr>
            <a:lvl6pPr marL="25146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6pPr>
            <a:lvl7pPr marL="29718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7pPr>
            <a:lvl8pPr marL="34290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8pPr>
            <a:lvl9pPr marL="38862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9pPr>
          </a:lstStyle>
          <a:p>
            <a:r>
              <a:rPr lang="en-US" altLang="zh-CN" sz="1500" b="1" dirty="0">
                <a:latin typeface="微软雅黑" panose="020B0503020204020204" charset="-122"/>
                <a:ea typeface="微软雅黑" panose="020B0503020204020204" charset="-122"/>
              </a:rPr>
              <a:t>2021</a:t>
            </a:r>
            <a:r>
              <a:rPr lang="zh-CN" altLang="en-US" sz="1500" b="1" dirty="0">
                <a:latin typeface="微软雅黑" panose="020B0503020204020204" charset="-122"/>
                <a:ea typeface="微软雅黑" panose="020B0503020204020204" charset="-122"/>
              </a:rPr>
              <a:t>年，</a:t>
            </a:r>
            <a:r>
              <a:rPr lang="en-US" altLang="zh-CN" sz="1500" b="1" dirty="0" err="1">
                <a:latin typeface="微软雅黑" panose="020B0503020204020204" charset="-122"/>
                <a:ea typeface="微软雅黑" panose="020B0503020204020204" charset="-122"/>
              </a:rPr>
              <a:t>Verkada</a:t>
            </a:r>
            <a:r>
              <a:rPr lang="zh-CN" altLang="en-US" sz="1500" b="1" dirty="0">
                <a:latin typeface="微软雅黑" panose="020B0503020204020204" charset="-122"/>
                <a:ea typeface="微软雅黑" panose="020B0503020204020204" charset="-122"/>
              </a:rPr>
              <a:t>摄像头漏洞导致特斯拉</a:t>
            </a:r>
            <a:r>
              <a:rPr lang="zh-CN" altLang="en-US" sz="1500" b="1" dirty="0">
                <a:solidFill>
                  <a:srgbClr val="FF0000"/>
                </a:solidFill>
                <a:latin typeface="微软雅黑" panose="020B0503020204020204" charset="-122"/>
                <a:ea typeface="微软雅黑" panose="020B0503020204020204" charset="-122"/>
              </a:rPr>
              <a:t>工厂监控录像遭泄露</a:t>
            </a:r>
            <a:r>
              <a:rPr lang="zh-CN" altLang="en-US" sz="1500" b="1" dirty="0">
                <a:latin typeface="微软雅黑" panose="020B0503020204020204" charset="-122"/>
                <a:ea typeface="微软雅黑" panose="020B0503020204020204" charset="-122"/>
              </a:rPr>
              <a:t>。</a:t>
            </a:r>
            <a:r>
              <a:rPr lang="en-US" altLang="zh-CN" sz="1500" b="1" dirty="0">
                <a:latin typeface="微软雅黑" panose="020B0503020204020204" charset="-122"/>
                <a:ea typeface="微软雅黑" panose="020B0503020204020204" charset="-122"/>
              </a:rPr>
              <a:t>3</a:t>
            </a:r>
            <a:r>
              <a:rPr lang="zh-CN" altLang="en-US" sz="1500" b="1" dirty="0">
                <a:latin typeface="微软雅黑" panose="020B0503020204020204" charset="-122"/>
                <a:ea typeface="微软雅黑" panose="020B0503020204020204" charset="-122"/>
              </a:rPr>
              <a:t>月</a:t>
            </a:r>
            <a:r>
              <a:rPr lang="en-US" altLang="zh-CN" sz="1500" b="1" dirty="0">
                <a:latin typeface="微软雅黑" panose="020B0503020204020204" charset="-122"/>
                <a:ea typeface="微软雅黑" panose="020B0503020204020204" charset="-122"/>
              </a:rPr>
              <a:t>10</a:t>
            </a:r>
            <a:r>
              <a:rPr lang="zh-CN" altLang="en-US" sz="1500" b="1" dirty="0">
                <a:latin typeface="微软雅黑" panose="020B0503020204020204" charset="-122"/>
                <a:ea typeface="微软雅黑" panose="020B0503020204020204" charset="-122"/>
              </a:rPr>
              <a:t>日下午，特斯拉回应称已停止这些摄像头的联网。</a:t>
            </a:r>
            <a:endParaRPr lang="en-US" altLang="zh-CN" sz="1500" b="1" dirty="0">
              <a:latin typeface="微软雅黑" panose="020B0503020204020204" charset="-122"/>
              <a:ea typeface="微软雅黑" panose="020B0503020204020204" charset="-122"/>
            </a:endParaRPr>
          </a:p>
          <a:p>
            <a:r>
              <a:rPr lang="zh-CN" altLang="en-US" sz="1500" b="1" dirty="0">
                <a:latin typeface="微软雅黑" panose="020B0503020204020204" charset="-122"/>
                <a:ea typeface="微软雅黑" panose="020B0503020204020204" charset="-122"/>
              </a:rPr>
              <a:t>特斯拉工厂监控遭入侵，其本质是视频监控网络缺少主动安全监管机制，导致视频设备漏洞被利用，进而造成第三方未经授权、非法登录并获取相关数据。</a:t>
            </a:r>
            <a:endParaRPr lang="en-US" altLang="zh-CN" sz="1500" b="1"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406400" y="3966210"/>
            <a:ext cx="2882265" cy="1921510"/>
          </a:xfrm>
          <a:prstGeom prst="rect">
            <a:avLst/>
          </a:prstGeom>
        </p:spPr>
      </p:pic>
      <p:pic>
        <p:nvPicPr>
          <p:cNvPr id="17" name="图片 16"/>
          <p:cNvPicPr/>
          <p:nvPr/>
        </p:nvPicPr>
        <p:blipFill>
          <a:blip r:embed="rId4"/>
          <a:stretch>
            <a:fillRect/>
          </a:stretch>
        </p:blipFill>
        <p:spPr>
          <a:xfrm>
            <a:off x="3357880" y="3966210"/>
            <a:ext cx="2697480" cy="1921510"/>
          </a:xfrm>
          <a:prstGeom prst="rect">
            <a:avLst/>
          </a:prstGeom>
        </p:spPr>
      </p:pic>
      <p:sp>
        <p:nvSpPr>
          <p:cNvPr id="6" name="矩形 5"/>
          <p:cNvSpPr/>
          <p:nvPr/>
        </p:nvSpPr>
        <p:spPr>
          <a:xfrm>
            <a:off x="3366770" y="4655185"/>
            <a:ext cx="1186180" cy="153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内容占位符 14"/>
          <p:cNvSpPr txBox="1"/>
          <p:nvPr/>
        </p:nvSpPr>
        <p:spPr>
          <a:xfrm>
            <a:off x="4715510" y="1280669"/>
            <a:ext cx="3818553" cy="1050547"/>
          </a:xfrm>
          <a:prstGeom prst="rect">
            <a:avLst/>
          </a:prstGeom>
          <a:ln>
            <a:noFill/>
          </a:ln>
        </p:spPr>
        <p:txBody>
          <a:bodyPr/>
          <a:lstStyle>
            <a:lvl1pPr marL="342900" indent="-342900" algn="l" defTabSz="0" rtl="0" eaLnBrk="1" fontAlgn="base" hangingPunct="1">
              <a:spcBef>
                <a:spcPct val="20000"/>
              </a:spcBef>
              <a:spcAft>
                <a:spcPct val="0"/>
              </a:spcAft>
              <a:buFont typeface="Arial" panose="020B0604020202090204" pitchFamily="34" charset="0"/>
              <a:buChar char="•"/>
              <a:defRPr sz="3200">
                <a:solidFill>
                  <a:schemeClr val="tx1"/>
                </a:solidFill>
                <a:latin typeface="+mn-lt"/>
                <a:ea typeface="+mn-ea"/>
                <a:cs typeface="+mn-cs"/>
                <a:sym typeface="Calibri" panose="020F0502020204030204" charset="0"/>
              </a:defRPr>
            </a:lvl1pPr>
            <a:lvl2pPr marL="742950" indent="-285750" algn="l" defTabSz="0" rtl="0" eaLnBrk="1" fontAlgn="base" hangingPunct="1">
              <a:spcBef>
                <a:spcPct val="20000"/>
              </a:spcBef>
              <a:spcAft>
                <a:spcPct val="0"/>
              </a:spcAft>
              <a:buFont typeface="Arial" panose="020B0604020202090204" pitchFamily="34" charset="0"/>
              <a:buChar char="–"/>
              <a:defRPr sz="2800">
                <a:solidFill>
                  <a:schemeClr val="tx1"/>
                </a:solidFill>
                <a:latin typeface="+mn-lt"/>
                <a:ea typeface="+mn-ea"/>
                <a:sym typeface="Calibri" panose="020F0502020204030204" charset="0"/>
              </a:defRPr>
            </a:lvl2pPr>
            <a:lvl3pPr marL="1143000" indent="-228600" algn="l" defTabSz="0" rtl="0" eaLnBrk="1" fontAlgn="base" hangingPunct="1">
              <a:spcBef>
                <a:spcPct val="20000"/>
              </a:spcBef>
              <a:spcAft>
                <a:spcPct val="0"/>
              </a:spcAft>
              <a:buFont typeface="Arial" panose="020B0604020202090204" pitchFamily="34" charset="0"/>
              <a:buChar char="•"/>
              <a:defRPr sz="2400">
                <a:solidFill>
                  <a:schemeClr val="tx1"/>
                </a:solidFill>
                <a:latin typeface="+mn-lt"/>
                <a:ea typeface="+mn-ea"/>
                <a:sym typeface="Calibri" panose="020F0502020204030204" charset="0"/>
              </a:defRPr>
            </a:lvl3pPr>
            <a:lvl4pPr marL="16002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4pPr>
            <a:lvl5pPr marL="20574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5pPr>
            <a:lvl6pPr marL="25146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6pPr>
            <a:lvl7pPr marL="29718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7pPr>
            <a:lvl8pPr marL="34290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8pPr>
            <a:lvl9pPr marL="3886200" indent="-228600" algn="l" defTabSz="0" rtl="0" eaLnBrk="1" fontAlgn="base" hangingPunct="1">
              <a:spcBef>
                <a:spcPct val="20000"/>
              </a:spcBef>
              <a:spcAft>
                <a:spcPct val="0"/>
              </a:spcAft>
              <a:buFont typeface="Arial" panose="020B0604020202090204" pitchFamily="34" charset="0"/>
              <a:buChar char="»"/>
              <a:defRPr sz="2000">
                <a:solidFill>
                  <a:schemeClr val="tx1"/>
                </a:solidFill>
                <a:latin typeface="+mn-lt"/>
                <a:ea typeface="+mn-ea"/>
                <a:sym typeface="Calibri" panose="020F0502020204030204" charset="0"/>
              </a:defRPr>
            </a:lvl9pPr>
          </a:lstStyle>
          <a:p>
            <a:r>
              <a:rPr lang="en-US" altLang="zh-CN" sz="1500" b="1" dirty="0">
                <a:latin typeface="微软雅黑" panose="020B0503020204020204" charset="-122"/>
                <a:ea typeface="微软雅黑" panose="020B0503020204020204" charset="-122"/>
              </a:rPr>
              <a:t>2021</a:t>
            </a:r>
            <a:r>
              <a:rPr lang="zh-CN" altLang="en-US" sz="1500" b="1" dirty="0">
                <a:latin typeface="微软雅黑" panose="020B0503020204020204" charset="-122"/>
                <a:ea typeface="微软雅黑" panose="020B0503020204020204" charset="-122"/>
              </a:rPr>
              <a:t>年</a:t>
            </a:r>
            <a:r>
              <a:rPr lang="en-US" altLang="zh-CN" sz="1500" b="1" dirty="0">
                <a:latin typeface="微软雅黑" panose="020B0503020204020204" charset="-122"/>
                <a:ea typeface="微软雅黑" panose="020B0503020204020204" charset="-122"/>
              </a:rPr>
              <a:t>1</a:t>
            </a:r>
            <a:r>
              <a:rPr lang="zh-CN" altLang="en-US" sz="1500" b="1" dirty="0">
                <a:latin typeface="微软雅黑" panose="020B0503020204020204" charset="-122"/>
                <a:ea typeface="微软雅黑" panose="020B0503020204020204" charset="-122"/>
              </a:rPr>
              <a:t>月，</a:t>
            </a:r>
            <a:r>
              <a:rPr lang="en-US" altLang="zh-CN" sz="1500" b="1" dirty="0">
                <a:latin typeface="微软雅黑" panose="020B0503020204020204" charset="-122"/>
                <a:ea typeface="微软雅黑" panose="020B0503020204020204" charset="-122"/>
              </a:rPr>
              <a:t>CNCERT</a:t>
            </a:r>
            <a:r>
              <a:rPr lang="zh-CN" altLang="en-US" sz="1500" b="1" dirty="0">
                <a:latin typeface="微软雅黑" panose="020B0503020204020204" charset="-122"/>
                <a:ea typeface="微软雅黑" panose="020B0503020204020204" charset="-122"/>
              </a:rPr>
              <a:t>监控到特斯拉上海工厂存在</a:t>
            </a:r>
            <a:r>
              <a:rPr lang="zh-CN" altLang="en-US" sz="1500" b="1" dirty="0">
                <a:solidFill>
                  <a:srgbClr val="FF0000"/>
                </a:solidFill>
                <a:latin typeface="微软雅黑" panose="020B0503020204020204" charset="-122"/>
                <a:ea typeface="微软雅黑" panose="020B0503020204020204" charset="-122"/>
              </a:rPr>
              <a:t>向境外传输行为</a:t>
            </a:r>
            <a:r>
              <a:rPr lang="zh-CN" altLang="en-US" sz="1500" b="1" dirty="0">
                <a:latin typeface="微软雅黑" panose="020B0503020204020204" charset="-122"/>
                <a:ea typeface="微软雅黑" panose="020B0503020204020204" charset="-122"/>
              </a:rPr>
              <a:t>。</a:t>
            </a:r>
            <a:endParaRPr lang="en-US" altLang="zh-CN" sz="1500" b="1" dirty="0">
              <a:latin typeface="微软雅黑" panose="020B0503020204020204" charset="-122"/>
              <a:ea typeface="微软雅黑" panose="020B0503020204020204" charset="-122"/>
            </a:endParaRPr>
          </a:p>
          <a:p>
            <a:r>
              <a:rPr lang="en-US" altLang="zh-CN" sz="1500" b="1" dirty="0">
                <a:latin typeface="微软雅黑" panose="020B0503020204020204" charset="-122"/>
                <a:ea typeface="微软雅黑" panose="020B0503020204020204" charset="-122"/>
              </a:rPr>
              <a:t>2021</a:t>
            </a:r>
            <a:r>
              <a:rPr lang="zh-CN" altLang="en-US" sz="1500" b="1" dirty="0">
                <a:latin typeface="微软雅黑" panose="020B0503020204020204" charset="-122"/>
                <a:ea typeface="微软雅黑" panose="020B0503020204020204" charset="-122"/>
              </a:rPr>
              <a:t>年</a:t>
            </a:r>
            <a:r>
              <a:rPr lang="en-US" altLang="zh-CN" sz="1500" b="1" dirty="0">
                <a:latin typeface="微软雅黑" panose="020B0503020204020204" charset="-122"/>
                <a:ea typeface="微软雅黑" panose="020B0503020204020204" charset="-122"/>
              </a:rPr>
              <a:t>7</a:t>
            </a:r>
            <a:r>
              <a:rPr lang="zh-CN" altLang="en-US" sz="1500" b="1" dirty="0">
                <a:latin typeface="微软雅黑" panose="020B0503020204020204" charset="-122"/>
                <a:ea typeface="微软雅黑" panose="020B0503020204020204" charset="-122"/>
              </a:rPr>
              <a:t>月</a:t>
            </a:r>
            <a:r>
              <a:rPr lang="en-US" altLang="zh-CN" sz="1500" b="1" dirty="0">
                <a:latin typeface="微软雅黑" panose="020B0503020204020204" charset="-122"/>
                <a:ea typeface="微软雅黑" panose="020B0503020204020204" charset="-122"/>
              </a:rPr>
              <a:t>5</a:t>
            </a:r>
            <a:r>
              <a:rPr lang="zh-CN" altLang="en-US" sz="1500" b="1" dirty="0">
                <a:latin typeface="微软雅黑" panose="020B0503020204020204" charset="-122"/>
                <a:ea typeface="微软雅黑" panose="020B0503020204020204" charset="-122"/>
              </a:rPr>
              <a:t>日，</a:t>
            </a:r>
            <a:r>
              <a:rPr lang="en-US" altLang="zh-CN" sz="1500" b="1" dirty="0">
                <a:latin typeface="微软雅黑" panose="020B0503020204020204" charset="-122"/>
                <a:ea typeface="微软雅黑" panose="020B0503020204020204" charset="-122"/>
              </a:rPr>
              <a:t>《</a:t>
            </a:r>
            <a:r>
              <a:rPr lang="zh-CN" altLang="en-US" sz="1500" b="1" dirty="0">
                <a:latin typeface="微软雅黑" panose="020B0503020204020204" charset="-122"/>
                <a:ea typeface="微软雅黑" panose="020B0503020204020204" charset="-122"/>
              </a:rPr>
              <a:t>汽车数据安全管理若干规定（试行）</a:t>
            </a:r>
            <a:r>
              <a:rPr lang="en-US" altLang="zh-CN" sz="1500" b="1" dirty="0">
                <a:latin typeface="微软雅黑" panose="020B0503020204020204" charset="-122"/>
                <a:ea typeface="微软雅黑" panose="020B0503020204020204" charset="-122"/>
              </a:rPr>
              <a:t>》</a:t>
            </a:r>
            <a:r>
              <a:rPr lang="zh-CN" altLang="en-US" sz="1500" b="1" dirty="0">
                <a:latin typeface="微软雅黑" panose="020B0503020204020204" charset="-122"/>
                <a:ea typeface="微软雅黑" panose="020B0503020204020204" charset="-122"/>
              </a:rPr>
              <a:t>颁布，规范汽车数据处理活动，保护个人、组织的合法权益，维护国家安全和社会公共利益。</a:t>
            </a:r>
          </a:p>
          <a:p>
            <a:r>
              <a:rPr lang="en-US" altLang="zh-CN" sz="1500" b="1" dirty="0">
                <a:latin typeface="微软雅黑" panose="020B0503020204020204" charset="-122"/>
                <a:ea typeface="微软雅黑" panose="020B0503020204020204" charset="-122"/>
              </a:rPr>
              <a:t>2021</a:t>
            </a:r>
            <a:r>
              <a:rPr lang="zh-CN" altLang="en-US" sz="1500" b="1" dirty="0">
                <a:latin typeface="微软雅黑" panose="020B0503020204020204" charset="-122"/>
                <a:ea typeface="微软雅黑" panose="020B0503020204020204" charset="-122"/>
              </a:rPr>
              <a:t>年</a:t>
            </a:r>
            <a:r>
              <a:rPr lang="en-US" altLang="zh-CN" sz="1500" b="1" dirty="0">
                <a:latin typeface="微软雅黑" panose="020B0503020204020204" charset="-122"/>
                <a:ea typeface="微软雅黑" panose="020B0503020204020204" charset="-122"/>
              </a:rPr>
              <a:t>9</a:t>
            </a:r>
            <a:r>
              <a:rPr lang="zh-CN" altLang="en-US" sz="1500" b="1" dirty="0">
                <a:latin typeface="微软雅黑" panose="020B0503020204020204" charset="-122"/>
                <a:ea typeface="微软雅黑" panose="020B0503020204020204" charset="-122"/>
              </a:rPr>
              <a:t>月</a:t>
            </a:r>
            <a:r>
              <a:rPr lang="en-US" altLang="zh-CN" sz="1500" b="1" dirty="0">
                <a:latin typeface="微软雅黑" panose="020B0503020204020204" charset="-122"/>
                <a:ea typeface="微软雅黑" panose="020B0503020204020204" charset="-122"/>
              </a:rPr>
              <a:t>26</a:t>
            </a:r>
            <a:r>
              <a:rPr lang="zh-CN" altLang="en-US" sz="1500" b="1" dirty="0">
                <a:latin typeface="微软雅黑" panose="020B0503020204020204" charset="-122"/>
                <a:ea typeface="微软雅黑" panose="020B0503020204020204" charset="-122"/>
              </a:rPr>
              <a:t>日，马斯克称特斯拉所有数据都会储存在中国</a:t>
            </a:r>
          </a:p>
          <a:p>
            <a:endParaRPr lang="zh-CN" altLang="en-US" sz="1500" b="1" dirty="0">
              <a:latin typeface="微软雅黑" panose="020B0503020204020204" charset="-122"/>
              <a:ea typeface="微软雅黑" panose="020B0503020204020204" charset="-122"/>
            </a:endParaRPr>
          </a:p>
        </p:txBody>
      </p:sp>
      <p:sp>
        <p:nvSpPr>
          <p:cNvPr id="23" name="矩形 22"/>
          <p:cNvSpPr/>
          <p:nvPr/>
        </p:nvSpPr>
        <p:spPr bwMode="auto">
          <a:xfrm>
            <a:off x="4591050" y="1137920"/>
            <a:ext cx="4010025" cy="2486660"/>
          </a:xfrm>
          <a:prstGeom prst="rect">
            <a:avLst/>
          </a:prstGeom>
          <a:noFill/>
          <a:ln w="19050" cmpd="sng">
            <a:solidFill>
              <a:srgbClr val="FF3300"/>
            </a:solidFill>
            <a:round/>
          </a:ln>
          <a:effectLst>
            <a:outerShdw dist="17961" dir="2700000" algn="ctr" rotWithShape="0">
              <a:schemeClr val="tx1">
                <a:alpha val="50000"/>
              </a:schemeClr>
            </a:outerShdw>
          </a:effectLst>
        </p:spPr>
        <p:txBody>
          <a:bodyPr rtlCol="0" anchor="ctr"/>
          <a:lstStyle/>
          <a:p>
            <a:pPr algn="ctr"/>
            <a:endParaRPr lang="zh-CN" altLang="en-US" sz="1350" dirty="0"/>
          </a:p>
        </p:txBody>
      </p:sp>
      <p:pic>
        <p:nvPicPr>
          <p:cNvPr id="2050" name="Picture 2" descr="https://gimg2.baidu.com/image_search/src=http%3A%2F%2Fmmbiz.qpic.cn%2Fmmbiz_png%2FF9uxyA8bolyGBEgw7dwp7LgLhibrSssc5AnlEAVY9ibs86t4dcvAB6lo2skMPuYiaf4JMmOic5mLcA0vbkmbgyPVtw%2F640%3Fwx_fmt%3Dpng&amp;refer=http%3A%2F%2Fmmbiz.qpic.cn&amp;app=2002&amp;size=f9999,10000&amp;q=a80&amp;n=0&amp;g=0n&amp;fmt=jpeg?sec=1636609366&amp;t=478fb185fae9753bef8091e3630eb3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5210" y="3935730"/>
            <a:ext cx="2547620" cy="200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500068" y="3070723"/>
            <a:ext cx="8186736" cy="2869797"/>
          </a:xfrm>
          <a:prstGeom prst="roundRect">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indent="457200"/>
            <a:endParaRPr lang="zh-CN" altLang="en-US" sz="1350" dirty="0">
              <a:solidFill>
                <a:srgbClr val="C00000"/>
              </a:solidFill>
              <a:latin typeface="微软雅黑" panose="020B0503020204020204" charset="-122"/>
              <a:ea typeface="微软雅黑" panose="020B0503020204020204" charset="-122"/>
            </a:endParaRPr>
          </a:p>
        </p:txBody>
      </p:sp>
      <p:sp>
        <p:nvSpPr>
          <p:cNvPr id="2" name="标题 1"/>
          <p:cNvSpPr>
            <a:spLocks noGrp="1"/>
          </p:cNvSpPr>
          <p:nvPr>
            <p:ph type="title"/>
          </p:nvPr>
        </p:nvSpPr>
        <p:spPr>
          <a:xfrm>
            <a:off x="458550" y="311610"/>
            <a:ext cx="8226900" cy="529200"/>
          </a:xfrm>
        </p:spPr>
        <p:txBody>
          <a:bodyPr>
            <a:noAutofit/>
          </a:bodyPr>
          <a:lstStyle/>
          <a:p>
            <a:pPr marL="0" indent="0">
              <a:buFont typeface="Wingdings" panose="05000000000000000000" pitchFamily="2" charset="2"/>
            </a:pPr>
            <a:r>
              <a:rPr lang="zh-CN" altLang="en-US" sz="2800"/>
              <a:t>暗网：非法交易的天堂</a:t>
            </a:r>
          </a:p>
        </p:txBody>
      </p:sp>
      <p:sp>
        <p:nvSpPr>
          <p:cNvPr id="10" name="矩形: 圆角 9"/>
          <p:cNvSpPr/>
          <p:nvPr/>
        </p:nvSpPr>
        <p:spPr>
          <a:xfrm>
            <a:off x="2584450" y="1244600"/>
            <a:ext cx="6202680" cy="1499235"/>
          </a:xfrm>
          <a:prstGeom prst="roundRect">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90204" pitchFamily="34" charset="0"/>
              <a:buChar char="•"/>
            </a:pPr>
            <a:r>
              <a:rPr lang="zh-CN" altLang="en-US" b="1" i="0">
                <a:solidFill>
                  <a:srgbClr val="94230F"/>
                </a:solidFill>
                <a:effectLst/>
                <a:latin typeface="Arial" panose="020B0604020202090204" pitchFamily="34" charset="0"/>
              </a:rPr>
              <a:t>网络隐蔽性高</a:t>
            </a:r>
            <a:r>
              <a:rPr lang="zh-CN" altLang="en-US" b="0" i="0">
                <a:solidFill>
                  <a:srgbClr val="333333"/>
                </a:solidFill>
                <a:effectLst/>
                <a:latin typeface="Arial" panose="020B0604020202090204" pitchFamily="34" charset="0"/>
              </a:rPr>
              <a:t>：存储在网络数据库，无法通过超链接及普通引擎进入；</a:t>
            </a:r>
            <a:endParaRPr lang="en-US" altLang="zh-CN" b="0" i="0">
              <a:solidFill>
                <a:srgbClr val="333333"/>
              </a:solidFill>
              <a:effectLst/>
              <a:latin typeface="Arial" panose="020B0604020202090204" pitchFamily="34" charset="0"/>
            </a:endParaRPr>
          </a:p>
          <a:p>
            <a:pPr marL="342900" indent="-342900">
              <a:buFont typeface="Arial" panose="020B0604020202090204" pitchFamily="34" charset="0"/>
              <a:buChar char="•"/>
            </a:pPr>
            <a:r>
              <a:rPr lang="zh-CN" altLang="en-US" b="1" i="0">
                <a:solidFill>
                  <a:srgbClr val="94230F"/>
                </a:solidFill>
                <a:effectLst/>
                <a:latin typeface="Arial" panose="020B0604020202090204" pitchFamily="34" charset="0"/>
              </a:rPr>
              <a:t>身份匿名性强：</a:t>
            </a:r>
            <a:r>
              <a:rPr lang="zh-CN" altLang="en-US" i="0">
                <a:solidFill>
                  <a:schemeClr val="tx1"/>
                </a:solidFill>
                <a:effectLst/>
                <a:latin typeface="Arial" panose="020B0604020202090204" pitchFamily="34" charset="0"/>
              </a:rPr>
              <a:t>主要通过虚拟电子货币交易，难以追溯真实身份。</a:t>
            </a:r>
            <a:endParaRPr lang="en-US" altLang="zh-CN" i="0">
              <a:solidFill>
                <a:schemeClr val="tx1"/>
              </a:solidFill>
              <a:effectLst/>
              <a:latin typeface="Arial" panose="020B0604020202090204" pitchFamily="34" charset="0"/>
            </a:endParaRPr>
          </a:p>
          <a:p>
            <a:pPr marL="342900" indent="-342900">
              <a:buFont typeface="Arial" panose="020B0604020202090204" pitchFamily="34" charset="0"/>
              <a:buChar char="•"/>
            </a:pPr>
            <a:r>
              <a:rPr lang="zh-CN" altLang="en-US" b="1">
                <a:solidFill>
                  <a:srgbClr val="94230F"/>
                </a:solidFill>
                <a:latin typeface="Arial" panose="020B0604020202090204" pitchFamily="34" charset="0"/>
              </a:rPr>
              <a:t>上网方式特殊：</a:t>
            </a:r>
            <a:r>
              <a:rPr lang="zh-CN" altLang="en-US" b="0" i="0">
                <a:solidFill>
                  <a:srgbClr val="333333"/>
                </a:solidFill>
                <a:effectLst/>
                <a:latin typeface="Arial" panose="020B0604020202090204" pitchFamily="34" charset="0"/>
              </a:rPr>
              <a:t>需要使用匿名代理并配置特殊参数登录；</a:t>
            </a:r>
          </a:p>
        </p:txBody>
      </p:sp>
      <p:sp>
        <p:nvSpPr>
          <p:cNvPr id="11" name="矩形 10"/>
          <p:cNvSpPr/>
          <p:nvPr/>
        </p:nvSpPr>
        <p:spPr>
          <a:xfrm>
            <a:off x="498713" y="1505916"/>
            <a:ext cx="1814508" cy="449581"/>
          </a:xfrm>
          <a:prstGeom prst="rect">
            <a:avLst/>
          </a:prstGeom>
          <a:solidFill>
            <a:srgbClr val="2F5597"/>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100">
                <a:solidFill>
                  <a:schemeClr val="bg1"/>
                </a:solidFill>
                <a:latin typeface="微软雅黑" panose="020B0503020204020204" charset="-122"/>
                <a:ea typeface="微软雅黑" panose="020B0503020204020204" charset="-122"/>
              </a:rPr>
              <a:t>暗网特点</a:t>
            </a:r>
            <a:endParaRPr lang="zh-CN" altLang="en-US" sz="2100" dirty="0">
              <a:solidFill>
                <a:schemeClr val="bg1"/>
              </a:solidFill>
              <a:latin typeface="微软雅黑" panose="020B0503020204020204" charset="-122"/>
              <a:ea typeface="微软雅黑" panose="020B0503020204020204" charset="-122"/>
            </a:endParaRPr>
          </a:p>
        </p:txBody>
      </p:sp>
      <p:sp>
        <p:nvSpPr>
          <p:cNvPr id="12" name="箭头: V 形 18"/>
          <p:cNvSpPr/>
          <p:nvPr/>
        </p:nvSpPr>
        <p:spPr>
          <a:xfrm>
            <a:off x="2366088" y="1728619"/>
            <a:ext cx="165724" cy="165724"/>
          </a:xfrm>
          <a:prstGeom prst="chevron">
            <a:avLst>
              <a:gd name="adj" fmla="val 39326"/>
            </a:avLst>
          </a:prstGeom>
          <a:solidFill>
            <a:schemeClr val="accent1">
              <a:lumMod val="75000"/>
            </a:schemeClr>
          </a:solidFill>
          <a:ln w="12700" cap="flat" cmpd="sng" algn="ctr">
            <a:noFill/>
            <a:prstDash val="solid"/>
            <a:miter lim="800000"/>
          </a:ln>
          <a:effectLst/>
        </p:spPr>
        <p:txBody>
          <a:bodyPr rtlCol="0" anchor="ctr"/>
          <a:lstStyle/>
          <a:p>
            <a:pPr algn="ctr">
              <a:defRPr/>
            </a:pPr>
            <a:endParaRPr lang="zh-CN" altLang="en-US" sz="1350" kern="0">
              <a:solidFill>
                <a:prstClr val="black"/>
              </a:solidFill>
              <a:latin typeface="思源黑体 CN Heavy" panose="020B0A00000000000000" pitchFamily="34" charset="-122"/>
              <a:ea typeface="思源黑体 CN Heavy" panose="020B0A00000000000000" pitchFamily="34" charset="-122"/>
              <a:cs typeface="+mn-ea"/>
              <a:sym typeface="+mn-lt"/>
            </a:endParaRPr>
          </a:p>
        </p:txBody>
      </p:sp>
      <p:sp>
        <p:nvSpPr>
          <p:cNvPr id="29" name="矩形 28"/>
          <p:cNvSpPr/>
          <p:nvPr/>
        </p:nvSpPr>
        <p:spPr>
          <a:xfrm>
            <a:off x="498713" y="2883664"/>
            <a:ext cx="1814508" cy="449581"/>
          </a:xfrm>
          <a:prstGeom prst="rect">
            <a:avLst/>
          </a:prstGeom>
          <a:solidFill>
            <a:srgbClr val="2F5597"/>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100">
                <a:solidFill>
                  <a:schemeClr val="bg1"/>
                </a:solidFill>
                <a:latin typeface="微软雅黑" panose="020B0503020204020204" charset="-122"/>
                <a:ea typeface="微软雅黑" panose="020B0503020204020204" charset="-122"/>
              </a:rPr>
              <a:t>暗网交易什么</a:t>
            </a:r>
            <a:endParaRPr lang="zh-CN" altLang="en-US" sz="2100" dirty="0">
              <a:solidFill>
                <a:schemeClr val="bg1"/>
              </a:solidFill>
              <a:latin typeface="微软雅黑" panose="020B0503020204020204" charset="-122"/>
              <a:ea typeface="微软雅黑" panose="020B0503020204020204" charset="-122"/>
            </a:endParaRPr>
          </a:p>
        </p:txBody>
      </p:sp>
      <p:pic>
        <p:nvPicPr>
          <p:cNvPr id="31" name="图片 30"/>
          <p:cNvPicPr>
            <a:picLocks noChangeAspect="1"/>
          </p:cNvPicPr>
          <p:nvPr/>
        </p:nvPicPr>
        <p:blipFill>
          <a:blip r:embed="rId3"/>
          <a:stretch>
            <a:fillRect/>
          </a:stretch>
        </p:blipFill>
        <p:spPr>
          <a:xfrm>
            <a:off x="6042245" y="3412406"/>
            <a:ext cx="2059990" cy="929606"/>
          </a:xfrm>
          <a:prstGeom prst="rect">
            <a:avLst/>
          </a:prstGeom>
          <a:ln>
            <a:noFill/>
          </a:ln>
          <a:effectLst>
            <a:softEdge rad="112500"/>
          </a:effectLst>
        </p:spPr>
      </p:pic>
      <p:pic>
        <p:nvPicPr>
          <p:cNvPr id="33" name="图片 32"/>
          <p:cNvPicPr>
            <a:picLocks noChangeAspect="1"/>
          </p:cNvPicPr>
          <p:nvPr/>
        </p:nvPicPr>
        <p:blipFill>
          <a:blip r:embed="rId4"/>
          <a:stretch>
            <a:fillRect/>
          </a:stretch>
        </p:blipFill>
        <p:spPr>
          <a:xfrm>
            <a:off x="1188788" y="3436176"/>
            <a:ext cx="1984406" cy="929606"/>
          </a:xfrm>
          <a:prstGeom prst="rect">
            <a:avLst/>
          </a:prstGeom>
          <a:ln>
            <a:noFill/>
          </a:ln>
          <a:effectLst>
            <a:softEdge rad="112500"/>
          </a:effectLst>
        </p:spPr>
      </p:pic>
      <p:pic>
        <p:nvPicPr>
          <p:cNvPr id="35" name="图片 34"/>
          <p:cNvPicPr>
            <a:picLocks noChangeAspect="1"/>
          </p:cNvPicPr>
          <p:nvPr/>
        </p:nvPicPr>
        <p:blipFill>
          <a:blip r:embed="rId5"/>
          <a:stretch>
            <a:fillRect/>
          </a:stretch>
        </p:blipFill>
        <p:spPr>
          <a:xfrm>
            <a:off x="3473739" y="3436175"/>
            <a:ext cx="2279659" cy="929606"/>
          </a:xfrm>
          <a:prstGeom prst="rect">
            <a:avLst/>
          </a:prstGeom>
          <a:ln>
            <a:noFill/>
          </a:ln>
          <a:effectLst>
            <a:softEdge rad="112500"/>
          </a:effectLst>
        </p:spPr>
      </p:pic>
      <p:pic>
        <p:nvPicPr>
          <p:cNvPr id="37" name="图片 36"/>
          <p:cNvPicPr>
            <a:picLocks noChangeAspect="1"/>
          </p:cNvPicPr>
          <p:nvPr/>
        </p:nvPicPr>
        <p:blipFill>
          <a:blip r:embed="rId6"/>
          <a:stretch>
            <a:fillRect/>
          </a:stretch>
        </p:blipFill>
        <p:spPr>
          <a:xfrm>
            <a:off x="1181644" y="4642803"/>
            <a:ext cx="2059989" cy="1111520"/>
          </a:xfrm>
          <a:prstGeom prst="rect">
            <a:avLst/>
          </a:prstGeom>
          <a:ln>
            <a:noFill/>
          </a:ln>
          <a:effectLst>
            <a:softEdge rad="112500"/>
          </a:effectLst>
        </p:spPr>
      </p:pic>
      <p:sp>
        <p:nvSpPr>
          <p:cNvPr id="39" name="文本框 38"/>
          <p:cNvSpPr txBox="1"/>
          <p:nvPr/>
        </p:nvSpPr>
        <p:spPr>
          <a:xfrm>
            <a:off x="1720289" y="4361240"/>
            <a:ext cx="1044342" cy="299085"/>
          </a:xfrm>
          <a:prstGeom prst="rect">
            <a:avLst/>
          </a:prstGeom>
          <a:noFill/>
        </p:spPr>
        <p:txBody>
          <a:bodyPr wrap="square">
            <a:spAutoFit/>
          </a:bodyPr>
          <a:lstStyle/>
          <a:p>
            <a:r>
              <a:rPr lang="zh-CN" altLang="en-US" sz="1350" b="1"/>
              <a:t>军火武器</a:t>
            </a:r>
          </a:p>
        </p:txBody>
      </p:sp>
      <p:sp>
        <p:nvSpPr>
          <p:cNvPr id="40" name="文本框 39"/>
          <p:cNvSpPr txBox="1"/>
          <p:nvPr/>
        </p:nvSpPr>
        <p:spPr>
          <a:xfrm>
            <a:off x="4356333" y="4364123"/>
            <a:ext cx="1044342" cy="299085"/>
          </a:xfrm>
          <a:prstGeom prst="rect">
            <a:avLst/>
          </a:prstGeom>
          <a:noFill/>
        </p:spPr>
        <p:txBody>
          <a:bodyPr wrap="square">
            <a:spAutoFit/>
          </a:bodyPr>
          <a:lstStyle/>
          <a:p>
            <a:r>
              <a:rPr lang="zh-CN" altLang="en-US" sz="1350" b="1"/>
              <a:t>毒品</a:t>
            </a:r>
          </a:p>
        </p:txBody>
      </p:sp>
      <p:sp>
        <p:nvSpPr>
          <p:cNvPr id="41" name="文本框 40"/>
          <p:cNvSpPr txBox="1"/>
          <p:nvPr/>
        </p:nvSpPr>
        <p:spPr>
          <a:xfrm>
            <a:off x="6813783" y="4361139"/>
            <a:ext cx="1044342" cy="299085"/>
          </a:xfrm>
          <a:prstGeom prst="rect">
            <a:avLst/>
          </a:prstGeom>
          <a:noFill/>
        </p:spPr>
        <p:txBody>
          <a:bodyPr wrap="square">
            <a:spAutoFit/>
          </a:bodyPr>
          <a:lstStyle/>
          <a:p>
            <a:r>
              <a:rPr lang="zh-CN" altLang="en-US" sz="1350" b="1"/>
              <a:t>伪造证件</a:t>
            </a:r>
          </a:p>
        </p:txBody>
      </p:sp>
      <p:sp>
        <p:nvSpPr>
          <p:cNvPr id="42" name="文本框 41"/>
          <p:cNvSpPr txBox="1"/>
          <p:nvPr/>
        </p:nvSpPr>
        <p:spPr>
          <a:xfrm>
            <a:off x="1720289" y="5653495"/>
            <a:ext cx="1044342" cy="299085"/>
          </a:xfrm>
          <a:prstGeom prst="rect">
            <a:avLst/>
          </a:prstGeom>
          <a:noFill/>
        </p:spPr>
        <p:txBody>
          <a:bodyPr wrap="square">
            <a:spAutoFit/>
          </a:bodyPr>
          <a:lstStyle/>
          <a:p>
            <a:r>
              <a:rPr lang="zh-CN" altLang="en-US" sz="1350" b="1"/>
              <a:t>私人信息</a:t>
            </a:r>
          </a:p>
        </p:txBody>
      </p:sp>
      <p:sp>
        <p:nvSpPr>
          <p:cNvPr id="43" name="文本框 42"/>
          <p:cNvSpPr txBox="1"/>
          <p:nvPr/>
        </p:nvSpPr>
        <p:spPr>
          <a:xfrm>
            <a:off x="4221866" y="5657555"/>
            <a:ext cx="1044342" cy="299085"/>
          </a:xfrm>
          <a:prstGeom prst="rect">
            <a:avLst/>
          </a:prstGeom>
          <a:noFill/>
        </p:spPr>
        <p:txBody>
          <a:bodyPr wrap="square">
            <a:spAutoFit/>
          </a:bodyPr>
          <a:lstStyle/>
          <a:p>
            <a:r>
              <a:rPr lang="zh-CN" altLang="en-US" sz="1350" b="1"/>
              <a:t>非法服务</a:t>
            </a:r>
          </a:p>
        </p:txBody>
      </p:sp>
      <p:sp>
        <p:nvSpPr>
          <p:cNvPr id="44" name="文本框 43"/>
          <p:cNvSpPr txBox="1"/>
          <p:nvPr/>
        </p:nvSpPr>
        <p:spPr>
          <a:xfrm>
            <a:off x="6813783" y="5653394"/>
            <a:ext cx="1044342" cy="299085"/>
          </a:xfrm>
          <a:prstGeom prst="rect">
            <a:avLst/>
          </a:prstGeom>
          <a:noFill/>
        </p:spPr>
        <p:txBody>
          <a:bodyPr wrap="square">
            <a:spAutoFit/>
          </a:bodyPr>
          <a:lstStyle/>
          <a:p>
            <a:r>
              <a:rPr lang="zh-CN" altLang="en-US" sz="1350" b="1"/>
              <a:t>人口器官</a:t>
            </a:r>
          </a:p>
        </p:txBody>
      </p:sp>
      <p:pic>
        <p:nvPicPr>
          <p:cNvPr id="46" name="图片 45"/>
          <p:cNvPicPr>
            <a:picLocks noChangeAspect="1"/>
          </p:cNvPicPr>
          <p:nvPr/>
        </p:nvPicPr>
        <p:blipFill>
          <a:blip r:embed="rId7"/>
          <a:stretch>
            <a:fillRect/>
          </a:stretch>
        </p:blipFill>
        <p:spPr>
          <a:xfrm>
            <a:off x="6131345" y="4638977"/>
            <a:ext cx="1970890" cy="995699"/>
          </a:xfrm>
          <a:prstGeom prst="rect">
            <a:avLst/>
          </a:prstGeom>
          <a:ln>
            <a:noFill/>
          </a:ln>
          <a:effectLst>
            <a:softEdge rad="112500"/>
          </a:effectLst>
        </p:spPr>
      </p:pic>
      <p:pic>
        <p:nvPicPr>
          <p:cNvPr id="48" name="图片 47"/>
          <p:cNvPicPr>
            <a:picLocks noChangeAspect="1"/>
          </p:cNvPicPr>
          <p:nvPr/>
        </p:nvPicPr>
        <p:blipFill>
          <a:blip r:embed="rId8"/>
          <a:stretch>
            <a:fillRect/>
          </a:stretch>
        </p:blipFill>
        <p:spPr>
          <a:xfrm>
            <a:off x="3473739" y="4657695"/>
            <a:ext cx="2114765" cy="995699"/>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550" y="361934"/>
            <a:ext cx="8226900" cy="529200"/>
          </a:xfrm>
        </p:spPr>
        <p:txBody>
          <a:bodyPr>
            <a:noAutofit/>
          </a:bodyPr>
          <a:lstStyle/>
          <a:p>
            <a:pPr marL="0" indent="0">
              <a:buFont typeface="Wingdings" panose="05000000000000000000" pitchFamily="2" charset="2"/>
            </a:pPr>
            <a:r>
              <a:rPr lang="zh-CN" altLang="en-US"/>
              <a:t>暗网：非法交易的天堂</a:t>
            </a:r>
          </a:p>
        </p:txBody>
      </p:sp>
      <p:sp>
        <p:nvSpPr>
          <p:cNvPr id="20" name="标题 1"/>
          <p:cNvSpPr txBox="1"/>
          <p:nvPr/>
        </p:nvSpPr>
        <p:spPr>
          <a:xfrm>
            <a:off x="339047" y="3537832"/>
            <a:ext cx="8226900" cy="529200"/>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charset="-122"/>
                <a:cs typeface="+mj-cs"/>
              </a:defRPr>
            </a:lvl1pPr>
          </a:lstStyle>
          <a:p>
            <a:pPr marL="457200" indent="-457200">
              <a:buFont typeface="Wingdings" panose="05000000000000000000" pitchFamily="2" charset="2"/>
              <a:buChar char="Ø"/>
            </a:pPr>
            <a:endParaRPr lang="zh-CN" altLang="en-US" sz="2100"/>
          </a:p>
        </p:txBody>
      </p:sp>
      <p:sp>
        <p:nvSpPr>
          <p:cNvPr id="21" name="矩形: 圆角 20"/>
          <p:cNvSpPr/>
          <p:nvPr/>
        </p:nvSpPr>
        <p:spPr>
          <a:xfrm>
            <a:off x="346075" y="3653155"/>
            <a:ext cx="8368030" cy="2473960"/>
          </a:xfrm>
          <a:prstGeom prst="roundRect">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indent="457200"/>
            <a:endParaRPr lang="zh-CN" altLang="en-US" sz="1350"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345032" y="3466077"/>
            <a:ext cx="2067414" cy="449581"/>
          </a:xfrm>
          <a:prstGeom prst="rect">
            <a:avLst/>
          </a:prstGeom>
          <a:solidFill>
            <a:srgbClr val="2F5597"/>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0" i="0">
                <a:solidFill>
                  <a:srgbClr val="FFFFFF"/>
                </a:solidFill>
                <a:effectLst/>
                <a:latin typeface="PingFang SC" panose="020B0400000000000000" charset="-122"/>
              </a:rPr>
              <a:t>章莹颖案幕后黑手</a:t>
            </a:r>
            <a:endParaRPr lang="zh-CN" altLang="en-US" dirty="0">
              <a:solidFill>
                <a:srgbClr val="FFFFFF"/>
              </a:solidFill>
              <a:latin typeface="微软雅黑" panose="020B0503020204020204" charset="-122"/>
              <a:ea typeface="微软雅黑" panose="020B0503020204020204" charset="-122"/>
            </a:endParaRPr>
          </a:p>
        </p:txBody>
      </p:sp>
      <p:sp>
        <p:nvSpPr>
          <p:cNvPr id="35" name="标题 1"/>
          <p:cNvSpPr txBox="1"/>
          <p:nvPr/>
        </p:nvSpPr>
        <p:spPr>
          <a:xfrm>
            <a:off x="339047" y="1128422"/>
            <a:ext cx="8226900" cy="529200"/>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charset="-122"/>
                <a:cs typeface="+mj-cs"/>
              </a:defRPr>
            </a:lvl1pPr>
          </a:lstStyle>
          <a:p>
            <a:pPr marL="457200" indent="-457200">
              <a:buFont typeface="Wingdings" panose="05000000000000000000" pitchFamily="2" charset="2"/>
              <a:buChar char="Ø"/>
            </a:pPr>
            <a:endParaRPr lang="zh-CN" altLang="en-US" sz="2100"/>
          </a:p>
        </p:txBody>
      </p:sp>
      <p:sp>
        <p:nvSpPr>
          <p:cNvPr id="36" name="矩形: 圆角 35"/>
          <p:cNvSpPr/>
          <p:nvPr/>
        </p:nvSpPr>
        <p:spPr>
          <a:xfrm>
            <a:off x="346075" y="1243965"/>
            <a:ext cx="8368030" cy="2138045"/>
          </a:xfrm>
          <a:prstGeom prst="roundRect">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indent="457200"/>
            <a:endParaRPr lang="zh-CN" altLang="en-US" sz="1350" dirty="0">
              <a:solidFill>
                <a:srgbClr val="C00000"/>
              </a:solidFill>
              <a:latin typeface="微软雅黑" panose="020B0503020204020204" charset="-122"/>
              <a:ea typeface="微软雅黑" panose="020B0503020204020204" charset="-122"/>
            </a:endParaRPr>
          </a:p>
        </p:txBody>
      </p:sp>
      <p:sp>
        <p:nvSpPr>
          <p:cNvPr id="37" name="矩形 36"/>
          <p:cNvSpPr/>
          <p:nvPr/>
        </p:nvSpPr>
        <p:spPr>
          <a:xfrm>
            <a:off x="344805" y="1128236"/>
            <a:ext cx="1985010" cy="449580"/>
          </a:xfrm>
          <a:prstGeom prst="rect">
            <a:avLst/>
          </a:prstGeom>
          <a:solidFill>
            <a:srgbClr val="2F5597"/>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0" i="0">
                <a:solidFill>
                  <a:srgbClr val="FFFFFF"/>
                </a:solidFill>
                <a:effectLst/>
                <a:latin typeface="PingFang SC" panose="020B0400000000000000" charset="-122"/>
              </a:rPr>
              <a:t>5</a:t>
            </a:r>
            <a:r>
              <a:rPr lang="zh-CN" altLang="en-US" b="0" i="0">
                <a:solidFill>
                  <a:srgbClr val="FFFFFF"/>
                </a:solidFill>
                <a:effectLst/>
                <a:latin typeface="PingFang SC" panose="020B0400000000000000" charset="-122"/>
              </a:rPr>
              <a:t>亿微博数据泄露</a:t>
            </a:r>
            <a:endParaRPr lang="zh-CN" altLang="en-US" dirty="0">
              <a:solidFill>
                <a:srgbClr val="FFFFFF"/>
              </a:solidFill>
              <a:latin typeface="微软雅黑" panose="020B0503020204020204" charset="-122"/>
              <a:ea typeface="微软雅黑" panose="020B0503020204020204" charset="-122"/>
            </a:endParaRPr>
          </a:p>
        </p:txBody>
      </p:sp>
      <p:sp>
        <p:nvSpPr>
          <p:cNvPr id="38" name="文本框 37"/>
          <p:cNvSpPr txBox="1"/>
          <p:nvPr/>
        </p:nvSpPr>
        <p:spPr>
          <a:xfrm>
            <a:off x="514250" y="4028824"/>
            <a:ext cx="6608546" cy="2306955"/>
          </a:xfrm>
          <a:prstGeom prst="rect">
            <a:avLst/>
          </a:prstGeom>
          <a:noFill/>
        </p:spPr>
        <p:txBody>
          <a:bodyPr wrap="square">
            <a:spAutoFit/>
          </a:bodyPr>
          <a:lstStyle/>
          <a:p>
            <a:pPr marL="285750" indent="-285750">
              <a:buFont typeface="Arial" panose="020B0604020202090204" pitchFamily="34" charset="0"/>
              <a:buChar char="•"/>
            </a:pPr>
            <a:r>
              <a:rPr lang="en-US" altLang="zh-CN" b="1" i="0">
                <a:solidFill>
                  <a:srgbClr val="94230F"/>
                </a:solidFill>
                <a:effectLst/>
                <a:latin typeface="+mn-ea"/>
              </a:rPr>
              <a:t>2017</a:t>
            </a:r>
            <a:r>
              <a:rPr lang="zh-CN" altLang="en-US" b="1" i="0">
                <a:solidFill>
                  <a:srgbClr val="94230F"/>
                </a:solidFill>
                <a:effectLst/>
                <a:latin typeface="+mn-ea"/>
              </a:rPr>
              <a:t>年</a:t>
            </a:r>
            <a:r>
              <a:rPr lang="en-US" altLang="zh-CN" b="1" i="0">
                <a:solidFill>
                  <a:srgbClr val="94230F"/>
                </a:solidFill>
                <a:effectLst/>
                <a:latin typeface="+mn-ea"/>
              </a:rPr>
              <a:t>6</a:t>
            </a:r>
            <a:r>
              <a:rPr lang="zh-CN" altLang="en-US" b="1" i="0">
                <a:solidFill>
                  <a:srgbClr val="94230F"/>
                </a:solidFill>
                <a:effectLst/>
                <a:latin typeface="+mn-ea"/>
              </a:rPr>
              <a:t>月</a:t>
            </a:r>
            <a:r>
              <a:rPr lang="en-US" altLang="zh-CN" b="1" i="0">
                <a:solidFill>
                  <a:srgbClr val="94230F"/>
                </a:solidFill>
                <a:effectLst/>
                <a:latin typeface="+mn-ea"/>
              </a:rPr>
              <a:t>9</a:t>
            </a:r>
            <a:r>
              <a:rPr lang="zh-CN" altLang="en-US" b="1" i="0">
                <a:solidFill>
                  <a:srgbClr val="94230F"/>
                </a:solidFill>
                <a:effectLst/>
                <a:latin typeface="+mn-ea"/>
              </a:rPr>
              <a:t>日，</a:t>
            </a:r>
            <a:r>
              <a:rPr lang="zh-CN" altLang="en-US" b="0" i="0">
                <a:effectLst/>
                <a:latin typeface="+mn-ea"/>
              </a:rPr>
              <a:t>章莹颖乘坐自称</a:t>
            </a:r>
            <a:r>
              <a:rPr lang="zh-CN" altLang="en-US" b="0" i="0">
                <a:solidFill>
                  <a:srgbClr val="2B2B2B"/>
                </a:solidFill>
                <a:effectLst/>
                <a:latin typeface="+mn-ea"/>
              </a:rPr>
              <a:t>卧底警察</a:t>
            </a:r>
            <a:r>
              <a:rPr lang="zh-CN" altLang="en-US" b="0" i="0">
                <a:effectLst/>
                <a:latin typeface="+mn-ea"/>
              </a:rPr>
              <a:t>陌生男子车后失踪并被残忍杀害</a:t>
            </a:r>
            <a:r>
              <a:rPr lang="zh-CN" altLang="en-US" b="0" i="0">
                <a:solidFill>
                  <a:srgbClr val="2B2B2B"/>
                </a:solidFill>
                <a:effectLst/>
                <a:latin typeface="+mn-ea"/>
              </a:rPr>
              <a:t>；</a:t>
            </a:r>
            <a:endParaRPr lang="en-US" altLang="zh-CN" b="0" i="0">
              <a:solidFill>
                <a:srgbClr val="2B2B2B"/>
              </a:solidFill>
              <a:effectLst/>
              <a:latin typeface="+mn-ea"/>
            </a:endParaRPr>
          </a:p>
          <a:p>
            <a:pPr marL="285750" indent="-285750">
              <a:buFont typeface="Arial" panose="020B0604020202090204" pitchFamily="34" charset="0"/>
              <a:buChar char="•"/>
            </a:pPr>
            <a:r>
              <a:rPr lang="zh-CN" altLang="en-US" b="0" i="0">
                <a:effectLst/>
                <a:latin typeface="+mn-ea"/>
              </a:rPr>
              <a:t>嫌疑人克里斯藤森常浏览一个</a:t>
            </a:r>
            <a:r>
              <a:rPr lang="zh-CN" altLang="en-US" b="1" i="0">
                <a:solidFill>
                  <a:srgbClr val="94230F"/>
                </a:solidFill>
                <a:effectLst/>
                <a:latin typeface="+mn-ea"/>
              </a:rPr>
              <a:t>暗网上的变态社交网站</a:t>
            </a:r>
            <a:r>
              <a:rPr lang="zh-CN" altLang="en-US" b="0" i="0">
                <a:effectLst/>
                <a:latin typeface="+mn-ea"/>
              </a:rPr>
              <a:t>；</a:t>
            </a:r>
            <a:endParaRPr lang="en-US" altLang="zh-CN" b="0" i="0">
              <a:effectLst/>
              <a:latin typeface="+mn-ea"/>
            </a:endParaRPr>
          </a:p>
          <a:p>
            <a:pPr marL="285750" indent="-285750">
              <a:buFont typeface="Arial" panose="020B0604020202090204" pitchFamily="34" charset="0"/>
              <a:buChar char="•"/>
            </a:pPr>
            <a:r>
              <a:rPr lang="zh-CN" altLang="en-US" b="0" i="0">
                <a:solidFill>
                  <a:srgbClr val="191919"/>
                </a:solidFill>
                <a:effectLst/>
                <a:latin typeface="+mn-ea"/>
              </a:rPr>
              <a:t>这个网站起初实行邀请制</a:t>
            </a:r>
            <a:r>
              <a:rPr lang="zh-CN" altLang="en-US">
                <a:solidFill>
                  <a:srgbClr val="191919"/>
                </a:solidFill>
                <a:latin typeface="+mn-ea"/>
              </a:rPr>
              <a:t>，</a:t>
            </a:r>
            <a:r>
              <a:rPr lang="zh-CN" altLang="en-US" b="0" i="0">
                <a:solidFill>
                  <a:srgbClr val="191919"/>
                </a:solidFill>
                <a:effectLst/>
                <a:latin typeface="+mn-ea"/>
              </a:rPr>
              <a:t> </a:t>
            </a:r>
            <a:r>
              <a:rPr lang="en-US" altLang="zh-CN" b="0" i="0">
                <a:solidFill>
                  <a:srgbClr val="191919"/>
                </a:solidFill>
                <a:effectLst/>
                <a:latin typeface="+mn-ea"/>
              </a:rPr>
              <a:t>2008</a:t>
            </a:r>
            <a:r>
              <a:rPr lang="zh-CN" altLang="en-US" b="0" i="0">
                <a:solidFill>
                  <a:srgbClr val="191919"/>
                </a:solidFill>
                <a:effectLst/>
                <a:latin typeface="+mn-ea"/>
              </a:rPr>
              <a:t>年由加拿大人约翰</a:t>
            </a:r>
            <a:r>
              <a:rPr lang="en-US" altLang="zh-CN" b="0" i="0">
                <a:solidFill>
                  <a:srgbClr val="191919"/>
                </a:solidFill>
                <a:effectLst/>
                <a:latin typeface="+mn-ea"/>
              </a:rPr>
              <a:t>·</a:t>
            </a:r>
            <a:r>
              <a:rPr lang="zh-CN" altLang="en-US" b="0" i="0">
                <a:solidFill>
                  <a:srgbClr val="191919"/>
                </a:solidFill>
                <a:effectLst/>
                <a:latin typeface="+mn-ea"/>
              </a:rPr>
              <a:t>巴库创建，目前在全球竟</a:t>
            </a:r>
            <a:r>
              <a:rPr lang="zh-CN" altLang="en-US" b="1" i="0">
                <a:solidFill>
                  <a:srgbClr val="94230F"/>
                </a:solidFill>
                <a:effectLst/>
                <a:latin typeface="+mn-ea"/>
              </a:rPr>
              <a:t>拥有</a:t>
            </a:r>
            <a:r>
              <a:rPr lang="en-US" altLang="zh-CN" b="1" i="0">
                <a:solidFill>
                  <a:srgbClr val="94230F"/>
                </a:solidFill>
                <a:effectLst/>
                <a:latin typeface="+mn-ea"/>
              </a:rPr>
              <a:t>500</a:t>
            </a:r>
            <a:r>
              <a:rPr lang="zh-CN" altLang="en-US" b="1" i="0">
                <a:solidFill>
                  <a:srgbClr val="94230F"/>
                </a:solidFill>
                <a:effectLst/>
                <a:latin typeface="+mn-ea"/>
              </a:rPr>
              <a:t>万会员</a:t>
            </a:r>
            <a:r>
              <a:rPr lang="zh-CN" altLang="en-US" b="0" i="0">
                <a:solidFill>
                  <a:srgbClr val="191919"/>
                </a:solidFill>
                <a:effectLst/>
                <a:latin typeface="+mn-ea"/>
              </a:rPr>
              <a:t>；</a:t>
            </a:r>
            <a:endParaRPr lang="en-US" altLang="zh-CN" b="0" i="0">
              <a:solidFill>
                <a:srgbClr val="191919"/>
              </a:solidFill>
              <a:effectLst/>
              <a:latin typeface="+mn-ea"/>
            </a:endParaRPr>
          </a:p>
          <a:p>
            <a:pPr marL="285750" indent="-285750">
              <a:buFont typeface="Arial" panose="020B0604020202090204" pitchFamily="34" charset="0"/>
              <a:buChar char="•"/>
            </a:pPr>
            <a:r>
              <a:rPr lang="zh-CN" altLang="en-US">
                <a:solidFill>
                  <a:srgbClr val="191919"/>
                </a:solidFill>
                <a:latin typeface="+mn-ea"/>
              </a:rPr>
              <a:t>暗网起到</a:t>
            </a:r>
            <a:r>
              <a:rPr lang="zh-CN" altLang="en-US" b="1" i="0">
                <a:solidFill>
                  <a:srgbClr val="94230F"/>
                </a:solidFill>
                <a:effectLst/>
                <a:latin typeface="+mn-ea"/>
              </a:rPr>
              <a:t>“助纣为虐”</a:t>
            </a:r>
            <a:r>
              <a:rPr lang="zh-CN" altLang="en-US" b="0" i="0">
                <a:solidFill>
                  <a:srgbClr val="191919"/>
                </a:solidFill>
                <a:effectLst/>
                <a:latin typeface="+mn-ea"/>
              </a:rPr>
              <a:t>的作用，为嫌疑犯作案提供</a:t>
            </a:r>
            <a:r>
              <a:rPr lang="zh-CN" altLang="en-US" b="1" i="0">
                <a:solidFill>
                  <a:srgbClr val="94230F"/>
                </a:solidFill>
                <a:effectLst/>
                <a:latin typeface="+mn-ea"/>
              </a:rPr>
              <a:t>“全套理论教程”</a:t>
            </a:r>
            <a:r>
              <a:rPr lang="zh-CN" altLang="en-US" b="0" i="0">
                <a:solidFill>
                  <a:srgbClr val="191919"/>
                </a:solidFill>
                <a:effectLst/>
                <a:latin typeface="+mn-ea"/>
              </a:rPr>
              <a:t>。</a:t>
            </a:r>
            <a:endParaRPr lang="en-US" altLang="zh-CN" b="0" i="0">
              <a:solidFill>
                <a:srgbClr val="191919"/>
              </a:solidFill>
              <a:effectLst/>
              <a:latin typeface="+mn-ea"/>
            </a:endParaRPr>
          </a:p>
          <a:p>
            <a:pPr marL="285750" indent="-285750">
              <a:buFont typeface="Arial" panose="020B0604020202090204" pitchFamily="34" charset="0"/>
              <a:buChar char="•"/>
            </a:pPr>
            <a:endParaRPr lang="en-US" altLang="zh-CN" b="0" i="0">
              <a:solidFill>
                <a:srgbClr val="191919"/>
              </a:solidFill>
              <a:effectLst/>
              <a:latin typeface="+mn-ea"/>
            </a:endParaRPr>
          </a:p>
        </p:txBody>
      </p:sp>
      <p:pic>
        <p:nvPicPr>
          <p:cNvPr id="39" name="图片 38"/>
          <p:cNvPicPr>
            <a:picLocks noChangeAspect="1"/>
          </p:cNvPicPr>
          <p:nvPr/>
        </p:nvPicPr>
        <p:blipFill>
          <a:blip r:embed="rId3"/>
          <a:stretch>
            <a:fillRect/>
          </a:stretch>
        </p:blipFill>
        <p:spPr>
          <a:xfrm>
            <a:off x="7244914" y="4028824"/>
            <a:ext cx="1347389" cy="1208592"/>
          </a:xfrm>
          <a:prstGeom prst="rect">
            <a:avLst/>
          </a:prstGeom>
          <a:ln>
            <a:noFill/>
          </a:ln>
          <a:effectLst>
            <a:softEdge rad="112500"/>
          </a:effectLst>
        </p:spPr>
      </p:pic>
      <p:sp>
        <p:nvSpPr>
          <p:cNvPr id="40" name="文本框 39"/>
          <p:cNvSpPr txBox="1"/>
          <p:nvPr/>
        </p:nvSpPr>
        <p:spPr>
          <a:xfrm>
            <a:off x="628551" y="1665215"/>
            <a:ext cx="6347288" cy="1753235"/>
          </a:xfrm>
          <a:prstGeom prst="rect">
            <a:avLst/>
          </a:prstGeom>
          <a:noFill/>
        </p:spPr>
        <p:txBody>
          <a:bodyPr wrap="square">
            <a:spAutoFit/>
          </a:bodyPr>
          <a:lstStyle/>
          <a:p>
            <a:pPr marL="285750" indent="-285750">
              <a:buFont typeface="Arial" panose="020B0604020202090204" pitchFamily="34" charset="0"/>
              <a:buChar char="•"/>
            </a:pPr>
            <a:r>
              <a:rPr lang="en-US" altLang="zh-CN" b="1" i="0">
                <a:solidFill>
                  <a:srgbClr val="94230F"/>
                </a:solidFill>
                <a:effectLst/>
                <a:latin typeface="+mn-ea"/>
              </a:rPr>
              <a:t>2020</a:t>
            </a:r>
            <a:r>
              <a:rPr lang="zh-CN" altLang="en-US" b="1" i="0">
                <a:solidFill>
                  <a:srgbClr val="94230F"/>
                </a:solidFill>
                <a:effectLst/>
                <a:latin typeface="+mn-ea"/>
              </a:rPr>
              <a:t>年</a:t>
            </a:r>
            <a:r>
              <a:rPr lang="en-US" altLang="zh-CN" b="1" i="0">
                <a:solidFill>
                  <a:srgbClr val="94230F"/>
                </a:solidFill>
                <a:effectLst/>
                <a:latin typeface="+mn-ea"/>
              </a:rPr>
              <a:t>3</a:t>
            </a:r>
            <a:r>
              <a:rPr lang="zh-CN" altLang="en-US" b="1" i="0">
                <a:solidFill>
                  <a:srgbClr val="94230F"/>
                </a:solidFill>
                <a:effectLst/>
                <a:latin typeface="+mn-ea"/>
              </a:rPr>
              <a:t>月</a:t>
            </a:r>
            <a:r>
              <a:rPr lang="zh-CN" altLang="en-US" b="1">
                <a:solidFill>
                  <a:srgbClr val="94230F"/>
                </a:solidFill>
                <a:latin typeface="+mn-ea"/>
              </a:rPr>
              <a:t>末</a:t>
            </a:r>
            <a:r>
              <a:rPr lang="zh-CN" altLang="en-US" b="1" i="0">
                <a:solidFill>
                  <a:srgbClr val="94230F"/>
                </a:solidFill>
                <a:effectLst/>
                <a:latin typeface="+mn-ea"/>
              </a:rPr>
              <a:t>，工信部</a:t>
            </a:r>
            <a:r>
              <a:rPr lang="zh-CN" altLang="en-US" i="0">
                <a:effectLst/>
                <a:latin typeface="+mn-ea"/>
              </a:rPr>
              <a:t>因</a:t>
            </a:r>
            <a:r>
              <a:rPr lang="zh-CN" altLang="en-US" b="0" i="0">
                <a:solidFill>
                  <a:srgbClr val="333333"/>
                </a:solidFill>
                <a:effectLst/>
                <a:latin typeface="Arial" panose="020B0604020202090204" pitchFamily="34" charset="0"/>
              </a:rPr>
              <a:t>被爆出的数据泄露问题</a:t>
            </a:r>
            <a:r>
              <a:rPr lang="zh-CN" altLang="en-US" b="1" i="0">
                <a:solidFill>
                  <a:srgbClr val="94230F"/>
                </a:solidFill>
                <a:effectLst/>
                <a:latin typeface="+mn-ea"/>
              </a:rPr>
              <a:t>约谈</a:t>
            </a:r>
            <a:r>
              <a:rPr lang="zh-CN" altLang="en-US" b="0" i="0">
                <a:solidFill>
                  <a:srgbClr val="333333"/>
                </a:solidFill>
                <a:effectLst/>
                <a:latin typeface="Arial" panose="020B0604020202090204" pitchFamily="34" charset="0"/>
              </a:rPr>
              <a:t>新浪微博</a:t>
            </a:r>
            <a:r>
              <a:rPr lang="zh-CN" altLang="en-US" b="0" i="0">
                <a:solidFill>
                  <a:srgbClr val="2B2B2B"/>
                </a:solidFill>
                <a:effectLst/>
                <a:latin typeface="+mn-ea"/>
              </a:rPr>
              <a:t>；</a:t>
            </a:r>
            <a:endParaRPr lang="en-US" altLang="zh-CN" b="0" i="0">
              <a:solidFill>
                <a:srgbClr val="2B2B2B"/>
              </a:solidFill>
              <a:effectLst/>
              <a:latin typeface="+mn-ea"/>
            </a:endParaRPr>
          </a:p>
          <a:p>
            <a:pPr marL="285750" indent="-285750">
              <a:buFont typeface="Arial" panose="020B0604020202090204" pitchFamily="34" charset="0"/>
              <a:buChar char="•"/>
            </a:pPr>
            <a:r>
              <a:rPr lang="zh-CN" altLang="en-US" b="0" i="0">
                <a:solidFill>
                  <a:srgbClr val="333333"/>
                </a:solidFill>
                <a:effectLst/>
                <a:latin typeface="Arial" panose="020B0604020202090204" pitchFamily="34" charset="0"/>
              </a:rPr>
              <a:t>在暗网上，有人以“</a:t>
            </a:r>
            <a:r>
              <a:rPr lang="en-US" altLang="zh-CN" b="1" i="0">
                <a:solidFill>
                  <a:srgbClr val="94230F"/>
                </a:solidFill>
                <a:effectLst/>
                <a:latin typeface="Arial" panose="020B0604020202090204" pitchFamily="34" charset="0"/>
              </a:rPr>
              <a:t>5.38</a:t>
            </a:r>
            <a:r>
              <a:rPr lang="zh-CN" altLang="en-US" b="1" i="0">
                <a:solidFill>
                  <a:srgbClr val="94230F"/>
                </a:solidFill>
                <a:effectLst/>
                <a:latin typeface="Arial" panose="020B0604020202090204" pitchFamily="34" charset="0"/>
              </a:rPr>
              <a:t>亿微博用户</a:t>
            </a:r>
            <a:r>
              <a:rPr lang="zh-CN" altLang="en-US" b="0" i="0">
                <a:solidFill>
                  <a:srgbClr val="333333"/>
                </a:solidFill>
                <a:effectLst/>
                <a:latin typeface="Arial" panose="020B0604020202090204" pitchFamily="34" charset="0"/>
              </a:rPr>
              <a:t>绑定手机号数据，其中</a:t>
            </a:r>
            <a:r>
              <a:rPr lang="en-US" altLang="zh-CN" b="0" i="0">
                <a:solidFill>
                  <a:srgbClr val="333333"/>
                </a:solidFill>
                <a:effectLst/>
                <a:latin typeface="Arial" panose="020B0604020202090204" pitchFamily="34" charset="0"/>
              </a:rPr>
              <a:t>1.72</a:t>
            </a:r>
            <a:r>
              <a:rPr lang="zh-CN" altLang="en-US" b="0" i="0">
                <a:solidFill>
                  <a:srgbClr val="333333"/>
                </a:solidFill>
                <a:effectLst/>
                <a:latin typeface="Arial" panose="020B0604020202090204" pitchFamily="34" charset="0"/>
              </a:rPr>
              <a:t>亿有账号基本信息”的名义，对个人信息进行售卖</a:t>
            </a:r>
            <a:r>
              <a:rPr lang="zh-CN" altLang="en-US" b="0" i="0">
                <a:effectLst/>
                <a:latin typeface="+mn-ea"/>
              </a:rPr>
              <a:t>；</a:t>
            </a:r>
            <a:endParaRPr lang="en-US" altLang="zh-CN" b="0" i="0">
              <a:effectLst/>
              <a:latin typeface="+mn-ea"/>
            </a:endParaRPr>
          </a:p>
          <a:p>
            <a:pPr marL="285750" indent="-285750">
              <a:buFont typeface="Arial" panose="020B0604020202090204" pitchFamily="34" charset="0"/>
              <a:buChar char="•"/>
            </a:pPr>
            <a:r>
              <a:rPr lang="zh-CN" altLang="en-US" b="0" i="0">
                <a:solidFill>
                  <a:srgbClr val="333333"/>
                </a:solidFill>
                <a:effectLst/>
                <a:latin typeface="Arial" panose="020B0604020202090204" pitchFamily="34" charset="0"/>
              </a:rPr>
              <a:t>同时，</a:t>
            </a:r>
            <a:r>
              <a:rPr lang="en-US" altLang="zh-CN" b="0" i="0">
                <a:solidFill>
                  <a:srgbClr val="333333"/>
                </a:solidFill>
                <a:effectLst/>
                <a:latin typeface="Arial" panose="020B0604020202090204" pitchFamily="34" charset="0"/>
              </a:rPr>
              <a:t>Telegram</a:t>
            </a:r>
            <a:r>
              <a:rPr lang="zh-CN" altLang="en-US" b="0" i="0">
                <a:solidFill>
                  <a:srgbClr val="333333"/>
                </a:solidFill>
                <a:effectLst/>
                <a:latin typeface="Arial" panose="020B0604020202090204" pitchFamily="34" charset="0"/>
              </a:rPr>
              <a:t>也在售卖隐私数据，用户通过比特币</a:t>
            </a:r>
            <a:r>
              <a:rPr lang="en-US" altLang="zh-CN" b="0" i="0">
                <a:solidFill>
                  <a:srgbClr val="333333"/>
                </a:solidFill>
                <a:effectLst/>
                <a:latin typeface="Arial" panose="020B0604020202090204" pitchFamily="34" charset="0"/>
              </a:rPr>
              <a:t>/ETH</a:t>
            </a:r>
            <a:r>
              <a:rPr lang="zh-CN" altLang="en-US" b="0" i="0">
                <a:solidFill>
                  <a:srgbClr val="333333"/>
                </a:solidFill>
                <a:effectLst/>
                <a:latin typeface="Arial" panose="020B0604020202090204" pitchFamily="34" charset="0"/>
              </a:rPr>
              <a:t>数字货币充值后，可以</a:t>
            </a:r>
            <a:r>
              <a:rPr lang="zh-CN" altLang="en-US" b="1" i="0">
                <a:solidFill>
                  <a:srgbClr val="94230F"/>
                </a:solidFill>
                <a:effectLst/>
                <a:latin typeface="Arial" panose="020B0604020202090204" pitchFamily="34" charset="0"/>
              </a:rPr>
              <a:t>利用微博</a:t>
            </a:r>
            <a:r>
              <a:rPr lang="en-US" altLang="zh-CN" b="1" i="0">
                <a:solidFill>
                  <a:srgbClr val="94230F"/>
                </a:solidFill>
                <a:effectLst/>
                <a:latin typeface="Arial" panose="020B0604020202090204" pitchFamily="34" charset="0"/>
              </a:rPr>
              <a:t>ID</a:t>
            </a:r>
            <a:r>
              <a:rPr lang="zh-CN" altLang="en-US" b="1" i="0">
                <a:solidFill>
                  <a:srgbClr val="94230F"/>
                </a:solidFill>
                <a:effectLst/>
                <a:latin typeface="Arial" panose="020B0604020202090204" pitchFamily="34" charset="0"/>
              </a:rPr>
              <a:t>反查出手机号码</a:t>
            </a:r>
            <a:r>
              <a:rPr lang="zh-CN" altLang="en-US" b="0" i="0">
                <a:solidFill>
                  <a:srgbClr val="333333"/>
                </a:solidFill>
                <a:effectLst/>
                <a:latin typeface="Arial" panose="020B0604020202090204" pitchFamily="34" charset="0"/>
              </a:rPr>
              <a:t>。</a:t>
            </a:r>
          </a:p>
        </p:txBody>
      </p:sp>
      <p:pic>
        <p:nvPicPr>
          <p:cNvPr id="42" name="图片 41"/>
          <p:cNvPicPr>
            <a:picLocks noChangeAspect="1"/>
          </p:cNvPicPr>
          <p:nvPr/>
        </p:nvPicPr>
        <p:blipFill>
          <a:blip r:embed="rId4"/>
          <a:stretch>
            <a:fillRect/>
          </a:stretch>
        </p:blipFill>
        <p:spPr>
          <a:xfrm>
            <a:off x="6979286" y="1406512"/>
            <a:ext cx="1389732" cy="168656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idx="1"/>
          </p:nvPr>
        </p:nvSpPr>
        <p:spPr>
          <a:xfrm>
            <a:off x="330199" y="1202530"/>
            <a:ext cx="8500715" cy="4474845"/>
          </a:xfrm>
        </p:spPr>
        <p:txBody>
          <a:bodyPr>
            <a:normAutofit/>
          </a:bodyPr>
          <a:lstStyle/>
          <a:p>
            <a:pPr algn="just">
              <a:lnSpc>
                <a:spcPct val="100000"/>
              </a:lnSpc>
              <a:spcAft>
                <a:spcPts val="600"/>
              </a:spcAft>
            </a:pPr>
            <a:r>
              <a:rPr kumimoji="0" lang="zh-CN" altLang="en-US" sz="2400" dirty="0">
                <a:latin typeface="+mn-ea"/>
              </a:rPr>
              <a:t>长期性：程序正确性不可证明；</a:t>
            </a:r>
            <a:r>
              <a:rPr kumimoji="0" lang="zh-CN" altLang="en-US" sz="2400" dirty="0">
                <a:latin typeface="+mn-ea"/>
                <a:sym typeface="+mn-ea"/>
              </a:rPr>
              <a:t>一定历史阶段内，恶意</a:t>
            </a:r>
            <a:r>
              <a:rPr kumimoji="0" lang="zh-CN" altLang="en-US" sz="2400" dirty="0">
                <a:latin typeface="+mn-ea"/>
              </a:rPr>
              <a:t>网络主体长期存在</a:t>
            </a:r>
          </a:p>
          <a:p>
            <a:pPr algn="just">
              <a:lnSpc>
                <a:spcPct val="100000"/>
              </a:lnSpc>
              <a:spcAft>
                <a:spcPts val="600"/>
              </a:spcAft>
            </a:pPr>
            <a:r>
              <a:rPr kumimoji="0" lang="zh-CN" altLang="en-US" sz="2400" dirty="0">
                <a:latin typeface="+mn-ea"/>
              </a:rPr>
              <a:t>交叉性：网涉及法律、管理、技术等多层面</a:t>
            </a:r>
          </a:p>
          <a:p>
            <a:pPr algn="just">
              <a:lnSpc>
                <a:spcPct val="100000"/>
              </a:lnSpc>
              <a:spcAft>
                <a:spcPts val="600"/>
              </a:spcAft>
            </a:pPr>
            <a:r>
              <a:rPr kumimoji="0" lang="zh-CN" altLang="en-US" sz="2400" dirty="0">
                <a:latin typeface="+mn-ea"/>
              </a:rPr>
              <a:t>伴生性：与信息技术如影随形，具有伴生性</a:t>
            </a:r>
          </a:p>
          <a:p>
            <a:pPr algn="just">
              <a:lnSpc>
                <a:spcPct val="100000"/>
              </a:lnSpc>
              <a:spcAft>
                <a:spcPts val="600"/>
              </a:spcAft>
            </a:pPr>
            <a:r>
              <a:rPr kumimoji="0" lang="zh-CN" altLang="en-US" sz="2400" dirty="0">
                <a:latin typeface="+mn-ea"/>
              </a:rPr>
              <a:t>动态性：魔高一尺道高一丈</a:t>
            </a:r>
          </a:p>
          <a:p>
            <a:pPr algn="just">
              <a:lnSpc>
                <a:spcPct val="100000"/>
              </a:lnSpc>
              <a:spcAft>
                <a:spcPts val="600"/>
              </a:spcAft>
            </a:pPr>
            <a:r>
              <a:rPr kumimoji="0" lang="zh-CN" altLang="en-US" sz="2400" dirty="0">
                <a:latin typeface="+mn-ea"/>
              </a:rPr>
              <a:t>实践性强</a:t>
            </a:r>
          </a:p>
        </p:txBody>
      </p:sp>
      <p:grpSp>
        <p:nvGrpSpPr>
          <p:cNvPr id="2" name="组合 1"/>
          <p:cNvGrpSpPr/>
          <p:nvPr/>
        </p:nvGrpSpPr>
        <p:grpSpPr>
          <a:xfrm>
            <a:off x="647700" y="4537075"/>
            <a:ext cx="7740650" cy="2203162"/>
            <a:chOff x="1020" y="3695"/>
            <a:chExt cx="12190" cy="6355"/>
          </a:xfrm>
        </p:grpSpPr>
        <p:pic>
          <p:nvPicPr>
            <p:cNvPr id="36867" name="Picture 5" descr="VCE on earth"/>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20" y="3695"/>
              <a:ext cx="12190" cy="6355"/>
            </a:xfrm>
            <a:prstGeom prst="rect">
              <a:avLst/>
            </a:prstGeom>
            <a:noFill/>
            <a:ln>
              <a:noFill/>
            </a:ln>
          </p:spPr>
        </p:pic>
        <p:sp>
          <p:nvSpPr>
            <p:cNvPr id="993286" name="Text Box 6"/>
            <p:cNvSpPr txBox="1">
              <a:spLocks noChangeArrowheads="1"/>
            </p:cNvSpPr>
            <p:nvPr/>
          </p:nvSpPr>
          <p:spPr bwMode="auto">
            <a:xfrm>
              <a:off x="4138" y="6243"/>
              <a:ext cx="2357" cy="678"/>
            </a:xfrm>
            <a:prstGeom prst="rect">
              <a:avLst/>
            </a:prstGeom>
            <a:noFill/>
            <a:ln w="25400">
              <a:noFill/>
              <a:miter lim="800000"/>
            </a:ln>
            <a:effectLst/>
          </p:spPr>
          <p:txBody>
            <a:bodyPr lIns="0" tIns="0" rIns="0" bIns="0">
              <a:spAutoFit/>
            </a:bodyPr>
            <a:lstStyle>
              <a:lvl1pPr defTabSz="820420" eaLnBrk="0" hangingPunct="0">
                <a:defRPr>
                  <a:solidFill>
                    <a:schemeClr val="tx1"/>
                  </a:solidFill>
                  <a:latin typeface="Arial" panose="020B0604020202090204" pitchFamily="34" charset="0"/>
                  <a:ea typeface="宋体" pitchFamily="2" charset="-122"/>
                  <a:cs typeface="宋体" pitchFamily="2" charset="-122"/>
                </a:defRPr>
              </a:lvl1pPr>
              <a:lvl2pPr marL="742950" indent="-285750" defTabSz="820420" eaLnBrk="0" hangingPunct="0">
                <a:defRPr>
                  <a:solidFill>
                    <a:schemeClr val="tx1"/>
                  </a:solidFill>
                  <a:latin typeface="Arial" panose="020B0604020202090204" pitchFamily="34" charset="0"/>
                  <a:ea typeface="宋体" pitchFamily="2" charset="-122"/>
                </a:defRPr>
              </a:lvl2pPr>
              <a:lvl3pPr marL="1143000" indent="-228600" defTabSz="820420" eaLnBrk="0" hangingPunct="0">
                <a:defRPr>
                  <a:solidFill>
                    <a:schemeClr val="tx1"/>
                  </a:solidFill>
                  <a:latin typeface="Arial" panose="020B0604020202090204" pitchFamily="34" charset="0"/>
                  <a:ea typeface="宋体" pitchFamily="2" charset="-122"/>
                </a:defRPr>
              </a:lvl3pPr>
              <a:lvl4pPr marL="1600200" indent="-228600" defTabSz="820420" eaLnBrk="0" hangingPunct="0">
                <a:defRPr>
                  <a:solidFill>
                    <a:schemeClr val="tx1"/>
                  </a:solidFill>
                  <a:latin typeface="Arial" panose="020B0604020202090204" pitchFamily="34" charset="0"/>
                  <a:ea typeface="宋体" pitchFamily="2" charset="-122"/>
                </a:defRPr>
              </a:lvl4pPr>
              <a:lvl5pPr marL="2057400" indent="-228600" defTabSz="820420" eaLnBrk="0" hangingPunct="0">
                <a:defRPr>
                  <a:solidFill>
                    <a:schemeClr val="tx1"/>
                  </a:solidFill>
                  <a:latin typeface="Arial" panose="020B0604020202090204" pitchFamily="34" charset="0"/>
                  <a:ea typeface="宋体" pitchFamily="2" charset="-122"/>
                </a:defRPr>
              </a:lvl5pPr>
              <a:lvl6pPr marL="25146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r" eaLnBrk="1" hangingPunct="1">
                <a:lnSpc>
                  <a:spcPct val="90000"/>
                </a:lnSpc>
                <a:spcAft>
                  <a:spcPct val="15000"/>
                </a:spcAft>
              </a:pPr>
              <a:r>
                <a:rPr lang="en-US" altLang="zh-CN" sz="1700" b="1">
                  <a:solidFill>
                    <a:srgbClr val="000000"/>
                  </a:solidFill>
                  <a:effectLst>
                    <a:outerShdw blurRad="38100" dist="38100" dir="2700000" algn="tl">
                      <a:srgbClr val="DDDDDD"/>
                    </a:outerShdw>
                  </a:effectLst>
                  <a:latin typeface="Calibri" panose="020F0502020204030204" charset="0"/>
                  <a:cs typeface="Arial" panose="020B0604020202090204" pitchFamily="34" charset="0"/>
                </a:rPr>
                <a:t>Applications</a:t>
              </a:r>
            </a:p>
          </p:txBody>
        </p:sp>
        <p:sp>
          <p:nvSpPr>
            <p:cNvPr id="993287" name="Text Box 7"/>
            <p:cNvSpPr txBox="1">
              <a:spLocks noChangeArrowheads="1"/>
            </p:cNvSpPr>
            <p:nvPr/>
          </p:nvSpPr>
          <p:spPr bwMode="auto">
            <a:xfrm>
              <a:off x="3573" y="4655"/>
              <a:ext cx="2195" cy="678"/>
            </a:xfrm>
            <a:prstGeom prst="rect">
              <a:avLst/>
            </a:prstGeom>
            <a:noFill/>
            <a:ln w="25400">
              <a:noFill/>
              <a:miter lim="800000"/>
            </a:ln>
            <a:effectLst/>
          </p:spPr>
          <p:txBody>
            <a:bodyPr lIns="0" tIns="0" rIns="0" bIns="0">
              <a:spAutoFit/>
            </a:bodyPr>
            <a:lstStyle>
              <a:lvl1pPr defTabSz="820420" eaLnBrk="0" hangingPunct="0">
                <a:defRPr>
                  <a:solidFill>
                    <a:schemeClr val="tx1"/>
                  </a:solidFill>
                  <a:latin typeface="Arial" panose="020B0604020202090204" pitchFamily="34" charset="0"/>
                  <a:ea typeface="宋体" pitchFamily="2" charset="-122"/>
                  <a:cs typeface="宋体" pitchFamily="2" charset="-122"/>
                </a:defRPr>
              </a:lvl1pPr>
              <a:lvl2pPr marL="742950" indent="-285750" defTabSz="820420" eaLnBrk="0" hangingPunct="0">
                <a:defRPr>
                  <a:solidFill>
                    <a:schemeClr val="tx1"/>
                  </a:solidFill>
                  <a:latin typeface="Arial" panose="020B0604020202090204" pitchFamily="34" charset="0"/>
                  <a:ea typeface="宋体" pitchFamily="2" charset="-122"/>
                </a:defRPr>
              </a:lvl2pPr>
              <a:lvl3pPr marL="1143000" indent="-228600" defTabSz="820420" eaLnBrk="0" hangingPunct="0">
                <a:defRPr>
                  <a:solidFill>
                    <a:schemeClr val="tx1"/>
                  </a:solidFill>
                  <a:latin typeface="Arial" panose="020B0604020202090204" pitchFamily="34" charset="0"/>
                  <a:ea typeface="宋体" pitchFamily="2" charset="-122"/>
                </a:defRPr>
              </a:lvl3pPr>
              <a:lvl4pPr marL="1600200" indent="-228600" defTabSz="820420" eaLnBrk="0" hangingPunct="0">
                <a:defRPr>
                  <a:solidFill>
                    <a:schemeClr val="tx1"/>
                  </a:solidFill>
                  <a:latin typeface="Arial" panose="020B0604020202090204" pitchFamily="34" charset="0"/>
                  <a:ea typeface="宋体" pitchFamily="2" charset="-122"/>
                </a:defRPr>
              </a:lvl4pPr>
              <a:lvl5pPr marL="2057400" indent="-228600" defTabSz="820420" eaLnBrk="0" hangingPunct="0">
                <a:defRPr>
                  <a:solidFill>
                    <a:schemeClr val="tx1"/>
                  </a:solidFill>
                  <a:latin typeface="Arial" panose="020B0604020202090204" pitchFamily="34" charset="0"/>
                  <a:ea typeface="宋体" pitchFamily="2" charset="-122"/>
                </a:defRPr>
              </a:lvl5pPr>
              <a:lvl6pPr marL="25146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lnSpc>
                  <a:spcPct val="90000"/>
                </a:lnSpc>
                <a:spcAft>
                  <a:spcPct val="15000"/>
                </a:spcAft>
              </a:pPr>
              <a:r>
                <a:rPr lang="en-US" altLang="zh-CN" sz="1700" b="1">
                  <a:solidFill>
                    <a:srgbClr val="000000"/>
                  </a:solidFill>
                  <a:effectLst>
                    <a:outerShdw blurRad="38100" dist="38100" dir="2700000" algn="tl">
                      <a:srgbClr val="DDDDDD"/>
                    </a:outerShdw>
                  </a:effectLst>
                  <a:latin typeface="Calibri" panose="020F0502020204030204" charset="0"/>
                  <a:cs typeface="Arial" panose="020B0604020202090204" pitchFamily="34" charset="0"/>
                </a:rPr>
                <a:t>Processing</a:t>
              </a:r>
            </a:p>
          </p:txBody>
        </p:sp>
        <p:sp>
          <p:nvSpPr>
            <p:cNvPr id="993288" name="Text Box 8"/>
            <p:cNvSpPr txBox="1">
              <a:spLocks noChangeArrowheads="1"/>
            </p:cNvSpPr>
            <p:nvPr/>
          </p:nvSpPr>
          <p:spPr bwMode="auto">
            <a:xfrm>
              <a:off x="9455" y="4930"/>
              <a:ext cx="838" cy="678"/>
            </a:xfrm>
            <a:prstGeom prst="rect">
              <a:avLst/>
            </a:prstGeom>
            <a:noFill/>
            <a:ln w="25400">
              <a:noFill/>
              <a:miter lim="800000"/>
            </a:ln>
            <a:effectLst/>
          </p:spPr>
          <p:txBody>
            <a:bodyPr lIns="0" tIns="0" rIns="0" bIns="0">
              <a:spAutoFit/>
            </a:bodyPr>
            <a:lstStyle>
              <a:lvl1pPr defTabSz="820420" eaLnBrk="0" hangingPunct="0">
                <a:defRPr>
                  <a:solidFill>
                    <a:schemeClr val="tx1"/>
                  </a:solidFill>
                  <a:latin typeface="Arial" panose="020B0604020202090204" pitchFamily="34" charset="0"/>
                  <a:ea typeface="宋体" pitchFamily="2" charset="-122"/>
                  <a:cs typeface="宋体" pitchFamily="2" charset="-122"/>
                </a:defRPr>
              </a:lvl1pPr>
              <a:lvl2pPr marL="742950" indent="-285750" defTabSz="820420" eaLnBrk="0" hangingPunct="0">
                <a:defRPr>
                  <a:solidFill>
                    <a:schemeClr val="tx1"/>
                  </a:solidFill>
                  <a:latin typeface="Arial" panose="020B0604020202090204" pitchFamily="34" charset="0"/>
                  <a:ea typeface="宋体" pitchFamily="2" charset="-122"/>
                </a:defRPr>
              </a:lvl2pPr>
              <a:lvl3pPr marL="1143000" indent="-228600" defTabSz="820420" eaLnBrk="0" hangingPunct="0">
                <a:defRPr>
                  <a:solidFill>
                    <a:schemeClr val="tx1"/>
                  </a:solidFill>
                  <a:latin typeface="Arial" panose="020B0604020202090204" pitchFamily="34" charset="0"/>
                  <a:ea typeface="宋体" pitchFamily="2" charset="-122"/>
                </a:defRPr>
              </a:lvl3pPr>
              <a:lvl4pPr marL="1600200" indent="-228600" defTabSz="820420" eaLnBrk="0" hangingPunct="0">
                <a:defRPr>
                  <a:solidFill>
                    <a:schemeClr val="tx1"/>
                  </a:solidFill>
                  <a:latin typeface="Arial" panose="020B0604020202090204" pitchFamily="34" charset="0"/>
                  <a:ea typeface="宋体" pitchFamily="2" charset="-122"/>
                </a:defRPr>
              </a:lvl4pPr>
              <a:lvl5pPr marL="2057400" indent="-228600" defTabSz="820420" eaLnBrk="0" hangingPunct="0">
                <a:defRPr>
                  <a:solidFill>
                    <a:schemeClr val="tx1"/>
                  </a:solidFill>
                  <a:latin typeface="Arial" panose="020B0604020202090204" pitchFamily="34" charset="0"/>
                  <a:ea typeface="宋体" pitchFamily="2" charset="-122"/>
                </a:defRPr>
              </a:lvl5pPr>
              <a:lvl6pPr marL="25146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defTabSz="82042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lnSpc>
                  <a:spcPct val="90000"/>
                </a:lnSpc>
                <a:spcAft>
                  <a:spcPct val="15000"/>
                </a:spcAft>
              </a:pPr>
              <a:r>
                <a:rPr lang="en-US" altLang="zh-CN" sz="1700" b="1">
                  <a:solidFill>
                    <a:srgbClr val="000000"/>
                  </a:solidFill>
                  <a:effectLst>
                    <a:outerShdw blurRad="38100" dist="38100" dir="2700000" algn="tl">
                      <a:srgbClr val="DDDDDD"/>
                    </a:outerShdw>
                  </a:effectLst>
                  <a:latin typeface="Calibri" panose="020F0502020204030204" charset="0"/>
                  <a:cs typeface="Arial" panose="020B0604020202090204" pitchFamily="34" charset="0"/>
                </a:rPr>
                <a:t>Data</a:t>
              </a:r>
            </a:p>
          </p:txBody>
        </p:sp>
      </p:grpSp>
      <p:sp>
        <p:nvSpPr>
          <p:cNvPr id="36871" name="标题 1"/>
          <p:cNvSpPr txBox="1"/>
          <p:nvPr/>
        </p:nvSpPr>
        <p:spPr bwMode="auto">
          <a:xfrm>
            <a:off x="313085" y="260648"/>
            <a:ext cx="8229600" cy="1143000"/>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网络空间安全问题的特点</a:t>
            </a:r>
            <a:b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b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28930" y="375920"/>
            <a:ext cx="7829550" cy="514350"/>
          </a:xfrm>
          <a:prstGeom prst="rect">
            <a:avLst/>
          </a:prstGeom>
          <a:noFill/>
          <a:ln>
            <a:noFill/>
          </a:ln>
        </p:spPr>
        <p:txBody>
          <a:bodyPr anchor="ctr"/>
          <a:lstStyle/>
          <a:p>
            <a:r>
              <a:rPr lang="zh-CN" altLang="en-US" sz="3400" b="1" dirty="0">
                <a:solidFill>
                  <a:srgbClr val="000000"/>
                </a:solidFill>
                <a:latin typeface="宋体" pitchFamily="2" charset="-122"/>
              </a:rPr>
              <a:t>作业</a:t>
            </a:r>
            <a:r>
              <a:rPr lang="en-US" altLang="zh-CN" sz="3400" b="1" dirty="0">
                <a:solidFill>
                  <a:srgbClr val="000000"/>
                </a:solidFill>
                <a:latin typeface="宋体" pitchFamily="2" charset="-122"/>
              </a:rPr>
              <a:t>-</a:t>
            </a:r>
            <a:r>
              <a:rPr lang="zh-CN" altLang="en-US" sz="3400" b="1" dirty="0">
                <a:solidFill>
                  <a:srgbClr val="000000"/>
                </a:solidFill>
                <a:latin typeface="宋体" pitchFamily="2" charset="-122"/>
              </a:rPr>
              <a:t>实验提交</a:t>
            </a:r>
          </a:p>
        </p:txBody>
      </p:sp>
      <p:sp>
        <p:nvSpPr>
          <p:cNvPr id="4" name="文本框 3"/>
          <p:cNvSpPr txBox="1"/>
          <p:nvPr/>
        </p:nvSpPr>
        <p:spPr>
          <a:xfrm>
            <a:off x="328930" y="1196752"/>
            <a:ext cx="6529070" cy="2585323"/>
          </a:xfrm>
          <a:prstGeom prst="rect">
            <a:avLst/>
          </a:prstGeom>
          <a:noFill/>
        </p:spPr>
        <p:txBody>
          <a:bodyPr wrap="square">
            <a:spAutoFit/>
          </a:bodyPr>
          <a:lstStyle/>
          <a:p>
            <a:r>
              <a:rPr lang="zh-CN" altLang="en-US" dirty="0"/>
              <a:t>头歌平台：</a:t>
            </a:r>
            <a:r>
              <a:rPr lang="en" altLang="zh-CN" dirty="0"/>
              <a:t>https://</a:t>
            </a:r>
            <a:r>
              <a:rPr lang="en" altLang="zh-CN" dirty="0" err="1"/>
              <a:t>www.educoder.net</a:t>
            </a:r>
            <a:r>
              <a:rPr lang="en" altLang="zh-CN" dirty="0"/>
              <a:t>/classrooms/6yoex78q?code=C5MP3</a:t>
            </a:r>
            <a:endParaRPr lang="zh-CN" altLang="en-US" dirty="0"/>
          </a:p>
          <a:p>
            <a:r>
              <a:rPr lang="zh-CN" altLang="en-US" dirty="0"/>
              <a:t>邀请码：</a:t>
            </a:r>
            <a:r>
              <a:rPr lang="en" altLang="zh-CN" dirty="0">
                <a:solidFill>
                  <a:srgbClr val="FF0000"/>
                </a:solidFill>
              </a:rPr>
              <a:t>C5MP3</a:t>
            </a:r>
            <a:endParaRPr lang="en-US" altLang="zh-CN" dirty="0">
              <a:solidFill>
                <a:srgbClr val="FF0000"/>
              </a:solidFill>
            </a:endParaRPr>
          </a:p>
          <a:p>
            <a:endParaRPr lang="en-US" altLang="zh-CN" dirty="0"/>
          </a:p>
          <a:p>
            <a:r>
              <a:rPr lang="zh-CN" altLang="en-US" dirty="0"/>
              <a:t>在</a:t>
            </a:r>
            <a:r>
              <a:rPr lang="zh-CN" altLang="en-US" dirty="0">
                <a:solidFill>
                  <a:srgbClr val="FF0000"/>
                </a:solidFill>
              </a:rPr>
              <a:t>图文作业</a:t>
            </a:r>
            <a:r>
              <a:rPr lang="zh-CN" altLang="en-US" dirty="0"/>
              <a:t>里面查看和提交作业和实验</a:t>
            </a:r>
            <a:endParaRPr lang="en-US" altLang="zh-CN" dirty="0"/>
          </a:p>
          <a:p>
            <a:endParaRPr lang="en-US" altLang="zh-CN" dirty="0"/>
          </a:p>
          <a:p>
            <a:endParaRPr lang="en-US" altLang="zh-CN" dirty="0"/>
          </a:p>
          <a:p>
            <a:endParaRPr lang="en-US" altLang="zh-CN" dirty="0"/>
          </a:p>
          <a:p>
            <a:endParaRPr lang="zh-CN" altLang="en-US" dirty="0"/>
          </a:p>
        </p:txBody>
      </p:sp>
      <p:sp>
        <p:nvSpPr>
          <p:cNvPr id="8" name="文本框 7"/>
          <p:cNvSpPr txBox="1"/>
          <p:nvPr/>
        </p:nvSpPr>
        <p:spPr>
          <a:xfrm>
            <a:off x="827584" y="3719225"/>
            <a:ext cx="4572000" cy="923330"/>
          </a:xfrm>
          <a:prstGeom prst="rect">
            <a:avLst/>
          </a:prstGeom>
          <a:noFill/>
        </p:spPr>
        <p:txBody>
          <a:bodyPr wrap="square">
            <a:spAutoFit/>
          </a:bodyPr>
          <a:lstStyle/>
          <a:p>
            <a:r>
              <a:rPr lang="zh-CN" altLang="en-US" dirty="0"/>
              <a:t>课程</a:t>
            </a:r>
            <a:r>
              <a:rPr lang="en-US" altLang="zh-CN" dirty="0"/>
              <a:t>QQ</a:t>
            </a:r>
            <a:r>
              <a:rPr lang="zh-CN" altLang="en-US" dirty="0"/>
              <a:t>群：</a:t>
            </a:r>
            <a:endParaRPr lang="en-US" altLang="zh-CN" dirty="0"/>
          </a:p>
          <a:p>
            <a:endParaRPr lang="en-US" altLang="zh-CN" dirty="0"/>
          </a:p>
          <a:p>
            <a:r>
              <a:rPr lang="zh-CN" altLang="en-US" dirty="0"/>
              <a:t>昵称改为：学号</a:t>
            </a:r>
            <a:r>
              <a:rPr lang="en-US" altLang="zh-CN" dirty="0"/>
              <a:t>+</a:t>
            </a:r>
            <a:r>
              <a:rPr lang="zh-CN" altLang="en-US" dirty="0"/>
              <a:t>姓名 </a:t>
            </a:r>
            <a:endParaRPr lang="en-US" altLang="zh-CN" dirty="0"/>
          </a:p>
        </p:txBody>
      </p:sp>
      <p:pic>
        <p:nvPicPr>
          <p:cNvPr id="3" name="图片 2">
            <a:extLst>
              <a:ext uri="{FF2B5EF4-FFF2-40B4-BE49-F238E27FC236}">
                <a16:creationId xmlns:a16="http://schemas.microsoft.com/office/drawing/2014/main" id="{B76653B4-2ED4-691E-F3AA-1E019758F6CA}"/>
              </a:ext>
            </a:extLst>
          </p:cNvPr>
          <p:cNvPicPr>
            <a:picLocks noChangeAspect="1"/>
          </p:cNvPicPr>
          <p:nvPr/>
        </p:nvPicPr>
        <p:blipFill>
          <a:blip r:embed="rId2"/>
          <a:stretch>
            <a:fillRect/>
          </a:stretch>
        </p:blipFill>
        <p:spPr>
          <a:xfrm>
            <a:off x="4355976" y="2525996"/>
            <a:ext cx="3298913" cy="423311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626" y="3429000"/>
            <a:ext cx="6054961" cy="3998268"/>
          </a:xfrm>
          <a:prstGeom prst="ellipse">
            <a:avLst/>
          </a:prstGeom>
          <a:ln>
            <a:solidFill>
              <a:schemeClr val="tx1"/>
            </a:solidFill>
          </a:ln>
          <a:effectLst>
            <a:outerShdw blurRad="50800" dist="38100" dir="2700000" algn="tl" rotWithShape="0">
              <a:prstClr val="black">
                <a:alpha val="40000"/>
              </a:prstClr>
            </a:outerShdw>
            <a:softEdge rad="112500"/>
          </a:effectLst>
          <a:scene3d>
            <a:camera prst="orthographicFront">
              <a:rot lat="3900002" lon="0" rev="0"/>
            </a:camera>
            <a:lightRig rig="threePt" dir="t"/>
          </a:scene3d>
        </p:spPr>
      </p:pic>
      <p:sp>
        <p:nvSpPr>
          <p:cNvPr id="38915" name="文本框 7"/>
          <p:cNvSpPr txBox="1">
            <a:spLocks noChangeArrowheads="1"/>
          </p:cNvSpPr>
          <p:nvPr/>
        </p:nvSpPr>
        <p:spPr bwMode="auto">
          <a:xfrm>
            <a:off x="4935538" y="6018213"/>
            <a:ext cx="1152525" cy="368300"/>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b="1">
                <a:latin typeface="微软雅黑" panose="020B0503020204020204" charset="-122"/>
                <a:ea typeface="微软雅黑" panose="020B0503020204020204" charset="-122"/>
                <a:cs typeface="微软雅黑" panose="020B0503020204020204" charset="-122"/>
              </a:rPr>
              <a:t>物理世界</a:t>
            </a:r>
          </a:p>
        </p:txBody>
      </p:sp>
      <p:pic>
        <p:nvPicPr>
          <p:cNvPr id="11" name="图片 10"/>
          <p:cNvPicPr>
            <a:picLocks noChangeAspect="1"/>
          </p:cNvPicPr>
          <p:nvPr/>
        </p:nvPicPr>
        <p:blipFill>
          <a:blip r:embed="rId3" cstate="email"/>
          <a:stretch>
            <a:fillRect/>
          </a:stretch>
        </p:blipFill>
        <p:spPr>
          <a:xfrm>
            <a:off x="595552" y="4870752"/>
            <a:ext cx="571102" cy="575495"/>
          </a:xfrm>
          <a:prstGeom prst="rect">
            <a:avLst/>
          </a:prstGeom>
          <a:effectLst>
            <a:glow rad="101600">
              <a:schemeClr val="tx1">
                <a:alpha val="60000"/>
              </a:schemeClr>
            </a:glow>
          </a:effectLst>
        </p:spPr>
      </p:pic>
      <p:pic>
        <p:nvPicPr>
          <p:cNvPr id="13" name="图片 12"/>
          <p:cNvPicPr>
            <a:picLocks noChangeAspect="1"/>
          </p:cNvPicPr>
          <p:nvPr/>
        </p:nvPicPr>
        <p:blipFill>
          <a:blip r:embed="rId4" cstate="email"/>
          <a:stretch>
            <a:fillRect/>
          </a:stretch>
        </p:blipFill>
        <p:spPr>
          <a:xfrm>
            <a:off x="1686307" y="4519997"/>
            <a:ext cx="1622478" cy="933264"/>
          </a:xfrm>
          <a:prstGeom prst="rect">
            <a:avLst/>
          </a:prstGeom>
          <a:effectLst>
            <a:glow rad="101600">
              <a:srgbClr val="000000">
                <a:alpha val="60000"/>
              </a:srgbClr>
            </a:glow>
          </a:effectLst>
        </p:spPr>
      </p:pic>
      <p:pic>
        <p:nvPicPr>
          <p:cNvPr id="16" name="图片 15"/>
          <p:cNvPicPr>
            <a:picLocks noChangeAspect="1"/>
          </p:cNvPicPr>
          <p:nvPr/>
        </p:nvPicPr>
        <p:blipFill>
          <a:blip r:embed="rId5" cstate="email"/>
          <a:stretch>
            <a:fillRect/>
          </a:stretch>
        </p:blipFill>
        <p:spPr>
          <a:xfrm>
            <a:off x="3711985" y="4837613"/>
            <a:ext cx="1134546" cy="698729"/>
          </a:xfrm>
          <a:prstGeom prst="rect">
            <a:avLst/>
          </a:prstGeom>
          <a:effectLst>
            <a:glow rad="127000">
              <a:schemeClr val="bg2">
                <a:lumMod val="50000"/>
                <a:alpha val="94000"/>
              </a:schemeClr>
            </a:glow>
          </a:effectLst>
        </p:spPr>
      </p:pic>
      <p:pic>
        <p:nvPicPr>
          <p:cNvPr id="18" name="图片 17"/>
          <p:cNvPicPr>
            <a:picLocks noChangeAspect="1"/>
          </p:cNvPicPr>
          <p:nvPr/>
        </p:nvPicPr>
        <p:blipFill>
          <a:blip r:embed="rId6" cstate="email"/>
          <a:stretch>
            <a:fillRect/>
          </a:stretch>
        </p:blipFill>
        <p:spPr>
          <a:xfrm>
            <a:off x="4544303" y="4077072"/>
            <a:ext cx="884326" cy="1269802"/>
          </a:xfrm>
          <a:prstGeom prst="rect">
            <a:avLst/>
          </a:prstGeom>
          <a:effectLst>
            <a:glow rad="127000">
              <a:schemeClr val="tx1">
                <a:lumMod val="75000"/>
                <a:lumOff val="25000"/>
                <a:alpha val="94000"/>
              </a:schemeClr>
            </a:glow>
          </a:effectLst>
        </p:spPr>
      </p:pic>
      <p:sp>
        <p:nvSpPr>
          <p:cNvPr id="19" name="文本框 18"/>
          <p:cNvSpPr txBox="1">
            <a:spLocks noChangeArrowheads="1"/>
          </p:cNvSpPr>
          <p:nvPr/>
        </p:nvSpPr>
        <p:spPr bwMode="auto">
          <a:xfrm>
            <a:off x="638175" y="5453063"/>
            <a:ext cx="417513" cy="369887"/>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b="1">
                <a:solidFill>
                  <a:srgbClr val="FF0000"/>
                </a:solidFill>
                <a:latin typeface="微软雅黑" panose="020B0503020204020204" charset="-122"/>
                <a:ea typeface="微软雅黑" panose="020B0503020204020204" charset="-122"/>
                <a:cs typeface="微软雅黑" panose="020B0503020204020204" charset="-122"/>
              </a:rPr>
              <a:t>财</a:t>
            </a:r>
          </a:p>
        </p:txBody>
      </p:sp>
      <p:sp>
        <p:nvSpPr>
          <p:cNvPr id="20" name="文本框 19"/>
          <p:cNvSpPr txBox="1">
            <a:spLocks noChangeArrowheads="1"/>
          </p:cNvSpPr>
          <p:nvPr/>
        </p:nvSpPr>
        <p:spPr bwMode="auto">
          <a:xfrm>
            <a:off x="2174875" y="5470525"/>
            <a:ext cx="417513" cy="369888"/>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b="1">
                <a:solidFill>
                  <a:srgbClr val="FF0000"/>
                </a:solidFill>
                <a:latin typeface="微软雅黑" panose="020B0503020204020204" charset="-122"/>
                <a:ea typeface="微软雅黑" panose="020B0503020204020204" charset="-122"/>
                <a:cs typeface="微软雅黑" panose="020B0503020204020204" charset="-122"/>
              </a:rPr>
              <a:t>人</a:t>
            </a:r>
          </a:p>
        </p:txBody>
      </p:sp>
      <p:sp>
        <p:nvSpPr>
          <p:cNvPr id="21" name="文本框 20"/>
          <p:cNvSpPr txBox="1">
            <a:spLocks noChangeArrowheads="1"/>
          </p:cNvSpPr>
          <p:nvPr/>
        </p:nvSpPr>
        <p:spPr bwMode="auto">
          <a:xfrm>
            <a:off x="4537075" y="5491163"/>
            <a:ext cx="417513" cy="369887"/>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b="1">
                <a:solidFill>
                  <a:srgbClr val="FF0000"/>
                </a:solidFill>
                <a:latin typeface="微软雅黑" panose="020B0503020204020204" charset="-122"/>
                <a:ea typeface="微软雅黑" panose="020B0503020204020204" charset="-122"/>
                <a:cs typeface="微软雅黑" panose="020B0503020204020204" charset="-122"/>
              </a:rPr>
              <a:t>物</a:t>
            </a:r>
          </a:p>
        </p:txBody>
      </p:sp>
      <p:sp>
        <p:nvSpPr>
          <p:cNvPr id="26" name="任意多边形 25"/>
          <p:cNvSpPr/>
          <p:nvPr/>
        </p:nvSpPr>
        <p:spPr bwMode="auto">
          <a:xfrm>
            <a:off x="881063" y="4186238"/>
            <a:ext cx="1438275" cy="606425"/>
          </a:xfrm>
          <a:custGeom>
            <a:avLst/>
            <a:gdLst>
              <a:gd name="T0" fmla="*/ 0 w 1439334"/>
              <a:gd name="T1" fmla="*/ 606267 h 606583"/>
              <a:gd name="T2" fmla="*/ 718609 w 1439334"/>
              <a:gd name="T3" fmla="*/ 5448 h 606583"/>
              <a:gd name="T4" fmla="*/ 1437217 w 1439334"/>
              <a:gd name="T5" fmla="*/ 293165 h 606583"/>
              <a:gd name="T6" fmla="*/ 1437217 w 1439334"/>
              <a:gd name="T7" fmla="*/ 293165 h 606583"/>
              <a:gd name="T8" fmla="*/ 0 60000 65536"/>
              <a:gd name="T9" fmla="*/ 0 60000 65536"/>
              <a:gd name="T10" fmla="*/ 0 60000 65536"/>
              <a:gd name="T11" fmla="*/ 0 60000 65536"/>
              <a:gd name="T12" fmla="*/ 0 w 1439334"/>
              <a:gd name="T13" fmla="*/ 0 h 606583"/>
              <a:gd name="T14" fmla="*/ 1439334 w 1439334"/>
              <a:gd name="T15" fmla="*/ 606583 h 606583"/>
            </a:gdLst>
            <a:ahLst/>
            <a:cxnLst>
              <a:cxn ang="T8">
                <a:pos x="T0" y="T1"/>
              </a:cxn>
              <a:cxn ang="T9">
                <a:pos x="T2" y="T3"/>
              </a:cxn>
              <a:cxn ang="T10">
                <a:pos x="T4" y="T5"/>
              </a:cxn>
              <a:cxn ang="T11">
                <a:pos x="T6" y="T7"/>
              </a:cxn>
            </a:cxnLst>
            <a:rect l="T12" t="T13" r="T14" b="T15"/>
            <a:pathLst>
              <a:path w="1439334" h="606583">
                <a:moveTo>
                  <a:pt x="0" y="606583"/>
                </a:moveTo>
                <a:cubicBezTo>
                  <a:pt x="239889" y="332122"/>
                  <a:pt x="479778" y="57661"/>
                  <a:pt x="719667" y="5450"/>
                </a:cubicBezTo>
                <a:cubicBezTo>
                  <a:pt x="959556" y="-46761"/>
                  <a:pt x="1439334" y="293317"/>
                  <a:pt x="1439334" y="293317"/>
                </a:cubicBezTo>
              </a:path>
            </a:pathLst>
          </a:custGeom>
          <a:noFill/>
          <a:ln w="25400">
            <a:solidFill>
              <a:srgbClr val="FF0000"/>
            </a:solidFill>
            <a:prstDash val="sysDash"/>
            <a:round/>
            <a:headEnd type="triangle" w="lg" len="lg"/>
            <a:tailEnd type="triangle" w="lg" len="lg"/>
          </a:ln>
          <a:effectLst>
            <a:outerShdw blurRad="63500" dist="20000" dir="5400000" rotWithShape="0">
              <a:srgbClr val="000000">
                <a:alpha val="37999"/>
              </a:srgbClr>
            </a:outerShdw>
          </a:effectLst>
        </p:spPr>
        <p:txBody>
          <a:bodyPr anchor="ctr"/>
          <a:lstStyle/>
          <a:p>
            <a:pPr>
              <a:defRPr/>
            </a:pPr>
            <a:endParaRPr lang="zh-CN" altLang="en-US">
              <a:latin typeface="Arial" panose="020B0604020202090204" pitchFamily="34" charset="0"/>
              <a:ea typeface="宋体" pitchFamily="2" charset="-122"/>
              <a:cs typeface="+mn-cs"/>
            </a:endParaRPr>
          </a:p>
        </p:txBody>
      </p:sp>
      <p:sp>
        <p:nvSpPr>
          <p:cNvPr id="27" name="任意多边形 26"/>
          <p:cNvSpPr/>
          <p:nvPr/>
        </p:nvSpPr>
        <p:spPr bwMode="auto">
          <a:xfrm>
            <a:off x="2387600" y="4103688"/>
            <a:ext cx="1989138" cy="536575"/>
          </a:xfrm>
          <a:custGeom>
            <a:avLst/>
            <a:gdLst>
              <a:gd name="T0" fmla="*/ 0 w 1989667"/>
              <a:gd name="T1" fmla="*/ 358824 h 536432"/>
              <a:gd name="T2" fmla="*/ 1006997 w 1989667"/>
              <a:gd name="T3" fmla="*/ 3034 h 536432"/>
              <a:gd name="T4" fmla="*/ 1988609 w 1989667"/>
              <a:gd name="T5" fmla="*/ 536718 h 536432"/>
              <a:gd name="T6" fmla="*/ 1988609 w 1989667"/>
              <a:gd name="T7" fmla="*/ 536718 h 536432"/>
              <a:gd name="T8" fmla="*/ 0 60000 65536"/>
              <a:gd name="T9" fmla="*/ 0 60000 65536"/>
              <a:gd name="T10" fmla="*/ 0 60000 65536"/>
              <a:gd name="T11" fmla="*/ 0 60000 65536"/>
              <a:gd name="T12" fmla="*/ 0 w 1989667"/>
              <a:gd name="T13" fmla="*/ 0 h 536432"/>
              <a:gd name="T14" fmla="*/ 1989667 w 1989667"/>
              <a:gd name="T15" fmla="*/ 536432 h 536432"/>
            </a:gdLst>
            <a:ahLst/>
            <a:cxnLst>
              <a:cxn ang="T8">
                <a:pos x="T0" y="T1"/>
              </a:cxn>
              <a:cxn ang="T9">
                <a:pos x="T2" y="T3"/>
              </a:cxn>
              <a:cxn ang="T10">
                <a:pos x="T4" y="T5"/>
              </a:cxn>
              <a:cxn ang="T11">
                <a:pos x="T6" y="T7"/>
              </a:cxn>
            </a:cxnLst>
            <a:rect l="T12" t="T13" r="T14" b="T15"/>
            <a:pathLst>
              <a:path w="1989667" h="536432">
                <a:moveTo>
                  <a:pt x="0" y="358632"/>
                </a:moveTo>
                <a:cubicBezTo>
                  <a:pt x="337961" y="166015"/>
                  <a:pt x="675922" y="-26601"/>
                  <a:pt x="1007533" y="3032"/>
                </a:cubicBezTo>
                <a:cubicBezTo>
                  <a:pt x="1339144" y="32665"/>
                  <a:pt x="1989667" y="536432"/>
                  <a:pt x="1989667" y="536432"/>
                </a:cubicBezTo>
              </a:path>
            </a:pathLst>
          </a:custGeom>
          <a:noFill/>
          <a:ln w="25400">
            <a:solidFill>
              <a:srgbClr val="FF0000"/>
            </a:solidFill>
            <a:prstDash val="sysDash"/>
            <a:round/>
            <a:headEnd type="triangle" w="lg" len="lg"/>
            <a:tailEnd type="triangle" w="lg" len="lg"/>
          </a:ln>
          <a:effectLst>
            <a:outerShdw blurRad="63500" dist="20000" dir="5400000" rotWithShape="0">
              <a:srgbClr val="000000">
                <a:alpha val="37999"/>
              </a:srgbClr>
            </a:outerShdw>
          </a:effectLst>
        </p:spPr>
        <p:txBody>
          <a:bodyPr anchor="ctr"/>
          <a:lstStyle/>
          <a:p>
            <a:pPr>
              <a:defRPr/>
            </a:pPr>
            <a:endParaRPr lang="zh-CN" altLang="en-US">
              <a:latin typeface="Arial" panose="020B0604020202090204" pitchFamily="34" charset="0"/>
              <a:ea typeface="宋体" pitchFamily="2" charset="-122"/>
              <a:cs typeface="+mn-cs"/>
            </a:endParaRPr>
          </a:p>
        </p:txBody>
      </p:sp>
      <p:sp>
        <p:nvSpPr>
          <p:cNvPr id="29" name="任意多边形 28"/>
          <p:cNvSpPr/>
          <p:nvPr/>
        </p:nvSpPr>
        <p:spPr bwMode="auto">
          <a:xfrm>
            <a:off x="1001713" y="5468938"/>
            <a:ext cx="3525837" cy="412750"/>
          </a:xfrm>
          <a:custGeom>
            <a:avLst/>
            <a:gdLst>
              <a:gd name="T0" fmla="*/ 0 w 3525715"/>
              <a:gd name="T1" fmla="*/ 43888 h 413446"/>
              <a:gd name="T2" fmla="*/ 1591463 w 3525715"/>
              <a:gd name="T3" fmla="*/ 412543 h 413446"/>
              <a:gd name="T4" fmla="*/ 3525837 w 3525715"/>
              <a:gd name="T5" fmla="*/ 0 h 413446"/>
              <a:gd name="T6" fmla="*/ 3525837 w 3525715"/>
              <a:gd name="T7" fmla="*/ 0 h 4134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25715" h="413446">
                <a:moveTo>
                  <a:pt x="0" y="43962"/>
                </a:moveTo>
                <a:cubicBezTo>
                  <a:pt x="501894" y="232264"/>
                  <a:pt x="1003789" y="420566"/>
                  <a:pt x="1591408" y="413239"/>
                </a:cubicBezTo>
                <a:cubicBezTo>
                  <a:pt x="2179027" y="405912"/>
                  <a:pt x="3525715" y="0"/>
                  <a:pt x="3525715" y="0"/>
                </a:cubicBezTo>
              </a:path>
            </a:pathLst>
          </a:custGeom>
          <a:noFill/>
          <a:ln w="22225" cmpd="sng">
            <a:solidFill>
              <a:srgbClr val="FF0000"/>
            </a:solidFill>
            <a:prstDash val="sysDash"/>
            <a:round/>
            <a:headEnd type="triangle" w="lg" len="lg"/>
            <a:tailEnd type="triangle" w="lg" len="lg"/>
          </a:ln>
          <a:effectLst>
            <a:outerShdw dist="17961" dir="2700000" algn="ctr" rotWithShape="0">
              <a:schemeClr val="tx1">
                <a:alpha val="50000"/>
              </a:schemeClr>
            </a:outerShdw>
          </a:effectLst>
        </p:spPr>
        <p:txBody>
          <a:bodyPr anchor="ctr"/>
          <a:lstStyle/>
          <a:p>
            <a:pPr>
              <a:defRPr/>
            </a:pPr>
            <a:endParaRPr lang="zh-CN" altLang="en-US">
              <a:latin typeface="Arial" panose="020B0604020202090204" pitchFamily="34" charset="0"/>
              <a:ea typeface="宋体" pitchFamily="2" charset="-122"/>
              <a:cs typeface="+mn-cs"/>
            </a:endParaRPr>
          </a:p>
        </p:txBody>
      </p:sp>
      <p:sp>
        <p:nvSpPr>
          <p:cNvPr id="31" name="文本框 30"/>
          <p:cNvSpPr txBox="1">
            <a:spLocks noChangeArrowheads="1"/>
          </p:cNvSpPr>
          <p:nvPr/>
        </p:nvSpPr>
        <p:spPr bwMode="auto">
          <a:xfrm>
            <a:off x="6711950" y="5707063"/>
            <a:ext cx="2089150" cy="307975"/>
          </a:xfrm>
          <a:prstGeom prst="rect">
            <a:avLst/>
          </a:prstGeom>
          <a:noFill/>
          <a:ln w="9525">
            <a:solidFill>
              <a:schemeClr val="bg1"/>
            </a:solidFill>
            <a:miter lim="800000"/>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kumimoji="1" lang="zh-CN" altLang="en-US" sz="1400" b="1">
                <a:solidFill>
                  <a:srgbClr val="002060"/>
                </a:solidFill>
                <a:latin typeface="微软雅黑" panose="020B0503020204020204" charset="-122"/>
                <a:ea typeface="微软雅黑" panose="020B0503020204020204" charset="-122"/>
                <a:cs typeface="微软雅黑" panose="020B0503020204020204" charset="-122"/>
              </a:rPr>
              <a:t>法律约束下的社会秩序</a:t>
            </a:r>
          </a:p>
        </p:txBody>
      </p:sp>
      <p:cxnSp>
        <p:nvCxnSpPr>
          <p:cNvPr id="37" name="直接箭头连接符 36"/>
          <p:cNvCxnSpPr>
            <a:cxnSpLocks noChangeShapeType="1"/>
          </p:cNvCxnSpPr>
          <p:nvPr/>
        </p:nvCxnSpPr>
        <p:spPr bwMode="auto">
          <a:xfrm>
            <a:off x="6802438" y="5491163"/>
            <a:ext cx="1871662" cy="0"/>
          </a:xfrm>
          <a:prstGeom prst="straightConnector1">
            <a:avLst/>
          </a:prstGeom>
          <a:noFill/>
          <a:ln w="28575">
            <a:solidFill>
              <a:srgbClr val="FF0000"/>
            </a:solidFill>
            <a:prstDash val="sysDash"/>
            <a:round/>
            <a:headEnd type="triangle" w="lg" len="lg"/>
            <a:tailEnd type="triangle" w="lg" len="lg"/>
          </a:ln>
        </p:spPr>
      </p:cxnSp>
      <p:pic>
        <p:nvPicPr>
          <p:cNvPr id="38" name="图片 37"/>
          <p:cNvPicPr>
            <a:picLocks noChangeAspect="1"/>
          </p:cNvPicPr>
          <p:nvPr/>
        </p:nvPicPr>
        <p:blipFill>
          <a:blip r:embed="rId7" cstate="email"/>
          <a:stretch>
            <a:fillRect/>
          </a:stretch>
        </p:blipFill>
        <p:spPr>
          <a:xfrm>
            <a:off x="179512" y="1511721"/>
            <a:ext cx="5600616" cy="1997147"/>
          </a:xfrm>
          <a:prstGeom prst="ellipse">
            <a:avLst/>
          </a:prstGeom>
          <a:ln>
            <a:noFill/>
          </a:ln>
          <a:effectLst>
            <a:softEdge rad="112500"/>
          </a:effectLst>
          <a:scene3d>
            <a:camera prst="orthographicFront">
              <a:rot lat="3600000" lon="0" rev="0"/>
            </a:camera>
            <a:lightRig rig="threePt" dir="t"/>
          </a:scene3d>
        </p:spPr>
      </p:pic>
      <p:sp>
        <p:nvSpPr>
          <p:cNvPr id="39" name="文本框 38"/>
          <p:cNvSpPr txBox="1">
            <a:spLocks noChangeArrowheads="1"/>
          </p:cNvSpPr>
          <p:nvPr/>
        </p:nvSpPr>
        <p:spPr bwMode="auto">
          <a:xfrm>
            <a:off x="4935538" y="2917825"/>
            <a:ext cx="1152525" cy="369888"/>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b="1">
                <a:latin typeface="微软雅黑" panose="020B0503020204020204" charset="-122"/>
                <a:ea typeface="微软雅黑" panose="020B0503020204020204" charset="-122"/>
                <a:cs typeface="微软雅黑" panose="020B0503020204020204" charset="-122"/>
              </a:rPr>
              <a:t>虚拟世界</a:t>
            </a:r>
          </a:p>
        </p:txBody>
      </p:sp>
      <p:pic>
        <p:nvPicPr>
          <p:cNvPr id="40" name="图片 3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16063" y="1536700"/>
            <a:ext cx="1619250" cy="1065213"/>
          </a:xfrm>
          <a:prstGeom prst="rect">
            <a:avLst/>
          </a:prstGeom>
          <a:noFill/>
          <a:ln>
            <a:noFill/>
          </a:ln>
        </p:spPr>
      </p:pic>
      <p:grpSp>
        <p:nvGrpSpPr>
          <p:cNvPr id="2" name="Group 53"/>
          <p:cNvGrpSpPr/>
          <p:nvPr/>
        </p:nvGrpSpPr>
        <p:grpSpPr bwMode="auto">
          <a:xfrm>
            <a:off x="615950" y="1979613"/>
            <a:ext cx="463550" cy="438150"/>
            <a:chOff x="960" y="3168"/>
            <a:chExt cx="432" cy="480"/>
          </a:xfrm>
        </p:grpSpPr>
        <p:grpSp>
          <p:nvGrpSpPr>
            <p:cNvPr id="38946" name="Group 54"/>
            <p:cNvGrpSpPr/>
            <p:nvPr/>
          </p:nvGrpSpPr>
          <p:grpSpPr bwMode="auto">
            <a:xfrm>
              <a:off x="960" y="3408"/>
              <a:ext cx="432" cy="240"/>
              <a:chOff x="2214" y="306"/>
              <a:chExt cx="1488" cy="372"/>
            </a:xfrm>
          </p:grpSpPr>
          <p:sp>
            <p:nvSpPr>
              <p:cNvPr id="38962" name="Oval 55"/>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63" name="Oval 56"/>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nvGrpSpPr>
            <p:cNvPr id="38947" name="Group 57"/>
            <p:cNvGrpSpPr/>
            <p:nvPr/>
          </p:nvGrpSpPr>
          <p:grpSpPr bwMode="auto">
            <a:xfrm>
              <a:off x="960" y="3360"/>
              <a:ext cx="432" cy="240"/>
              <a:chOff x="2214" y="306"/>
              <a:chExt cx="1488" cy="372"/>
            </a:xfrm>
          </p:grpSpPr>
          <p:sp>
            <p:nvSpPr>
              <p:cNvPr id="38960" name="Oval 58"/>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61" name="Oval 59"/>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nvGrpSpPr>
            <p:cNvPr id="38948" name="Group 60"/>
            <p:cNvGrpSpPr/>
            <p:nvPr/>
          </p:nvGrpSpPr>
          <p:grpSpPr bwMode="auto">
            <a:xfrm>
              <a:off x="960" y="3312"/>
              <a:ext cx="432" cy="240"/>
              <a:chOff x="2214" y="306"/>
              <a:chExt cx="1488" cy="372"/>
            </a:xfrm>
          </p:grpSpPr>
          <p:sp>
            <p:nvSpPr>
              <p:cNvPr id="38958" name="Oval 61"/>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59" name="Oval 62"/>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nvGrpSpPr>
            <p:cNvPr id="38949" name="Group 63"/>
            <p:cNvGrpSpPr/>
            <p:nvPr/>
          </p:nvGrpSpPr>
          <p:grpSpPr bwMode="auto">
            <a:xfrm>
              <a:off x="960" y="3264"/>
              <a:ext cx="432" cy="240"/>
              <a:chOff x="2214" y="306"/>
              <a:chExt cx="1488" cy="372"/>
            </a:xfrm>
          </p:grpSpPr>
          <p:sp>
            <p:nvSpPr>
              <p:cNvPr id="38956" name="Oval 64"/>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57" name="Oval 65"/>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nvGrpSpPr>
            <p:cNvPr id="38950" name="Group 66"/>
            <p:cNvGrpSpPr/>
            <p:nvPr/>
          </p:nvGrpSpPr>
          <p:grpSpPr bwMode="auto">
            <a:xfrm>
              <a:off x="960" y="3216"/>
              <a:ext cx="432" cy="240"/>
              <a:chOff x="2214" y="306"/>
              <a:chExt cx="1488" cy="372"/>
            </a:xfrm>
          </p:grpSpPr>
          <p:sp>
            <p:nvSpPr>
              <p:cNvPr id="38954" name="Oval 67"/>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55" name="Oval 68"/>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nvGrpSpPr>
            <p:cNvPr id="38951" name="Group 69"/>
            <p:cNvGrpSpPr/>
            <p:nvPr/>
          </p:nvGrpSpPr>
          <p:grpSpPr bwMode="auto">
            <a:xfrm>
              <a:off x="960" y="3168"/>
              <a:ext cx="432" cy="240"/>
              <a:chOff x="2214" y="306"/>
              <a:chExt cx="1488" cy="372"/>
            </a:xfrm>
          </p:grpSpPr>
          <p:sp>
            <p:nvSpPr>
              <p:cNvPr id="38952" name="Oval 70"/>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53" name="Oval 71"/>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pic>
        <p:nvPicPr>
          <p:cNvPr id="60" name="图片 5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473450" y="2138363"/>
            <a:ext cx="1054100" cy="384175"/>
          </a:xfrm>
          <a:prstGeom prst="rect">
            <a:avLst/>
          </a:prstGeom>
          <a:noFill/>
          <a:ln>
            <a:noFill/>
          </a:ln>
        </p:spPr>
      </p:pic>
      <p:pic>
        <p:nvPicPr>
          <p:cNvPr id="61" name="图片 6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51300" y="1187450"/>
            <a:ext cx="1295400" cy="1341438"/>
          </a:xfrm>
          <a:prstGeom prst="rect">
            <a:avLst/>
          </a:prstGeom>
          <a:noFill/>
          <a:ln>
            <a:noFill/>
          </a:ln>
        </p:spPr>
      </p:pic>
      <p:sp>
        <p:nvSpPr>
          <p:cNvPr id="64" name="任意多边形 63"/>
          <p:cNvSpPr/>
          <p:nvPr/>
        </p:nvSpPr>
        <p:spPr bwMode="auto">
          <a:xfrm>
            <a:off x="812800" y="1220788"/>
            <a:ext cx="1439863" cy="606425"/>
          </a:xfrm>
          <a:custGeom>
            <a:avLst/>
            <a:gdLst>
              <a:gd name="T0" fmla="*/ 0 w 1439334"/>
              <a:gd name="T1" fmla="*/ 606267 h 606583"/>
              <a:gd name="T2" fmla="*/ 720197 w 1439334"/>
              <a:gd name="T3" fmla="*/ 5448 h 606583"/>
              <a:gd name="T4" fmla="*/ 1440392 w 1439334"/>
              <a:gd name="T5" fmla="*/ 293165 h 606583"/>
              <a:gd name="T6" fmla="*/ 1440392 w 1439334"/>
              <a:gd name="T7" fmla="*/ 293165 h 606583"/>
              <a:gd name="T8" fmla="*/ 0 60000 65536"/>
              <a:gd name="T9" fmla="*/ 0 60000 65536"/>
              <a:gd name="T10" fmla="*/ 0 60000 65536"/>
              <a:gd name="T11" fmla="*/ 0 60000 65536"/>
              <a:gd name="T12" fmla="*/ 0 w 1439334"/>
              <a:gd name="T13" fmla="*/ 0 h 606583"/>
              <a:gd name="T14" fmla="*/ 1439334 w 1439334"/>
              <a:gd name="T15" fmla="*/ 606583 h 606583"/>
            </a:gdLst>
            <a:ahLst/>
            <a:cxnLst>
              <a:cxn ang="T8">
                <a:pos x="T0" y="T1"/>
              </a:cxn>
              <a:cxn ang="T9">
                <a:pos x="T2" y="T3"/>
              </a:cxn>
              <a:cxn ang="T10">
                <a:pos x="T4" y="T5"/>
              </a:cxn>
              <a:cxn ang="T11">
                <a:pos x="T6" y="T7"/>
              </a:cxn>
            </a:cxnLst>
            <a:rect l="T12" t="T13" r="T14" b="T15"/>
            <a:pathLst>
              <a:path w="1439334" h="606583">
                <a:moveTo>
                  <a:pt x="0" y="606583"/>
                </a:moveTo>
                <a:cubicBezTo>
                  <a:pt x="239889" y="332122"/>
                  <a:pt x="479778" y="57661"/>
                  <a:pt x="719667" y="5450"/>
                </a:cubicBezTo>
                <a:cubicBezTo>
                  <a:pt x="959556" y="-46761"/>
                  <a:pt x="1439334" y="293317"/>
                  <a:pt x="1439334" y="293317"/>
                </a:cubicBezTo>
              </a:path>
            </a:pathLst>
          </a:custGeom>
          <a:noFill/>
          <a:ln w="25400">
            <a:solidFill>
              <a:srgbClr val="4309E7"/>
            </a:solidFill>
            <a:prstDash val="sysDash"/>
            <a:round/>
            <a:headEnd type="triangle" w="lg" len="lg"/>
            <a:tailEnd type="triangle" w="lg" len="lg"/>
          </a:ln>
          <a:effectLst>
            <a:outerShdw blurRad="63500" dist="20000" dir="5400000" rotWithShape="0">
              <a:srgbClr val="000000">
                <a:alpha val="37999"/>
              </a:srgbClr>
            </a:outerShdw>
          </a:effectLst>
        </p:spPr>
        <p:txBody>
          <a:bodyPr anchor="ctr"/>
          <a:lstStyle/>
          <a:p>
            <a:pPr>
              <a:defRPr/>
            </a:pPr>
            <a:endParaRPr lang="zh-CN" altLang="en-US">
              <a:latin typeface="Arial" panose="020B0604020202090204" pitchFamily="34" charset="0"/>
              <a:ea typeface="宋体" pitchFamily="2" charset="-122"/>
              <a:cs typeface="+mn-cs"/>
            </a:endParaRPr>
          </a:p>
        </p:txBody>
      </p:sp>
      <p:sp>
        <p:nvSpPr>
          <p:cNvPr id="65" name="任意多边形 64"/>
          <p:cNvSpPr/>
          <p:nvPr/>
        </p:nvSpPr>
        <p:spPr bwMode="auto">
          <a:xfrm>
            <a:off x="2319338" y="1138238"/>
            <a:ext cx="1990725" cy="536575"/>
          </a:xfrm>
          <a:custGeom>
            <a:avLst/>
            <a:gdLst>
              <a:gd name="T0" fmla="*/ 0 w 1989667"/>
              <a:gd name="T1" fmla="*/ 358824 h 536432"/>
              <a:gd name="T2" fmla="*/ 1008605 w 1989667"/>
              <a:gd name="T3" fmla="*/ 3034 h 536432"/>
              <a:gd name="T4" fmla="*/ 1991784 w 1989667"/>
              <a:gd name="T5" fmla="*/ 536718 h 536432"/>
              <a:gd name="T6" fmla="*/ 1991784 w 1989667"/>
              <a:gd name="T7" fmla="*/ 536718 h 536432"/>
              <a:gd name="T8" fmla="*/ 0 60000 65536"/>
              <a:gd name="T9" fmla="*/ 0 60000 65536"/>
              <a:gd name="T10" fmla="*/ 0 60000 65536"/>
              <a:gd name="T11" fmla="*/ 0 60000 65536"/>
              <a:gd name="T12" fmla="*/ 0 w 1989667"/>
              <a:gd name="T13" fmla="*/ 0 h 536432"/>
              <a:gd name="T14" fmla="*/ 1989667 w 1989667"/>
              <a:gd name="T15" fmla="*/ 536432 h 536432"/>
            </a:gdLst>
            <a:ahLst/>
            <a:cxnLst>
              <a:cxn ang="T8">
                <a:pos x="T0" y="T1"/>
              </a:cxn>
              <a:cxn ang="T9">
                <a:pos x="T2" y="T3"/>
              </a:cxn>
              <a:cxn ang="T10">
                <a:pos x="T4" y="T5"/>
              </a:cxn>
              <a:cxn ang="T11">
                <a:pos x="T6" y="T7"/>
              </a:cxn>
            </a:cxnLst>
            <a:rect l="T12" t="T13" r="T14" b="T15"/>
            <a:pathLst>
              <a:path w="1989667" h="536432">
                <a:moveTo>
                  <a:pt x="0" y="358632"/>
                </a:moveTo>
                <a:cubicBezTo>
                  <a:pt x="337961" y="166015"/>
                  <a:pt x="675922" y="-26601"/>
                  <a:pt x="1007533" y="3032"/>
                </a:cubicBezTo>
                <a:cubicBezTo>
                  <a:pt x="1339144" y="32665"/>
                  <a:pt x="1989667" y="536432"/>
                  <a:pt x="1989667" y="536432"/>
                </a:cubicBezTo>
              </a:path>
            </a:pathLst>
          </a:custGeom>
          <a:noFill/>
          <a:ln w="25400">
            <a:solidFill>
              <a:srgbClr val="4309E7"/>
            </a:solidFill>
            <a:prstDash val="sysDash"/>
            <a:round/>
            <a:headEnd type="triangle" w="lg" len="lg"/>
            <a:tailEnd type="triangle" w="lg" len="lg"/>
          </a:ln>
          <a:effectLst>
            <a:outerShdw blurRad="63500" dist="20000" dir="5400000" rotWithShape="0">
              <a:srgbClr val="000000">
                <a:alpha val="37999"/>
              </a:srgbClr>
            </a:outerShdw>
          </a:effectLst>
        </p:spPr>
        <p:txBody>
          <a:bodyPr anchor="ctr"/>
          <a:lstStyle/>
          <a:p>
            <a:pPr>
              <a:defRPr/>
            </a:pPr>
            <a:endParaRPr lang="zh-CN" altLang="en-US">
              <a:latin typeface="Arial" panose="020B0604020202090204" pitchFamily="34" charset="0"/>
              <a:ea typeface="宋体" pitchFamily="2" charset="-122"/>
              <a:cs typeface="+mn-cs"/>
            </a:endParaRPr>
          </a:p>
        </p:txBody>
      </p:sp>
      <p:sp>
        <p:nvSpPr>
          <p:cNvPr id="66" name="任意多边形 65"/>
          <p:cNvSpPr/>
          <p:nvPr/>
        </p:nvSpPr>
        <p:spPr bwMode="auto">
          <a:xfrm>
            <a:off x="935038" y="2503488"/>
            <a:ext cx="3525837" cy="412750"/>
          </a:xfrm>
          <a:custGeom>
            <a:avLst/>
            <a:gdLst>
              <a:gd name="T0" fmla="*/ 0 w 3525715"/>
              <a:gd name="T1" fmla="*/ 43888 h 413446"/>
              <a:gd name="T2" fmla="*/ 1591463 w 3525715"/>
              <a:gd name="T3" fmla="*/ 412543 h 413446"/>
              <a:gd name="T4" fmla="*/ 3525837 w 3525715"/>
              <a:gd name="T5" fmla="*/ 0 h 413446"/>
              <a:gd name="T6" fmla="*/ 3525837 w 3525715"/>
              <a:gd name="T7" fmla="*/ 0 h 4134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25715" h="413446">
                <a:moveTo>
                  <a:pt x="0" y="43962"/>
                </a:moveTo>
                <a:cubicBezTo>
                  <a:pt x="501894" y="232264"/>
                  <a:pt x="1003789" y="420566"/>
                  <a:pt x="1591408" y="413239"/>
                </a:cubicBezTo>
                <a:cubicBezTo>
                  <a:pt x="2179027" y="405912"/>
                  <a:pt x="3525715" y="0"/>
                  <a:pt x="3525715" y="0"/>
                </a:cubicBezTo>
              </a:path>
            </a:pathLst>
          </a:custGeom>
          <a:noFill/>
          <a:ln w="22225" cmpd="sng">
            <a:solidFill>
              <a:srgbClr val="4309E7"/>
            </a:solidFill>
            <a:prstDash val="sysDash"/>
            <a:round/>
            <a:headEnd type="triangle" w="lg" len="lg"/>
            <a:tailEnd type="triangle" w="lg" len="lg"/>
          </a:ln>
          <a:effectLst>
            <a:outerShdw dist="17961" dir="2700000" algn="ctr" rotWithShape="0">
              <a:schemeClr val="tx1">
                <a:alpha val="50000"/>
              </a:schemeClr>
            </a:outerShdw>
          </a:effectLst>
        </p:spPr>
        <p:txBody>
          <a:bodyPr anchor="ctr"/>
          <a:lstStyle/>
          <a:p>
            <a:pPr>
              <a:defRPr/>
            </a:pPr>
            <a:endParaRPr lang="zh-CN" altLang="en-US">
              <a:latin typeface="Arial" panose="020B0604020202090204" pitchFamily="34" charset="0"/>
              <a:ea typeface="宋体" pitchFamily="2" charset="-122"/>
              <a:cs typeface="+mn-cs"/>
            </a:endParaRPr>
          </a:p>
        </p:txBody>
      </p:sp>
      <p:sp>
        <p:nvSpPr>
          <p:cNvPr id="67" name="文本框 66"/>
          <p:cNvSpPr txBox="1">
            <a:spLocks noChangeArrowheads="1"/>
          </p:cNvSpPr>
          <p:nvPr/>
        </p:nvSpPr>
        <p:spPr bwMode="auto">
          <a:xfrm>
            <a:off x="6584950" y="2106613"/>
            <a:ext cx="2089150" cy="307975"/>
          </a:xfrm>
          <a:prstGeom prst="rect">
            <a:avLst/>
          </a:prstGeom>
          <a:noFill/>
          <a:ln w="9525">
            <a:solidFill>
              <a:schemeClr val="bg1"/>
            </a:solidFill>
            <a:miter lim="800000"/>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kumimoji="1" lang="zh-CN" altLang="en-US" sz="1400" b="1">
                <a:solidFill>
                  <a:srgbClr val="002060"/>
                </a:solidFill>
                <a:latin typeface="微软雅黑" panose="020B0503020204020204" charset="-122"/>
                <a:ea typeface="微软雅黑" panose="020B0503020204020204" charset="-122"/>
                <a:cs typeface="微软雅黑" panose="020B0503020204020204" charset="-122"/>
              </a:rPr>
              <a:t>法律约束下的网络秩序</a:t>
            </a:r>
          </a:p>
        </p:txBody>
      </p:sp>
      <p:cxnSp>
        <p:nvCxnSpPr>
          <p:cNvPr id="68" name="直接箭头连接符 67"/>
          <p:cNvCxnSpPr>
            <a:cxnSpLocks noChangeShapeType="1"/>
          </p:cNvCxnSpPr>
          <p:nvPr/>
        </p:nvCxnSpPr>
        <p:spPr bwMode="auto">
          <a:xfrm>
            <a:off x="6675438" y="1890713"/>
            <a:ext cx="1871662" cy="0"/>
          </a:xfrm>
          <a:prstGeom prst="straightConnector1">
            <a:avLst/>
          </a:prstGeom>
          <a:noFill/>
          <a:ln w="28575">
            <a:solidFill>
              <a:srgbClr val="4309E7"/>
            </a:solidFill>
            <a:prstDash val="sysDash"/>
            <a:round/>
            <a:headEnd type="triangle" w="lg" len="lg"/>
            <a:tailEnd type="triangle" w="lg" len="lg"/>
          </a:ln>
        </p:spPr>
      </p:cxnSp>
      <p:sp>
        <p:nvSpPr>
          <p:cNvPr id="69" name="上箭头 68"/>
          <p:cNvSpPr/>
          <p:nvPr/>
        </p:nvSpPr>
        <p:spPr bwMode="auto">
          <a:xfrm>
            <a:off x="774700" y="2681288"/>
            <a:ext cx="160338" cy="1914525"/>
          </a:xfrm>
          <a:prstGeom prst="upArrow">
            <a:avLst>
              <a:gd name="adj1" fmla="val 50000"/>
              <a:gd name="adj2" fmla="val 8880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sp>
        <p:nvSpPr>
          <p:cNvPr id="71" name="上箭头 70"/>
          <p:cNvSpPr/>
          <p:nvPr/>
        </p:nvSpPr>
        <p:spPr bwMode="auto">
          <a:xfrm>
            <a:off x="2282825" y="2640013"/>
            <a:ext cx="160338" cy="1765300"/>
          </a:xfrm>
          <a:prstGeom prst="upArrow">
            <a:avLst>
              <a:gd name="adj1" fmla="val 50000"/>
              <a:gd name="adj2" fmla="val 88801"/>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sp>
        <p:nvSpPr>
          <p:cNvPr id="72" name="上箭头 71"/>
          <p:cNvSpPr/>
          <p:nvPr/>
        </p:nvSpPr>
        <p:spPr bwMode="auto">
          <a:xfrm>
            <a:off x="4364038" y="2549525"/>
            <a:ext cx="160337" cy="1662113"/>
          </a:xfrm>
          <a:prstGeom prst="upArrow">
            <a:avLst>
              <a:gd name="adj1" fmla="val 50000"/>
              <a:gd name="adj2" fmla="val 88801"/>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73" name="文本框 72"/>
          <p:cNvSpPr txBox="1">
            <a:spLocks noChangeArrowheads="1"/>
          </p:cNvSpPr>
          <p:nvPr/>
        </p:nvSpPr>
        <p:spPr bwMode="auto">
          <a:xfrm>
            <a:off x="6675438" y="3059113"/>
            <a:ext cx="1871662" cy="338137"/>
          </a:xfrm>
          <a:prstGeom prst="rect">
            <a:avLst/>
          </a:prstGeom>
          <a:gradFill rotWithShape="1">
            <a:gsLst>
              <a:gs pos="0">
                <a:srgbClr val="FF8F26"/>
              </a:gs>
              <a:gs pos="20000">
                <a:srgbClr val="FF8F2A"/>
              </a:gs>
              <a:gs pos="100000">
                <a:srgbClr val="CB6C1D"/>
              </a:gs>
            </a:gsLst>
            <a:lin ang="5400000"/>
          </a:gradFill>
          <a:ln w="9525">
            <a:noFill/>
            <a:miter lim="800000"/>
          </a:ln>
          <a:effectLst>
            <a:outerShdw dist="23000" dir="5400000" rotWithShape="0">
              <a:srgbClr val="808080">
                <a:alpha val="34999"/>
              </a:srgbClr>
            </a:outerShdw>
          </a:effectLst>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kumimoji="1" lang="zh-CN" altLang="en-US" sz="1600" b="1">
                <a:solidFill>
                  <a:schemeClr val="bg1"/>
                </a:solidFill>
                <a:latin typeface="微软雅黑" panose="020B0503020204020204" charset="-122"/>
                <a:ea typeface="微软雅黑" panose="020B0503020204020204" charset="-122"/>
                <a:cs typeface="微软雅黑" panose="020B0503020204020204" charset="-122"/>
              </a:rPr>
              <a:t>主体的虚实映射</a:t>
            </a:r>
            <a:endParaRPr kumimoji="1" lang="en-US" altLang="zh-CN" sz="1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4" name="文本框 73"/>
          <p:cNvSpPr txBox="1">
            <a:spLocks noChangeArrowheads="1"/>
          </p:cNvSpPr>
          <p:nvPr/>
        </p:nvSpPr>
        <p:spPr bwMode="auto">
          <a:xfrm>
            <a:off x="6675438" y="3490913"/>
            <a:ext cx="1871662" cy="338137"/>
          </a:xfrm>
          <a:prstGeom prst="rect">
            <a:avLst/>
          </a:prstGeom>
          <a:gradFill rotWithShape="1">
            <a:gsLst>
              <a:gs pos="0">
                <a:srgbClr val="FF8F26"/>
              </a:gs>
              <a:gs pos="20000">
                <a:srgbClr val="FF8F2A"/>
              </a:gs>
              <a:gs pos="100000">
                <a:srgbClr val="CB6C1D"/>
              </a:gs>
            </a:gsLst>
            <a:lin ang="5400000"/>
          </a:gradFill>
          <a:ln w="9525">
            <a:noFill/>
            <a:miter lim="800000"/>
          </a:ln>
          <a:effectLst>
            <a:outerShdw dist="23000" dir="5400000" rotWithShape="0">
              <a:srgbClr val="808080">
                <a:alpha val="34999"/>
              </a:srgbClr>
            </a:outerShdw>
          </a:effectLst>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kumimoji="1" lang="zh-CN" altLang="en-US" sz="1600" b="1">
                <a:solidFill>
                  <a:schemeClr val="bg1"/>
                </a:solidFill>
                <a:latin typeface="微软雅黑" panose="020B0503020204020204" charset="-122"/>
                <a:ea typeface="微软雅黑" panose="020B0503020204020204" charset="-122"/>
                <a:cs typeface="微软雅黑" panose="020B0503020204020204" charset="-122"/>
              </a:rPr>
              <a:t>客体的虚实映射</a:t>
            </a:r>
            <a:endParaRPr kumimoji="1" lang="en-US" altLang="zh-CN" sz="1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5" name="文本框 74"/>
          <p:cNvSpPr txBox="1">
            <a:spLocks noChangeArrowheads="1"/>
          </p:cNvSpPr>
          <p:nvPr/>
        </p:nvSpPr>
        <p:spPr bwMode="auto">
          <a:xfrm>
            <a:off x="6675438" y="3924300"/>
            <a:ext cx="1871662" cy="584200"/>
          </a:xfrm>
          <a:prstGeom prst="rect">
            <a:avLst/>
          </a:prstGeom>
          <a:gradFill rotWithShape="1">
            <a:gsLst>
              <a:gs pos="0">
                <a:srgbClr val="FF8F26"/>
              </a:gs>
              <a:gs pos="20000">
                <a:srgbClr val="FF8F2A"/>
              </a:gs>
              <a:gs pos="100000">
                <a:srgbClr val="CB6C1D"/>
              </a:gs>
            </a:gsLst>
            <a:lin ang="5400000"/>
          </a:gradFill>
          <a:ln w="9525">
            <a:noFill/>
            <a:miter lim="800000"/>
          </a:ln>
          <a:effectLst>
            <a:outerShdw dist="23000" dir="5400000" rotWithShape="0">
              <a:srgbClr val="808080">
                <a:alpha val="34999"/>
              </a:srgbClr>
            </a:outerShdw>
          </a:effectLst>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kumimoji="1" lang="zh-CN" altLang="en-US" sz="1600" b="1">
                <a:solidFill>
                  <a:schemeClr val="bg1"/>
                </a:solidFill>
                <a:latin typeface="微软雅黑" panose="020B0503020204020204" charset="-122"/>
                <a:ea typeface="微软雅黑" panose="020B0503020204020204" charset="-122"/>
                <a:cs typeface="微软雅黑" panose="020B0503020204020204" charset="-122"/>
              </a:rPr>
              <a:t>主体行为符合现实法律约束</a:t>
            </a:r>
          </a:p>
        </p:txBody>
      </p:sp>
      <p:sp>
        <p:nvSpPr>
          <p:cNvPr id="38945" name="标题 1"/>
          <p:cNvSpPr txBox="1"/>
          <p:nvPr/>
        </p:nvSpPr>
        <p:spPr bwMode="auto">
          <a:xfrm>
            <a:off x="457200" y="274638"/>
            <a:ext cx="8229600" cy="633412"/>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网络空间安全问题的本质</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90"/>
                                          </p:val>
                                        </p:tav>
                                        <p:tav tm="100000">
                                          <p:val>
                                            <p:fltVal val="0"/>
                                          </p:val>
                                        </p:tav>
                                      </p:tavLst>
                                    </p:anim>
                                    <p:animEffect transition="in" filter="fade">
                                      <p:cBhvr>
                                        <p:cTn id="16" dur="1000"/>
                                        <p:tgtEl>
                                          <p:spTgt spid="19"/>
                                        </p:tgtEl>
                                      </p:cBhvr>
                                    </p:animEffect>
                                  </p:childTnLst>
                                </p:cTn>
                              </p:par>
                              <p:par>
                                <p:cTn id="17" presetID="3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style.rotation</p:attrName>
                                        </p:attrNameLst>
                                      </p:cBhvr>
                                      <p:tavLst>
                                        <p:tav tm="0">
                                          <p:val>
                                            <p:fltVal val="90"/>
                                          </p:val>
                                        </p:tav>
                                        <p:tav tm="100000">
                                          <p:val>
                                            <p:fltVal val="0"/>
                                          </p:val>
                                        </p:tav>
                                      </p:tavLst>
                                    </p:anim>
                                    <p:animEffect transition="in" filter="fade">
                                      <p:cBhvr>
                                        <p:cTn id="22" dur="1000"/>
                                        <p:tgtEl>
                                          <p:spTgt spid="1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000" fill="hold"/>
                                        <p:tgtEl>
                                          <p:spTgt spid="20"/>
                                        </p:tgtEl>
                                        <p:attrNameLst>
                                          <p:attrName>ppt_w</p:attrName>
                                        </p:attrNameLst>
                                      </p:cBhvr>
                                      <p:tavLst>
                                        <p:tav tm="0">
                                          <p:val>
                                            <p:fltVal val="0"/>
                                          </p:val>
                                        </p:tav>
                                        <p:tav tm="100000">
                                          <p:val>
                                            <p:strVal val="#ppt_w"/>
                                          </p:val>
                                        </p:tav>
                                      </p:tavLst>
                                    </p:anim>
                                    <p:anim calcmode="lin" valueType="num">
                                      <p:cBhvr>
                                        <p:cTn id="26" dur="1000" fill="hold"/>
                                        <p:tgtEl>
                                          <p:spTgt spid="20"/>
                                        </p:tgtEl>
                                        <p:attrNameLst>
                                          <p:attrName>ppt_h</p:attrName>
                                        </p:attrNameLst>
                                      </p:cBhvr>
                                      <p:tavLst>
                                        <p:tav tm="0">
                                          <p:val>
                                            <p:fltVal val="0"/>
                                          </p:val>
                                        </p:tav>
                                        <p:tav tm="100000">
                                          <p:val>
                                            <p:strVal val="#ppt_h"/>
                                          </p:val>
                                        </p:tav>
                                      </p:tavLst>
                                    </p:anim>
                                    <p:anim calcmode="lin" valueType="num">
                                      <p:cBhvr>
                                        <p:cTn id="27" dur="1000" fill="hold"/>
                                        <p:tgtEl>
                                          <p:spTgt spid="20"/>
                                        </p:tgtEl>
                                        <p:attrNameLst>
                                          <p:attrName>style.rotation</p:attrName>
                                        </p:attrNameLst>
                                      </p:cBhvr>
                                      <p:tavLst>
                                        <p:tav tm="0">
                                          <p:val>
                                            <p:fltVal val="90"/>
                                          </p:val>
                                        </p:tav>
                                        <p:tav tm="100000">
                                          <p:val>
                                            <p:fltVal val="0"/>
                                          </p:val>
                                        </p:tav>
                                      </p:tavLst>
                                    </p:anim>
                                    <p:animEffect transition="in" filter="fade">
                                      <p:cBhvr>
                                        <p:cTn id="28" dur="1000"/>
                                        <p:tgtEl>
                                          <p:spTgt spid="2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1000" fill="hold"/>
                                        <p:tgtEl>
                                          <p:spTgt spid="21"/>
                                        </p:tgtEl>
                                        <p:attrNameLst>
                                          <p:attrName>ppt_w</p:attrName>
                                        </p:attrNameLst>
                                      </p:cBhvr>
                                      <p:tavLst>
                                        <p:tav tm="0">
                                          <p:val>
                                            <p:fltVal val="0"/>
                                          </p:val>
                                        </p:tav>
                                        <p:tav tm="100000">
                                          <p:val>
                                            <p:strVal val="#ppt_w"/>
                                          </p:val>
                                        </p:tav>
                                      </p:tavLst>
                                    </p:anim>
                                    <p:anim calcmode="lin" valueType="num">
                                      <p:cBhvr>
                                        <p:cTn id="32" dur="1000" fill="hold"/>
                                        <p:tgtEl>
                                          <p:spTgt spid="21"/>
                                        </p:tgtEl>
                                        <p:attrNameLst>
                                          <p:attrName>ppt_h</p:attrName>
                                        </p:attrNameLst>
                                      </p:cBhvr>
                                      <p:tavLst>
                                        <p:tav tm="0">
                                          <p:val>
                                            <p:fltVal val="0"/>
                                          </p:val>
                                        </p:tav>
                                        <p:tav tm="100000">
                                          <p:val>
                                            <p:strVal val="#ppt_h"/>
                                          </p:val>
                                        </p:tav>
                                      </p:tavLst>
                                    </p:anim>
                                    <p:anim calcmode="lin" valueType="num">
                                      <p:cBhvr>
                                        <p:cTn id="33" dur="1000" fill="hold"/>
                                        <p:tgtEl>
                                          <p:spTgt spid="21"/>
                                        </p:tgtEl>
                                        <p:attrNameLst>
                                          <p:attrName>style.rotation</p:attrName>
                                        </p:attrNameLst>
                                      </p:cBhvr>
                                      <p:tavLst>
                                        <p:tav tm="0">
                                          <p:val>
                                            <p:fltVal val="90"/>
                                          </p:val>
                                        </p:tav>
                                        <p:tav tm="100000">
                                          <p:val>
                                            <p:fltVal val="0"/>
                                          </p:val>
                                        </p:tav>
                                      </p:tavLst>
                                    </p:anim>
                                    <p:animEffect transition="in" filter="fade">
                                      <p:cBhvr>
                                        <p:cTn id="34" dur="1000"/>
                                        <p:tgtEl>
                                          <p:spTgt spid="21"/>
                                        </p:tgtEl>
                                      </p:cBhvr>
                                    </p:animEffect>
                                  </p:childTnLst>
                                </p:cTn>
                              </p:par>
                              <p:par>
                                <p:cTn id="35" presetID="3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fltVal val="0"/>
                                          </p:val>
                                        </p:tav>
                                        <p:tav tm="100000">
                                          <p:val>
                                            <p:strVal val="#ppt_w"/>
                                          </p:val>
                                        </p:tav>
                                      </p:tavLst>
                                    </p:anim>
                                    <p:anim calcmode="lin" valueType="num">
                                      <p:cBhvr>
                                        <p:cTn id="38" dur="1000" fill="hold"/>
                                        <p:tgtEl>
                                          <p:spTgt spid="16"/>
                                        </p:tgtEl>
                                        <p:attrNameLst>
                                          <p:attrName>ppt_h</p:attrName>
                                        </p:attrNameLst>
                                      </p:cBhvr>
                                      <p:tavLst>
                                        <p:tav tm="0">
                                          <p:val>
                                            <p:fltVal val="0"/>
                                          </p:val>
                                        </p:tav>
                                        <p:tav tm="100000">
                                          <p:val>
                                            <p:strVal val="#ppt_h"/>
                                          </p:val>
                                        </p:tav>
                                      </p:tavLst>
                                    </p:anim>
                                    <p:anim calcmode="lin" valueType="num">
                                      <p:cBhvr>
                                        <p:cTn id="39" dur="1000" fill="hold"/>
                                        <p:tgtEl>
                                          <p:spTgt spid="16"/>
                                        </p:tgtEl>
                                        <p:attrNameLst>
                                          <p:attrName>style.rotation</p:attrName>
                                        </p:attrNameLst>
                                      </p:cBhvr>
                                      <p:tavLst>
                                        <p:tav tm="0">
                                          <p:val>
                                            <p:fltVal val="90"/>
                                          </p:val>
                                        </p:tav>
                                        <p:tav tm="100000">
                                          <p:val>
                                            <p:fltVal val="0"/>
                                          </p:val>
                                        </p:tav>
                                      </p:tavLst>
                                    </p:anim>
                                    <p:animEffect transition="in" filter="fade">
                                      <p:cBhvr>
                                        <p:cTn id="40" dur="1000"/>
                                        <p:tgtEl>
                                          <p:spTgt spid="16"/>
                                        </p:tgtEl>
                                      </p:cBhvr>
                                    </p:animEffect>
                                  </p:childTnLst>
                                </p:cTn>
                              </p:par>
                              <p:par>
                                <p:cTn id="41" presetID="3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1000" fill="hold"/>
                                        <p:tgtEl>
                                          <p:spTgt spid="18"/>
                                        </p:tgtEl>
                                        <p:attrNameLst>
                                          <p:attrName>ppt_w</p:attrName>
                                        </p:attrNameLst>
                                      </p:cBhvr>
                                      <p:tavLst>
                                        <p:tav tm="0">
                                          <p:val>
                                            <p:fltVal val="0"/>
                                          </p:val>
                                        </p:tav>
                                        <p:tav tm="100000">
                                          <p:val>
                                            <p:strVal val="#ppt_w"/>
                                          </p:val>
                                        </p:tav>
                                      </p:tavLst>
                                    </p:anim>
                                    <p:anim calcmode="lin" valueType="num">
                                      <p:cBhvr>
                                        <p:cTn id="44" dur="1000" fill="hold"/>
                                        <p:tgtEl>
                                          <p:spTgt spid="18"/>
                                        </p:tgtEl>
                                        <p:attrNameLst>
                                          <p:attrName>ppt_h</p:attrName>
                                        </p:attrNameLst>
                                      </p:cBhvr>
                                      <p:tavLst>
                                        <p:tav tm="0">
                                          <p:val>
                                            <p:fltVal val="0"/>
                                          </p:val>
                                        </p:tav>
                                        <p:tav tm="100000">
                                          <p:val>
                                            <p:strVal val="#ppt_h"/>
                                          </p:val>
                                        </p:tav>
                                      </p:tavLst>
                                    </p:anim>
                                    <p:anim calcmode="lin" valueType="num">
                                      <p:cBhvr>
                                        <p:cTn id="45" dur="1000" fill="hold"/>
                                        <p:tgtEl>
                                          <p:spTgt spid="18"/>
                                        </p:tgtEl>
                                        <p:attrNameLst>
                                          <p:attrName>style.rotation</p:attrName>
                                        </p:attrNameLst>
                                      </p:cBhvr>
                                      <p:tavLst>
                                        <p:tav tm="0">
                                          <p:val>
                                            <p:fltVal val="90"/>
                                          </p:val>
                                        </p:tav>
                                        <p:tav tm="100000">
                                          <p:val>
                                            <p:fltVal val="0"/>
                                          </p:val>
                                        </p:tav>
                                      </p:tavLst>
                                    </p:anim>
                                    <p:animEffect transition="in" filter="fade">
                                      <p:cBhvr>
                                        <p:cTn id="46" dur="10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1000" fill="hold"/>
                                        <p:tgtEl>
                                          <p:spTgt spid="27"/>
                                        </p:tgtEl>
                                        <p:attrNameLst>
                                          <p:attrName>ppt_w</p:attrName>
                                        </p:attrNameLst>
                                      </p:cBhvr>
                                      <p:tavLst>
                                        <p:tav tm="0">
                                          <p:val>
                                            <p:fltVal val="0"/>
                                          </p:val>
                                        </p:tav>
                                        <p:tav tm="100000">
                                          <p:val>
                                            <p:strVal val="#ppt_w"/>
                                          </p:val>
                                        </p:tav>
                                      </p:tavLst>
                                    </p:anim>
                                    <p:anim calcmode="lin" valueType="num">
                                      <p:cBhvr>
                                        <p:cTn id="52" dur="1000" fill="hold"/>
                                        <p:tgtEl>
                                          <p:spTgt spid="27"/>
                                        </p:tgtEl>
                                        <p:attrNameLst>
                                          <p:attrName>ppt_h</p:attrName>
                                        </p:attrNameLst>
                                      </p:cBhvr>
                                      <p:tavLst>
                                        <p:tav tm="0">
                                          <p:val>
                                            <p:fltVal val="0"/>
                                          </p:val>
                                        </p:tav>
                                        <p:tav tm="100000">
                                          <p:val>
                                            <p:strVal val="#ppt_h"/>
                                          </p:val>
                                        </p:tav>
                                      </p:tavLst>
                                    </p:anim>
                                    <p:anim calcmode="lin" valueType="num">
                                      <p:cBhvr>
                                        <p:cTn id="53" dur="1000" fill="hold"/>
                                        <p:tgtEl>
                                          <p:spTgt spid="27"/>
                                        </p:tgtEl>
                                        <p:attrNameLst>
                                          <p:attrName>style.rotation</p:attrName>
                                        </p:attrNameLst>
                                      </p:cBhvr>
                                      <p:tavLst>
                                        <p:tav tm="0">
                                          <p:val>
                                            <p:fltVal val="90"/>
                                          </p:val>
                                        </p:tav>
                                        <p:tav tm="100000">
                                          <p:val>
                                            <p:fltVal val="0"/>
                                          </p:val>
                                        </p:tav>
                                      </p:tavLst>
                                    </p:anim>
                                    <p:animEffect transition="in" filter="fade">
                                      <p:cBhvr>
                                        <p:cTn id="54" dur="1000"/>
                                        <p:tgtEl>
                                          <p:spTgt spid="27"/>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1000" fill="hold"/>
                                        <p:tgtEl>
                                          <p:spTgt spid="26"/>
                                        </p:tgtEl>
                                        <p:attrNameLst>
                                          <p:attrName>ppt_w</p:attrName>
                                        </p:attrNameLst>
                                      </p:cBhvr>
                                      <p:tavLst>
                                        <p:tav tm="0">
                                          <p:val>
                                            <p:fltVal val="0"/>
                                          </p:val>
                                        </p:tav>
                                        <p:tav tm="100000">
                                          <p:val>
                                            <p:strVal val="#ppt_w"/>
                                          </p:val>
                                        </p:tav>
                                      </p:tavLst>
                                    </p:anim>
                                    <p:anim calcmode="lin" valueType="num">
                                      <p:cBhvr>
                                        <p:cTn id="58" dur="1000" fill="hold"/>
                                        <p:tgtEl>
                                          <p:spTgt spid="26"/>
                                        </p:tgtEl>
                                        <p:attrNameLst>
                                          <p:attrName>ppt_h</p:attrName>
                                        </p:attrNameLst>
                                      </p:cBhvr>
                                      <p:tavLst>
                                        <p:tav tm="0">
                                          <p:val>
                                            <p:fltVal val="0"/>
                                          </p:val>
                                        </p:tav>
                                        <p:tav tm="100000">
                                          <p:val>
                                            <p:strVal val="#ppt_h"/>
                                          </p:val>
                                        </p:tav>
                                      </p:tavLst>
                                    </p:anim>
                                    <p:anim calcmode="lin" valueType="num">
                                      <p:cBhvr>
                                        <p:cTn id="59" dur="1000" fill="hold"/>
                                        <p:tgtEl>
                                          <p:spTgt spid="26"/>
                                        </p:tgtEl>
                                        <p:attrNameLst>
                                          <p:attrName>style.rotation</p:attrName>
                                        </p:attrNameLst>
                                      </p:cBhvr>
                                      <p:tavLst>
                                        <p:tav tm="0">
                                          <p:val>
                                            <p:fltVal val="90"/>
                                          </p:val>
                                        </p:tav>
                                        <p:tav tm="100000">
                                          <p:val>
                                            <p:fltVal val="0"/>
                                          </p:val>
                                        </p:tav>
                                      </p:tavLst>
                                    </p:anim>
                                    <p:animEffect transition="in" filter="fade">
                                      <p:cBhvr>
                                        <p:cTn id="60" dur="1000"/>
                                        <p:tgtEl>
                                          <p:spTgt spid="26"/>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1000" fill="hold"/>
                                        <p:tgtEl>
                                          <p:spTgt spid="29"/>
                                        </p:tgtEl>
                                        <p:attrNameLst>
                                          <p:attrName>ppt_w</p:attrName>
                                        </p:attrNameLst>
                                      </p:cBhvr>
                                      <p:tavLst>
                                        <p:tav tm="0">
                                          <p:val>
                                            <p:fltVal val="0"/>
                                          </p:val>
                                        </p:tav>
                                        <p:tav tm="100000">
                                          <p:val>
                                            <p:strVal val="#ppt_w"/>
                                          </p:val>
                                        </p:tav>
                                      </p:tavLst>
                                    </p:anim>
                                    <p:anim calcmode="lin" valueType="num">
                                      <p:cBhvr>
                                        <p:cTn id="64" dur="1000" fill="hold"/>
                                        <p:tgtEl>
                                          <p:spTgt spid="29"/>
                                        </p:tgtEl>
                                        <p:attrNameLst>
                                          <p:attrName>ppt_h</p:attrName>
                                        </p:attrNameLst>
                                      </p:cBhvr>
                                      <p:tavLst>
                                        <p:tav tm="0">
                                          <p:val>
                                            <p:fltVal val="0"/>
                                          </p:val>
                                        </p:tav>
                                        <p:tav tm="100000">
                                          <p:val>
                                            <p:strVal val="#ppt_h"/>
                                          </p:val>
                                        </p:tav>
                                      </p:tavLst>
                                    </p:anim>
                                    <p:anim calcmode="lin" valueType="num">
                                      <p:cBhvr>
                                        <p:cTn id="65" dur="1000" fill="hold"/>
                                        <p:tgtEl>
                                          <p:spTgt spid="29"/>
                                        </p:tgtEl>
                                        <p:attrNameLst>
                                          <p:attrName>style.rotation</p:attrName>
                                        </p:attrNameLst>
                                      </p:cBhvr>
                                      <p:tavLst>
                                        <p:tav tm="0">
                                          <p:val>
                                            <p:fltVal val="90"/>
                                          </p:val>
                                        </p:tav>
                                        <p:tav tm="100000">
                                          <p:val>
                                            <p:fltVal val="0"/>
                                          </p:val>
                                        </p:tav>
                                      </p:tavLst>
                                    </p:anim>
                                    <p:animEffect transition="in" filter="fade">
                                      <p:cBhvr>
                                        <p:cTn id="66" dur="1000"/>
                                        <p:tgtEl>
                                          <p:spTgt spid="29"/>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1000" fill="hold"/>
                                        <p:tgtEl>
                                          <p:spTgt spid="31"/>
                                        </p:tgtEl>
                                        <p:attrNameLst>
                                          <p:attrName>ppt_w</p:attrName>
                                        </p:attrNameLst>
                                      </p:cBhvr>
                                      <p:tavLst>
                                        <p:tav tm="0">
                                          <p:val>
                                            <p:fltVal val="0"/>
                                          </p:val>
                                        </p:tav>
                                        <p:tav tm="100000">
                                          <p:val>
                                            <p:strVal val="#ppt_w"/>
                                          </p:val>
                                        </p:tav>
                                      </p:tavLst>
                                    </p:anim>
                                    <p:anim calcmode="lin" valueType="num">
                                      <p:cBhvr>
                                        <p:cTn id="70" dur="1000" fill="hold"/>
                                        <p:tgtEl>
                                          <p:spTgt spid="31"/>
                                        </p:tgtEl>
                                        <p:attrNameLst>
                                          <p:attrName>ppt_h</p:attrName>
                                        </p:attrNameLst>
                                      </p:cBhvr>
                                      <p:tavLst>
                                        <p:tav tm="0">
                                          <p:val>
                                            <p:fltVal val="0"/>
                                          </p:val>
                                        </p:tav>
                                        <p:tav tm="100000">
                                          <p:val>
                                            <p:strVal val="#ppt_h"/>
                                          </p:val>
                                        </p:tav>
                                      </p:tavLst>
                                    </p:anim>
                                    <p:anim calcmode="lin" valueType="num">
                                      <p:cBhvr>
                                        <p:cTn id="71" dur="1000" fill="hold"/>
                                        <p:tgtEl>
                                          <p:spTgt spid="31"/>
                                        </p:tgtEl>
                                        <p:attrNameLst>
                                          <p:attrName>style.rotation</p:attrName>
                                        </p:attrNameLst>
                                      </p:cBhvr>
                                      <p:tavLst>
                                        <p:tav tm="0">
                                          <p:val>
                                            <p:fltVal val="90"/>
                                          </p:val>
                                        </p:tav>
                                        <p:tav tm="100000">
                                          <p:val>
                                            <p:fltVal val="0"/>
                                          </p:val>
                                        </p:tav>
                                      </p:tavLst>
                                    </p:anim>
                                    <p:animEffect transition="in" filter="fade">
                                      <p:cBhvr>
                                        <p:cTn id="72" dur="1000"/>
                                        <p:tgtEl>
                                          <p:spTgt spid="31"/>
                                        </p:tgtEl>
                                      </p:cBhvr>
                                    </p:animEffect>
                                  </p:childTnLst>
                                </p:cTn>
                              </p:par>
                              <p:par>
                                <p:cTn id="73" presetID="31"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p:cTn id="75" dur="1000" fill="hold"/>
                                        <p:tgtEl>
                                          <p:spTgt spid="37"/>
                                        </p:tgtEl>
                                        <p:attrNameLst>
                                          <p:attrName>ppt_w</p:attrName>
                                        </p:attrNameLst>
                                      </p:cBhvr>
                                      <p:tavLst>
                                        <p:tav tm="0">
                                          <p:val>
                                            <p:fltVal val="0"/>
                                          </p:val>
                                        </p:tav>
                                        <p:tav tm="100000">
                                          <p:val>
                                            <p:strVal val="#ppt_w"/>
                                          </p:val>
                                        </p:tav>
                                      </p:tavLst>
                                    </p:anim>
                                    <p:anim calcmode="lin" valueType="num">
                                      <p:cBhvr>
                                        <p:cTn id="76" dur="1000" fill="hold"/>
                                        <p:tgtEl>
                                          <p:spTgt spid="37"/>
                                        </p:tgtEl>
                                        <p:attrNameLst>
                                          <p:attrName>ppt_h</p:attrName>
                                        </p:attrNameLst>
                                      </p:cBhvr>
                                      <p:tavLst>
                                        <p:tav tm="0">
                                          <p:val>
                                            <p:fltVal val="0"/>
                                          </p:val>
                                        </p:tav>
                                        <p:tav tm="100000">
                                          <p:val>
                                            <p:strVal val="#ppt_h"/>
                                          </p:val>
                                        </p:tav>
                                      </p:tavLst>
                                    </p:anim>
                                    <p:anim calcmode="lin" valueType="num">
                                      <p:cBhvr>
                                        <p:cTn id="77" dur="1000" fill="hold"/>
                                        <p:tgtEl>
                                          <p:spTgt spid="37"/>
                                        </p:tgtEl>
                                        <p:attrNameLst>
                                          <p:attrName>style.rotation</p:attrName>
                                        </p:attrNameLst>
                                      </p:cBhvr>
                                      <p:tavLst>
                                        <p:tav tm="0">
                                          <p:val>
                                            <p:fltVal val="90"/>
                                          </p:val>
                                        </p:tav>
                                        <p:tav tm="100000">
                                          <p:val>
                                            <p:fltVal val="0"/>
                                          </p:val>
                                        </p:tav>
                                      </p:tavLst>
                                    </p:anim>
                                    <p:animEffect transition="in" filter="fade">
                                      <p:cBhvr>
                                        <p:cTn id="78" dur="10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randombar(horizontal)">
                                      <p:cBhvr>
                                        <p:cTn id="83" dur="500"/>
                                        <p:tgtEl>
                                          <p:spTgt spid="38"/>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randombar(horizontal)">
                                      <p:cBhvr>
                                        <p:cTn id="86" dur="500"/>
                                        <p:tgtEl>
                                          <p:spTgt spid="39"/>
                                        </p:tgtEl>
                                      </p:cBhvr>
                                    </p:animEffect>
                                  </p:childTnLst>
                                </p:cTn>
                              </p:par>
                            </p:childTnLst>
                          </p:cTn>
                        </p:par>
                      </p:childTnLst>
                    </p:cTn>
                  </p:par>
                  <p:par>
                    <p:cTn id="87" fill="hold">
                      <p:stCondLst>
                        <p:cond delay="indefinite"/>
                      </p:stCondLst>
                      <p:childTnLst>
                        <p:par>
                          <p:cTn id="88" fill="hold">
                            <p:stCondLst>
                              <p:cond delay="0"/>
                            </p:stCondLst>
                            <p:childTnLst>
                              <p:par>
                                <p:cTn id="89" presetID="31" presetClass="entr" presetSubtype="0" fill="hold" nodeType="clickEffect">
                                  <p:stCondLst>
                                    <p:cond delay="0"/>
                                  </p:stCondLst>
                                  <p:childTnLst>
                                    <p:set>
                                      <p:cBhvr>
                                        <p:cTn id="90" dur="1" fill="hold">
                                          <p:stCondLst>
                                            <p:cond delay="0"/>
                                          </p:stCondLst>
                                        </p:cTn>
                                        <p:tgtEl>
                                          <p:spTgt spid="2"/>
                                        </p:tgtEl>
                                        <p:attrNameLst>
                                          <p:attrName>style.visibility</p:attrName>
                                        </p:attrNameLst>
                                      </p:cBhvr>
                                      <p:to>
                                        <p:strVal val="visible"/>
                                      </p:to>
                                    </p:set>
                                    <p:anim calcmode="lin" valueType="num">
                                      <p:cBhvr>
                                        <p:cTn id="91" dur="1000" fill="hold"/>
                                        <p:tgtEl>
                                          <p:spTgt spid="2"/>
                                        </p:tgtEl>
                                        <p:attrNameLst>
                                          <p:attrName>ppt_w</p:attrName>
                                        </p:attrNameLst>
                                      </p:cBhvr>
                                      <p:tavLst>
                                        <p:tav tm="0">
                                          <p:val>
                                            <p:fltVal val="0"/>
                                          </p:val>
                                        </p:tav>
                                        <p:tav tm="100000">
                                          <p:val>
                                            <p:strVal val="#ppt_w"/>
                                          </p:val>
                                        </p:tav>
                                      </p:tavLst>
                                    </p:anim>
                                    <p:anim calcmode="lin" valueType="num">
                                      <p:cBhvr>
                                        <p:cTn id="92" dur="1000" fill="hold"/>
                                        <p:tgtEl>
                                          <p:spTgt spid="2"/>
                                        </p:tgtEl>
                                        <p:attrNameLst>
                                          <p:attrName>ppt_h</p:attrName>
                                        </p:attrNameLst>
                                      </p:cBhvr>
                                      <p:tavLst>
                                        <p:tav tm="0">
                                          <p:val>
                                            <p:fltVal val="0"/>
                                          </p:val>
                                        </p:tav>
                                        <p:tav tm="100000">
                                          <p:val>
                                            <p:strVal val="#ppt_h"/>
                                          </p:val>
                                        </p:tav>
                                      </p:tavLst>
                                    </p:anim>
                                    <p:anim calcmode="lin" valueType="num">
                                      <p:cBhvr>
                                        <p:cTn id="93" dur="1000" fill="hold"/>
                                        <p:tgtEl>
                                          <p:spTgt spid="2"/>
                                        </p:tgtEl>
                                        <p:attrNameLst>
                                          <p:attrName>style.rotation</p:attrName>
                                        </p:attrNameLst>
                                      </p:cBhvr>
                                      <p:tavLst>
                                        <p:tav tm="0">
                                          <p:val>
                                            <p:fltVal val="90"/>
                                          </p:val>
                                        </p:tav>
                                        <p:tav tm="100000">
                                          <p:val>
                                            <p:fltVal val="0"/>
                                          </p:val>
                                        </p:tav>
                                      </p:tavLst>
                                    </p:anim>
                                    <p:animEffect transition="in" filter="fade">
                                      <p:cBhvr>
                                        <p:cTn id="94" dur="1000"/>
                                        <p:tgtEl>
                                          <p:spTgt spid="2"/>
                                        </p:tgtEl>
                                      </p:cBhvr>
                                    </p:animEffect>
                                  </p:childTnLst>
                                </p:cTn>
                              </p:par>
                              <p:par>
                                <p:cTn id="95" presetID="3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p:cTn id="97" dur="1000" fill="hold"/>
                                        <p:tgtEl>
                                          <p:spTgt spid="40"/>
                                        </p:tgtEl>
                                        <p:attrNameLst>
                                          <p:attrName>ppt_w</p:attrName>
                                        </p:attrNameLst>
                                      </p:cBhvr>
                                      <p:tavLst>
                                        <p:tav tm="0">
                                          <p:val>
                                            <p:fltVal val="0"/>
                                          </p:val>
                                        </p:tav>
                                        <p:tav tm="100000">
                                          <p:val>
                                            <p:strVal val="#ppt_w"/>
                                          </p:val>
                                        </p:tav>
                                      </p:tavLst>
                                    </p:anim>
                                    <p:anim calcmode="lin" valueType="num">
                                      <p:cBhvr>
                                        <p:cTn id="98" dur="1000" fill="hold"/>
                                        <p:tgtEl>
                                          <p:spTgt spid="40"/>
                                        </p:tgtEl>
                                        <p:attrNameLst>
                                          <p:attrName>ppt_h</p:attrName>
                                        </p:attrNameLst>
                                      </p:cBhvr>
                                      <p:tavLst>
                                        <p:tav tm="0">
                                          <p:val>
                                            <p:fltVal val="0"/>
                                          </p:val>
                                        </p:tav>
                                        <p:tav tm="100000">
                                          <p:val>
                                            <p:strVal val="#ppt_h"/>
                                          </p:val>
                                        </p:tav>
                                      </p:tavLst>
                                    </p:anim>
                                    <p:anim calcmode="lin" valueType="num">
                                      <p:cBhvr>
                                        <p:cTn id="99" dur="1000" fill="hold"/>
                                        <p:tgtEl>
                                          <p:spTgt spid="40"/>
                                        </p:tgtEl>
                                        <p:attrNameLst>
                                          <p:attrName>style.rotation</p:attrName>
                                        </p:attrNameLst>
                                      </p:cBhvr>
                                      <p:tavLst>
                                        <p:tav tm="0">
                                          <p:val>
                                            <p:fltVal val="90"/>
                                          </p:val>
                                        </p:tav>
                                        <p:tav tm="100000">
                                          <p:val>
                                            <p:fltVal val="0"/>
                                          </p:val>
                                        </p:tav>
                                      </p:tavLst>
                                    </p:anim>
                                    <p:animEffect transition="in" filter="fade">
                                      <p:cBhvr>
                                        <p:cTn id="100" dur="1000"/>
                                        <p:tgtEl>
                                          <p:spTgt spid="40"/>
                                        </p:tgtEl>
                                      </p:cBhvr>
                                    </p:animEffect>
                                  </p:childTnLst>
                                </p:cTn>
                              </p:par>
                              <p:par>
                                <p:cTn id="101" presetID="3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p:cTn id="103" dur="1000" fill="hold"/>
                                        <p:tgtEl>
                                          <p:spTgt spid="60"/>
                                        </p:tgtEl>
                                        <p:attrNameLst>
                                          <p:attrName>ppt_w</p:attrName>
                                        </p:attrNameLst>
                                      </p:cBhvr>
                                      <p:tavLst>
                                        <p:tav tm="0">
                                          <p:val>
                                            <p:fltVal val="0"/>
                                          </p:val>
                                        </p:tav>
                                        <p:tav tm="100000">
                                          <p:val>
                                            <p:strVal val="#ppt_w"/>
                                          </p:val>
                                        </p:tav>
                                      </p:tavLst>
                                    </p:anim>
                                    <p:anim calcmode="lin" valueType="num">
                                      <p:cBhvr>
                                        <p:cTn id="104" dur="1000" fill="hold"/>
                                        <p:tgtEl>
                                          <p:spTgt spid="60"/>
                                        </p:tgtEl>
                                        <p:attrNameLst>
                                          <p:attrName>ppt_h</p:attrName>
                                        </p:attrNameLst>
                                      </p:cBhvr>
                                      <p:tavLst>
                                        <p:tav tm="0">
                                          <p:val>
                                            <p:fltVal val="0"/>
                                          </p:val>
                                        </p:tav>
                                        <p:tav tm="100000">
                                          <p:val>
                                            <p:strVal val="#ppt_h"/>
                                          </p:val>
                                        </p:tav>
                                      </p:tavLst>
                                    </p:anim>
                                    <p:anim calcmode="lin" valueType="num">
                                      <p:cBhvr>
                                        <p:cTn id="105" dur="1000" fill="hold"/>
                                        <p:tgtEl>
                                          <p:spTgt spid="60"/>
                                        </p:tgtEl>
                                        <p:attrNameLst>
                                          <p:attrName>style.rotation</p:attrName>
                                        </p:attrNameLst>
                                      </p:cBhvr>
                                      <p:tavLst>
                                        <p:tav tm="0">
                                          <p:val>
                                            <p:fltVal val="90"/>
                                          </p:val>
                                        </p:tav>
                                        <p:tav tm="100000">
                                          <p:val>
                                            <p:fltVal val="0"/>
                                          </p:val>
                                        </p:tav>
                                      </p:tavLst>
                                    </p:anim>
                                    <p:animEffect transition="in" filter="fade">
                                      <p:cBhvr>
                                        <p:cTn id="106" dur="1000"/>
                                        <p:tgtEl>
                                          <p:spTgt spid="60"/>
                                        </p:tgtEl>
                                      </p:cBhvr>
                                    </p:animEffect>
                                  </p:childTnLst>
                                </p:cTn>
                              </p:par>
                              <p:par>
                                <p:cTn id="107" presetID="3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anim calcmode="lin" valueType="num">
                                      <p:cBhvr>
                                        <p:cTn id="109" dur="1000" fill="hold"/>
                                        <p:tgtEl>
                                          <p:spTgt spid="61"/>
                                        </p:tgtEl>
                                        <p:attrNameLst>
                                          <p:attrName>ppt_w</p:attrName>
                                        </p:attrNameLst>
                                      </p:cBhvr>
                                      <p:tavLst>
                                        <p:tav tm="0">
                                          <p:val>
                                            <p:fltVal val="0"/>
                                          </p:val>
                                        </p:tav>
                                        <p:tav tm="100000">
                                          <p:val>
                                            <p:strVal val="#ppt_w"/>
                                          </p:val>
                                        </p:tav>
                                      </p:tavLst>
                                    </p:anim>
                                    <p:anim calcmode="lin" valueType="num">
                                      <p:cBhvr>
                                        <p:cTn id="110" dur="1000" fill="hold"/>
                                        <p:tgtEl>
                                          <p:spTgt spid="61"/>
                                        </p:tgtEl>
                                        <p:attrNameLst>
                                          <p:attrName>ppt_h</p:attrName>
                                        </p:attrNameLst>
                                      </p:cBhvr>
                                      <p:tavLst>
                                        <p:tav tm="0">
                                          <p:val>
                                            <p:fltVal val="0"/>
                                          </p:val>
                                        </p:tav>
                                        <p:tav tm="100000">
                                          <p:val>
                                            <p:strVal val="#ppt_h"/>
                                          </p:val>
                                        </p:tav>
                                      </p:tavLst>
                                    </p:anim>
                                    <p:anim calcmode="lin" valueType="num">
                                      <p:cBhvr>
                                        <p:cTn id="111" dur="1000" fill="hold"/>
                                        <p:tgtEl>
                                          <p:spTgt spid="61"/>
                                        </p:tgtEl>
                                        <p:attrNameLst>
                                          <p:attrName>style.rotation</p:attrName>
                                        </p:attrNameLst>
                                      </p:cBhvr>
                                      <p:tavLst>
                                        <p:tav tm="0">
                                          <p:val>
                                            <p:fltVal val="90"/>
                                          </p:val>
                                        </p:tav>
                                        <p:tav tm="100000">
                                          <p:val>
                                            <p:fltVal val="0"/>
                                          </p:val>
                                        </p:tav>
                                      </p:tavLst>
                                    </p:anim>
                                    <p:animEffect transition="in" filter="fade">
                                      <p:cBhvr>
                                        <p:cTn id="112" dur="1000"/>
                                        <p:tgtEl>
                                          <p:spTgt spid="61"/>
                                        </p:tgtEl>
                                      </p:cBhvr>
                                    </p:animEffect>
                                  </p:childTnLst>
                                </p:cTn>
                              </p:par>
                            </p:childTnLst>
                          </p:cTn>
                        </p:par>
                      </p:childTnLst>
                    </p:cTn>
                  </p:par>
                  <p:par>
                    <p:cTn id="113" fill="hold">
                      <p:stCondLst>
                        <p:cond delay="indefinite"/>
                      </p:stCondLst>
                      <p:childTnLst>
                        <p:par>
                          <p:cTn id="114" fill="hold">
                            <p:stCondLst>
                              <p:cond delay="0"/>
                            </p:stCondLst>
                            <p:childTnLst>
                              <p:par>
                                <p:cTn id="115" presetID="31" presetClass="entr" presetSubtype="0"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anim calcmode="lin" valueType="num">
                                      <p:cBhvr>
                                        <p:cTn id="117" dur="1000" fill="hold"/>
                                        <p:tgtEl>
                                          <p:spTgt spid="65"/>
                                        </p:tgtEl>
                                        <p:attrNameLst>
                                          <p:attrName>ppt_w</p:attrName>
                                        </p:attrNameLst>
                                      </p:cBhvr>
                                      <p:tavLst>
                                        <p:tav tm="0">
                                          <p:val>
                                            <p:fltVal val="0"/>
                                          </p:val>
                                        </p:tav>
                                        <p:tav tm="100000">
                                          <p:val>
                                            <p:strVal val="#ppt_w"/>
                                          </p:val>
                                        </p:tav>
                                      </p:tavLst>
                                    </p:anim>
                                    <p:anim calcmode="lin" valueType="num">
                                      <p:cBhvr>
                                        <p:cTn id="118" dur="1000" fill="hold"/>
                                        <p:tgtEl>
                                          <p:spTgt spid="65"/>
                                        </p:tgtEl>
                                        <p:attrNameLst>
                                          <p:attrName>ppt_h</p:attrName>
                                        </p:attrNameLst>
                                      </p:cBhvr>
                                      <p:tavLst>
                                        <p:tav tm="0">
                                          <p:val>
                                            <p:fltVal val="0"/>
                                          </p:val>
                                        </p:tav>
                                        <p:tav tm="100000">
                                          <p:val>
                                            <p:strVal val="#ppt_h"/>
                                          </p:val>
                                        </p:tav>
                                      </p:tavLst>
                                    </p:anim>
                                    <p:anim calcmode="lin" valueType="num">
                                      <p:cBhvr>
                                        <p:cTn id="119" dur="1000" fill="hold"/>
                                        <p:tgtEl>
                                          <p:spTgt spid="65"/>
                                        </p:tgtEl>
                                        <p:attrNameLst>
                                          <p:attrName>style.rotation</p:attrName>
                                        </p:attrNameLst>
                                      </p:cBhvr>
                                      <p:tavLst>
                                        <p:tav tm="0">
                                          <p:val>
                                            <p:fltVal val="90"/>
                                          </p:val>
                                        </p:tav>
                                        <p:tav tm="100000">
                                          <p:val>
                                            <p:fltVal val="0"/>
                                          </p:val>
                                        </p:tav>
                                      </p:tavLst>
                                    </p:anim>
                                    <p:animEffect transition="in" filter="fade">
                                      <p:cBhvr>
                                        <p:cTn id="120" dur="1000"/>
                                        <p:tgtEl>
                                          <p:spTgt spid="65"/>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anim calcmode="lin" valueType="num">
                                      <p:cBhvr>
                                        <p:cTn id="123" dur="1000" fill="hold"/>
                                        <p:tgtEl>
                                          <p:spTgt spid="64"/>
                                        </p:tgtEl>
                                        <p:attrNameLst>
                                          <p:attrName>ppt_w</p:attrName>
                                        </p:attrNameLst>
                                      </p:cBhvr>
                                      <p:tavLst>
                                        <p:tav tm="0">
                                          <p:val>
                                            <p:fltVal val="0"/>
                                          </p:val>
                                        </p:tav>
                                        <p:tav tm="100000">
                                          <p:val>
                                            <p:strVal val="#ppt_w"/>
                                          </p:val>
                                        </p:tav>
                                      </p:tavLst>
                                    </p:anim>
                                    <p:anim calcmode="lin" valueType="num">
                                      <p:cBhvr>
                                        <p:cTn id="124" dur="1000" fill="hold"/>
                                        <p:tgtEl>
                                          <p:spTgt spid="64"/>
                                        </p:tgtEl>
                                        <p:attrNameLst>
                                          <p:attrName>ppt_h</p:attrName>
                                        </p:attrNameLst>
                                      </p:cBhvr>
                                      <p:tavLst>
                                        <p:tav tm="0">
                                          <p:val>
                                            <p:fltVal val="0"/>
                                          </p:val>
                                        </p:tav>
                                        <p:tav tm="100000">
                                          <p:val>
                                            <p:strVal val="#ppt_h"/>
                                          </p:val>
                                        </p:tav>
                                      </p:tavLst>
                                    </p:anim>
                                    <p:anim calcmode="lin" valueType="num">
                                      <p:cBhvr>
                                        <p:cTn id="125" dur="1000" fill="hold"/>
                                        <p:tgtEl>
                                          <p:spTgt spid="64"/>
                                        </p:tgtEl>
                                        <p:attrNameLst>
                                          <p:attrName>style.rotation</p:attrName>
                                        </p:attrNameLst>
                                      </p:cBhvr>
                                      <p:tavLst>
                                        <p:tav tm="0">
                                          <p:val>
                                            <p:fltVal val="90"/>
                                          </p:val>
                                        </p:tav>
                                        <p:tav tm="100000">
                                          <p:val>
                                            <p:fltVal val="0"/>
                                          </p:val>
                                        </p:tav>
                                      </p:tavLst>
                                    </p:anim>
                                    <p:animEffect transition="in" filter="fade">
                                      <p:cBhvr>
                                        <p:cTn id="126" dur="1000"/>
                                        <p:tgtEl>
                                          <p:spTgt spid="64"/>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66"/>
                                        </p:tgtEl>
                                        <p:attrNameLst>
                                          <p:attrName>style.visibility</p:attrName>
                                        </p:attrNameLst>
                                      </p:cBhvr>
                                      <p:to>
                                        <p:strVal val="visible"/>
                                      </p:to>
                                    </p:set>
                                    <p:anim calcmode="lin" valueType="num">
                                      <p:cBhvr>
                                        <p:cTn id="129" dur="1000" fill="hold"/>
                                        <p:tgtEl>
                                          <p:spTgt spid="66"/>
                                        </p:tgtEl>
                                        <p:attrNameLst>
                                          <p:attrName>ppt_w</p:attrName>
                                        </p:attrNameLst>
                                      </p:cBhvr>
                                      <p:tavLst>
                                        <p:tav tm="0">
                                          <p:val>
                                            <p:fltVal val="0"/>
                                          </p:val>
                                        </p:tav>
                                        <p:tav tm="100000">
                                          <p:val>
                                            <p:strVal val="#ppt_w"/>
                                          </p:val>
                                        </p:tav>
                                      </p:tavLst>
                                    </p:anim>
                                    <p:anim calcmode="lin" valueType="num">
                                      <p:cBhvr>
                                        <p:cTn id="130" dur="1000" fill="hold"/>
                                        <p:tgtEl>
                                          <p:spTgt spid="66"/>
                                        </p:tgtEl>
                                        <p:attrNameLst>
                                          <p:attrName>ppt_h</p:attrName>
                                        </p:attrNameLst>
                                      </p:cBhvr>
                                      <p:tavLst>
                                        <p:tav tm="0">
                                          <p:val>
                                            <p:fltVal val="0"/>
                                          </p:val>
                                        </p:tav>
                                        <p:tav tm="100000">
                                          <p:val>
                                            <p:strVal val="#ppt_h"/>
                                          </p:val>
                                        </p:tav>
                                      </p:tavLst>
                                    </p:anim>
                                    <p:anim calcmode="lin" valueType="num">
                                      <p:cBhvr>
                                        <p:cTn id="131" dur="1000" fill="hold"/>
                                        <p:tgtEl>
                                          <p:spTgt spid="66"/>
                                        </p:tgtEl>
                                        <p:attrNameLst>
                                          <p:attrName>style.rotation</p:attrName>
                                        </p:attrNameLst>
                                      </p:cBhvr>
                                      <p:tavLst>
                                        <p:tav tm="0">
                                          <p:val>
                                            <p:fltVal val="90"/>
                                          </p:val>
                                        </p:tav>
                                        <p:tav tm="100000">
                                          <p:val>
                                            <p:fltVal val="0"/>
                                          </p:val>
                                        </p:tav>
                                      </p:tavLst>
                                    </p:anim>
                                    <p:animEffect transition="in" filter="fade">
                                      <p:cBhvr>
                                        <p:cTn id="132" dur="1000"/>
                                        <p:tgtEl>
                                          <p:spTgt spid="66"/>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67"/>
                                        </p:tgtEl>
                                        <p:attrNameLst>
                                          <p:attrName>style.visibility</p:attrName>
                                        </p:attrNameLst>
                                      </p:cBhvr>
                                      <p:to>
                                        <p:strVal val="visible"/>
                                      </p:to>
                                    </p:set>
                                    <p:anim calcmode="lin" valueType="num">
                                      <p:cBhvr>
                                        <p:cTn id="135" dur="1000" fill="hold"/>
                                        <p:tgtEl>
                                          <p:spTgt spid="67"/>
                                        </p:tgtEl>
                                        <p:attrNameLst>
                                          <p:attrName>ppt_w</p:attrName>
                                        </p:attrNameLst>
                                      </p:cBhvr>
                                      <p:tavLst>
                                        <p:tav tm="0">
                                          <p:val>
                                            <p:fltVal val="0"/>
                                          </p:val>
                                        </p:tav>
                                        <p:tav tm="100000">
                                          <p:val>
                                            <p:strVal val="#ppt_w"/>
                                          </p:val>
                                        </p:tav>
                                      </p:tavLst>
                                    </p:anim>
                                    <p:anim calcmode="lin" valueType="num">
                                      <p:cBhvr>
                                        <p:cTn id="136" dur="1000" fill="hold"/>
                                        <p:tgtEl>
                                          <p:spTgt spid="67"/>
                                        </p:tgtEl>
                                        <p:attrNameLst>
                                          <p:attrName>ppt_h</p:attrName>
                                        </p:attrNameLst>
                                      </p:cBhvr>
                                      <p:tavLst>
                                        <p:tav tm="0">
                                          <p:val>
                                            <p:fltVal val="0"/>
                                          </p:val>
                                        </p:tav>
                                        <p:tav tm="100000">
                                          <p:val>
                                            <p:strVal val="#ppt_h"/>
                                          </p:val>
                                        </p:tav>
                                      </p:tavLst>
                                    </p:anim>
                                    <p:anim calcmode="lin" valueType="num">
                                      <p:cBhvr>
                                        <p:cTn id="137" dur="1000" fill="hold"/>
                                        <p:tgtEl>
                                          <p:spTgt spid="67"/>
                                        </p:tgtEl>
                                        <p:attrNameLst>
                                          <p:attrName>style.rotation</p:attrName>
                                        </p:attrNameLst>
                                      </p:cBhvr>
                                      <p:tavLst>
                                        <p:tav tm="0">
                                          <p:val>
                                            <p:fltVal val="90"/>
                                          </p:val>
                                        </p:tav>
                                        <p:tav tm="100000">
                                          <p:val>
                                            <p:fltVal val="0"/>
                                          </p:val>
                                        </p:tav>
                                      </p:tavLst>
                                    </p:anim>
                                    <p:animEffect transition="in" filter="fade">
                                      <p:cBhvr>
                                        <p:cTn id="138" dur="1000"/>
                                        <p:tgtEl>
                                          <p:spTgt spid="67"/>
                                        </p:tgtEl>
                                      </p:cBhvr>
                                    </p:animEffect>
                                  </p:childTnLst>
                                </p:cTn>
                              </p:par>
                              <p:par>
                                <p:cTn id="139" presetID="31" presetClass="entr" presetSubtype="0" fill="hold" nodeType="withEffect">
                                  <p:stCondLst>
                                    <p:cond delay="0"/>
                                  </p:stCondLst>
                                  <p:childTnLst>
                                    <p:set>
                                      <p:cBhvr>
                                        <p:cTn id="140" dur="1" fill="hold">
                                          <p:stCondLst>
                                            <p:cond delay="0"/>
                                          </p:stCondLst>
                                        </p:cTn>
                                        <p:tgtEl>
                                          <p:spTgt spid="68"/>
                                        </p:tgtEl>
                                        <p:attrNameLst>
                                          <p:attrName>style.visibility</p:attrName>
                                        </p:attrNameLst>
                                      </p:cBhvr>
                                      <p:to>
                                        <p:strVal val="visible"/>
                                      </p:to>
                                    </p:set>
                                    <p:anim calcmode="lin" valueType="num">
                                      <p:cBhvr>
                                        <p:cTn id="141" dur="1000" fill="hold"/>
                                        <p:tgtEl>
                                          <p:spTgt spid="68"/>
                                        </p:tgtEl>
                                        <p:attrNameLst>
                                          <p:attrName>ppt_w</p:attrName>
                                        </p:attrNameLst>
                                      </p:cBhvr>
                                      <p:tavLst>
                                        <p:tav tm="0">
                                          <p:val>
                                            <p:fltVal val="0"/>
                                          </p:val>
                                        </p:tav>
                                        <p:tav tm="100000">
                                          <p:val>
                                            <p:strVal val="#ppt_w"/>
                                          </p:val>
                                        </p:tav>
                                      </p:tavLst>
                                    </p:anim>
                                    <p:anim calcmode="lin" valueType="num">
                                      <p:cBhvr>
                                        <p:cTn id="142" dur="1000" fill="hold"/>
                                        <p:tgtEl>
                                          <p:spTgt spid="68"/>
                                        </p:tgtEl>
                                        <p:attrNameLst>
                                          <p:attrName>ppt_h</p:attrName>
                                        </p:attrNameLst>
                                      </p:cBhvr>
                                      <p:tavLst>
                                        <p:tav tm="0">
                                          <p:val>
                                            <p:fltVal val="0"/>
                                          </p:val>
                                        </p:tav>
                                        <p:tav tm="100000">
                                          <p:val>
                                            <p:strVal val="#ppt_h"/>
                                          </p:val>
                                        </p:tav>
                                      </p:tavLst>
                                    </p:anim>
                                    <p:anim calcmode="lin" valueType="num">
                                      <p:cBhvr>
                                        <p:cTn id="143" dur="1000" fill="hold"/>
                                        <p:tgtEl>
                                          <p:spTgt spid="68"/>
                                        </p:tgtEl>
                                        <p:attrNameLst>
                                          <p:attrName>style.rotation</p:attrName>
                                        </p:attrNameLst>
                                      </p:cBhvr>
                                      <p:tavLst>
                                        <p:tav tm="0">
                                          <p:val>
                                            <p:fltVal val="90"/>
                                          </p:val>
                                        </p:tav>
                                        <p:tav tm="100000">
                                          <p:val>
                                            <p:fltVal val="0"/>
                                          </p:val>
                                        </p:tav>
                                      </p:tavLst>
                                    </p:anim>
                                    <p:animEffect transition="in" filter="fade">
                                      <p:cBhvr>
                                        <p:cTn id="144" dur="1000"/>
                                        <p:tgtEl>
                                          <p:spTgt spid="68"/>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69"/>
                                        </p:tgtEl>
                                        <p:attrNameLst>
                                          <p:attrName>style.visibility</p:attrName>
                                        </p:attrNameLst>
                                      </p:cBhvr>
                                      <p:to>
                                        <p:strVal val="visible"/>
                                      </p:to>
                                    </p:set>
                                    <p:animEffect transition="in" filter="fade">
                                      <p:cBhvr>
                                        <p:cTn id="149" dur="1000"/>
                                        <p:tgtEl>
                                          <p:spTgt spid="69"/>
                                        </p:tgtEl>
                                      </p:cBhvr>
                                    </p:animEffect>
                                    <p:anim calcmode="lin" valueType="num">
                                      <p:cBhvr>
                                        <p:cTn id="150" dur="1000" fill="hold"/>
                                        <p:tgtEl>
                                          <p:spTgt spid="69"/>
                                        </p:tgtEl>
                                        <p:attrNameLst>
                                          <p:attrName>ppt_x</p:attrName>
                                        </p:attrNameLst>
                                      </p:cBhvr>
                                      <p:tavLst>
                                        <p:tav tm="0">
                                          <p:val>
                                            <p:strVal val="#ppt_x"/>
                                          </p:val>
                                        </p:tav>
                                        <p:tav tm="100000">
                                          <p:val>
                                            <p:strVal val="#ppt_x"/>
                                          </p:val>
                                        </p:tav>
                                      </p:tavLst>
                                    </p:anim>
                                    <p:anim calcmode="lin" valueType="num">
                                      <p:cBhvr>
                                        <p:cTn id="151" dur="1000" fill="hold"/>
                                        <p:tgtEl>
                                          <p:spTgt spid="69"/>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fade">
                                      <p:cBhvr>
                                        <p:cTn id="154" dur="1000"/>
                                        <p:tgtEl>
                                          <p:spTgt spid="71"/>
                                        </p:tgtEl>
                                      </p:cBhvr>
                                    </p:animEffect>
                                    <p:anim calcmode="lin" valueType="num">
                                      <p:cBhvr>
                                        <p:cTn id="155" dur="1000" fill="hold"/>
                                        <p:tgtEl>
                                          <p:spTgt spid="71"/>
                                        </p:tgtEl>
                                        <p:attrNameLst>
                                          <p:attrName>ppt_x</p:attrName>
                                        </p:attrNameLst>
                                      </p:cBhvr>
                                      <p:tavLst>
                                        <p:tav tm="0">
                                          <p:val>
                                            <p:strVal val="#ppt_x"/>
                                          </p:val>
                                        </p:tav>
                                        <p:tav tm="100000">
                                          <p:val>
                                            <p:strVal val="#ppt_x"/>
                                          </p:val>
                                        </p:tav>
                                      </p:tavLst>
                                    </p:anim>
                                    <p:anim calcmode="lin" valueType="num">
                                      <p:cBhvr>
                                        <p:cTn id="156" dur="1000" fill="hold"/>
                                        <p:tgtEl>
                                          <p:spTgt spid="71"/>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72"/>
                                        </p:tgtEl>
                                        <p:attrNameLst>
                                          <p:attrName>style.visibility</p:attrName>
                                        </p:attrNameLst>
                                      </p:cBhvr>
                                      <p:to>
                                        <p:strVal val="visible"/>
                                      </p:to>
                                    </p:set>
                                    <p:animEffect transition="in" filter="fade">
                                      <p:cBhvr>
                                        <p:cTn id="159" dur="1000"/>
                                        <p:tgtEl>
                                          <p:spTgt spid="72"/>
                                        </p:tgtEl>
                                      </p:cBhvr>
                                    </p:animEffect>
                                    <p:anim calcmode="lin" valueType="num">
                                      <p:cBhvr>
                                        <p:cTn id="160" dur="1000" fill="hold"/>
                                        <p:tgtEl>
                                          <p:spTgt spid="72"/>
                                        </p:tgtEl>
                                        <p:attrNameLst>
                                          <p:attrName>ppt_x</p:attrName>
                                        </p:attrNameLst>
                                      </p:cBhvr>
                                      <p:tavLst>
                                        <p:tav tm="0">
                                          <p:val>
                                            <p:strVal val="#ppt_x"/>
                                          </p:val>
                                        </p:tav>
                                        <p:tav tm="100000">
                                          <p:val>
                                            <p:strVal val="#ppt_x"/>
                                          </p:val>
                                        </p:tav>
                                      </p:tavLst>
                                    </p:anim>
                                    <p:anim calcmode="lin" valueType="num">
                                      <p:cBhvr>
                                        <p:cTn id="161" dur="1000" fill="hold"/>
                                        <p:tgtEl>
                                          <p:spTgt spid="72"/>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75"/>
                                        </p:tgtEl>
                                        <p:attrNameLst>
                                          <p:attrName>style.visibility</p:attrName>
                                        </p:attrNameLst>
                                      </p:cBhvr>
                                      <p:to>
                                        <p:strVal val="visible"/>
                                      </p:to>
                                    </p:set>
                                    <p:animEffect transition="in" filter="fade">
                                      <p:cBhvr>
                                        <p:cTn id="164" dur="1000"/>
                                        <p:tgtEl>
                                          <p:spTgt spid="75"/>
                                        </p:tgtEl>
                                      </p:cBhvr>
                                    </p:animEffect>
                                    <p:anim calcmode="lin" valueType="num">
                                      <p:cBhvr>
                                        <p:cTn id="165" dur="1000" fill="hold"/>
                                        <p:tgtEl>
                                          <p:spTgt spid="75"/>
                                        </p:tgtEl>
                                        <p:attrNameLst>
                                          <p:attrName>ppt_x</p:attrName>
                                        </p:attrNameLst>
                                      </p:cBhvr>
                                      <p:tavLst>
                                        <p:tav tm="0">
                                          <p:val>
                                            <p:strVal val="#ppt_x"/>
                                          </p:val>
                                        </p:tav>
                                        <p:tav tm="100000">
                                          <p:val>
                                            <p:strVal val="#ppt_x"/>
                                          </p:val>
                                        </p:tav>
                                      </p:tavLst>
                                    </p:anim>
                                    <p:anim calcmode="lin" valueType="num">
                                      <p:cBhvr>
                                        <p:cTn id="166" dur="1000" fill="hold"/>
                                        <p:tgtEl>
                                          <p:spTgt spid="75"/>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74"/>
                                        </p:tgtEl>
                                        <p:attrNameLst>
                                          <p:attrName>style.visibility</p:attrName>
                                        </p:attrNameLst>
                                      </p:cBhvr>
                                      <p:to>
                                        <p:strVal val="visible"/>
                                      </p:to>
                                    </p:set>
                                    <p:animEffect transition="in" filter="fade">
                                      <p:cBhvr>
                                        <p:cTn id="169" dur="1000"/>
                                        <p:tgtEl>
                                          <p:spTgt spid="74"/>
                                        </p:tgtEl>
                                      </p:cBhvr>
                                    </p:animEffect>
                                    <p:anim calcmode="lin" valueType="num">
                                      <p:cBhvr>
                                        <p:cTn id="170" dur="1000" fill="hold"/>
                                        <p:tgtEl>
                                          <p:spTgt spid="74"/>
                                        </p:tgtEl>
                                        <p:attrNameLst>
                                          <p:attrName>ppt_x</p:attrName>
                                        </p:attrNameLst>
                                      </p:cBhvr>
                                      <p:tavLst>
                                        <p:tav tm="0">
                                          <p:val>
                                            <p:strVal val="#ppt_x"/>
                                          </p:val>
                                        </p:tav>
                                        <p:tav tm="100000">
                                          <p:val>
                                            <p:strVal val="#ppt_x"/>
                                          </p:val>
                                        </p:tav>
                                      </p:tavLst>
                                    </p:anim>
                                    <p:anim calcmode="lin" valueType="num">
                                      <p:cBhvr>
                                        <p:cTn id="171" dur="1000" fill="hold"/>
                                        <p:tgtEl>
                                          <p:spTgt spid="74"/>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1000"/>
                                        <p:tgtEl>
                                          <p:spTgt spid="73"/>
                                        </p:tgtEl>
                                      </p:cBhvr>
                                    </p:animEffect>
                                    <p:anim calcmode="lin" valueType="num">
                                      <p:cBhvr>
                                        <p:cTn id="175" dur="1000" fill="hold"/>
                                        <p:tgtEl>
                                          <p:spTgt spid="73"/>
                                        </p:tgtEl>
                                        <p:attrNameLst>
                                          <p:attrName>ppt_x</p:attrName>
                                        </p:attrNameLst>
                                      </p:cBhvr>
                                      <p:tavLst>
                                        <p:tav tm="0">
                                          <p:val>
                                            <p:strVal val="#ppt_x"/>
                                          </p:val>
                                        </p:tav>
                                        <p:tav tm="100000">
                                          <p:val>
                                            <p:strVal val="#ppt_x"/>
                                          </p:val>
                                        </p:tav>
                                      </p:tavLst>
                                    </p:anim>
                                    <p:anim calcmode="lin" valueType="num">
                                      <p:cBhvr>
                                        <p:cTn id="17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6" grpId="0" bldLvl="0" animBg="1"/>
      <p:bldP spid="27" grpId="0" bldLvl="0" animBg="1"/>
      <p:bldP spid="29" grpId="0" bldLvl="0" animBg="1"/>
      <p:bldP spid="31" grpId="0" bldLvl="0" animBg="1"/>
      <p:bldP spid="39" grpId="0"/>
      <p:bldP spid="64" grpId="0" bldLvl="0" animBg="1"/>
      <p:bldP spid="65" grpId="0" bldLvl="0" animBg="1"/>
      <p:bldP spid="66" grpId="0" bldLvl="0" animBg="1"/>
      <p:bldP spid="67" grpId="0" bldLvl="0" animBg="1"/>
      <p:bldP spid="69" grpId="0" bldLvl="0" animBg="1"/>
      <p:bldP spid="71" grpId="0" bldLvl="0" animBg="1"/>
      <p:bldP spid="72" grpId="0" bldLvl="0" animBg="1"/>
      <p:bldP spid="73" grpId="0" bldLvl="0" animBg="1"/>
      <p:bldP spid="74" grpId="0" bldLvl="0" animBg="1"/>
      <p:bldP spid="75"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90204" pitchFamily="34" charset="0"/>
                <a:ea typeface="宋体" pitchFamily="2" charset="-122"/>
              </a:rPr>
              <a:t>第一章   信息内容安全概述</a:t>
            </a:r>
            <a:endParaRPr kumimoji="0" lang="en-US" altLang="zh-CN" sz="3800" b="1">
              <a:latin typeface="Arial" panose="020B0604020202090204" pitchFamily="34" charset="0"/>
              <a:ea typeface="宋体" pitchFamily="2" charset="-122"/>
            </a:endParaRPr>
          </a:p>
        </p:txBody>
      </p:sp>
      <p:sp>
        <p:nvSpPr>
          <p:cNvPr id="20482" name="Rectangle 3"/>
          <p:cNvSpPr>
            <a:spLocks noGrp="1" noChangeArrowheads="1"/>
          </p:cNvSpPr>
          <p:nvPr>
            <p:ph type="body" idx="4294967295"/>
          </p:nvPr>
        </p:nvSpPr>
        <p:spPr>
          <a:xfrm>
            <a:off x="1094105" y="1625600"/>
            <a:ext cx="6955790" cy="4372610"/>
          </a:xfrm>
        </p:spPr>
        <p:txBody>
          <a:bodyPr>
            <a:normAutofit/>
          </a:bodyPr>
          <a:lstStyle/>
          <a:p>
            <a:pPr marL="514350" indent="-514350" eaLnBrk="1" hangingPunct="1">
              <a:lnSpc>
                <a:spcPct val="110000"/>
              </a:lnSpc>
              <a:buSzPct val="75000"/>
              <a:buFont typeface="Wingdings" panose="05000000000000000000" charset="0"/>
              <a:buAutoNum type="arabicPeriod"/>
            </a:pPr>
            <a:r>
              <a:rPr kumimoji="0" lang="zh-CN" altLang="en-US" sz="2800" b="1" dirty="0">
                <a:solidFill>
                  <a:srgbClr val="C00000"/>
                </a:solidFill>
                <a:latin typeface="Arial" panose="020B0604020202090204" pitchFamily="34" charset="0"/>
                <a:ea typeface="宋体" pitchFamily="2" charset="-122"/>
              </a:rPr>
              <a:t>  </a:t>
            </a:r>
            <a:r>
              <a:rPr kumimoji="0" lang="zh-CN" altLang="en-US" sz="2800" b="1" dirty="0">
                <a:solidFill>
                  <a:srgbClr val="C00000"/>
                </a:solidFill>
                <a:latin typeface="Arial" panose="020B0604020202090204" pitchFamily="34" charset="0"/>
                <a:ea typeface="宋体" pitchFamily="2" charset="-122"/>
                <a:sym typeface="+mn-ea"/>
              </a:rPr>
              <a:t>网络空间安全概述</a:t>
            </a:r>
          </a:p>
          <a:p>
            <a:pPr marL="971550" lvl="1" indent="-514350" eaLnBrk="1" hangingPunct="1">
              <a:lnSpc>
                <a:spcPct val="110000"/>
              </a:lnSpc>
              <a:buSzPct val="75000"/>
            </a:pPr>
            <a:r>
              <a:rPr kumimoji="0" lang="zh-CN" altLang="en-US" sz="2800" b="1" dirty="0">
                <a:solidFill>
                  <a:schemeClr val="tx1"/>
                </a:solidFill>
                <a:latin typeface="Arial" panose="020B0604020202090204" pitchFamily="34" charset="0"/>
                <a:ea typeface="宋体" pitchFamily="2" charset="-122"/>
                <a:sym typeface="+mn-ea"/>
              </a:rPr>
              <a:t>定义</a:t>
            </a:r>
          </a:p>
          <a:p>
            <a:pPr marL="971550" lvl="1" indent="-514350" eaLnBrk="1" hangingPunct="1">
              <a:lnSpc>
                <a:spcPct val="110000"/>
              </a:lnSpc>
              <a:buSzPct val="75000"/>
            </a:pPr>
            <a:r>
              <a:rPr kumimoji="0" lang="zh-CN" altLang="en-US" sz="2800" b="1" dirty="0">
                <a:solidFill>
                  <a:schemeClr val="tx1"/>
                </a:solidFill>
                <a:latin typeface="Arial" panose="020B0604020202090204" pitchFamily="34" charset="0"/>
                <a:ea typeface="宋体" pitchFamily="2" charset="-122"/>
                <a:sym typeface="+mn-ea"/>
              </a:rPr>
              <a:t>威胁</a:t>
            </a:r>
          </a:p>
          <a:p>
            <a:pPr marL="971550" lvl="1" indent="-514350" eaLnBrk="1" hangingPunct="1">
              <a:lnSpc>
                <a:spcPct val="110000"/>
              </a:lnSpc>
              <a:buSzPct val="75000"/>
            </a:pPr>
            <a:r>
              <a:rPr kumimoji="0" lang="zh-CN" altLang="en-US" sz="2800" b="1" dirty="0">
                <a:solidFill>
                  <a:srgbClr val="C00000"/>
                </a:solidFill>
                <a:latin typeface="Arial" panose="020B0604020202090204" pitchFamily="34" charset="0"/>
                <a:ea typeface="宋体" pitchFamily="2" charset="-122"/>
                <a:sym typeface="+mn-ea"/>
              </a:rPr>
              <a:t>知识体系</a:t>
            </a:r>
          </a:p>
          <a:p>
            <a:pPr marL="971550" lvl="1" indent="-514350" eaLnBrk="1" hangingPunct="1">
              <a:lnSpc>
                <a:spcPct val="110000"/>
              </a:lnSpc>
              <a:buSzPct val="75000"/>
            </a:pPr>
            <a:r>
              <a:rPr kumimoji="0" lang="zh-CN" altLang="en-US" sz="2800" b="1" dirty="0">
                <a:solidFill>
                  <a:srgbClr val="C00000"/>
                </a:solidFill>
                <a:latin typeface="Arial" panose="020B0604020202090204" pitchFamily="34" charset="0"/>
                <a:ea typeface="宋体" pitchFamily="2" charset="-122"/>
                <a:sym typeface="+mn-ea"/>
              </a:rPr>
              <a:t>网络主权与战略</a:t>
            </a:r>
          </a:p>
          <a:p>
            <a:pPr marL="514350" indent="-514350" eaLnBrk="1" hangingPunct="1">
              <a:lnSpc>
                <a:spcPct val="110000"/>
              </a:lnSpc>
              <a:buSzPct val="75000"/>
              <a:buFont typeface="Wingdings" panose="05000000000000000000" charset="0"/>
              <a:buAutoNum type="arabicPeriod"/>
            </a:pPr>
            <a:r>
              <a:rPr kumimoji="0" lang="zh-CN" altLang="en-US" sz="2800" b="1" dirty="0">
                <a:solidFill>
                  <a:schemeClr val="tx1"/>
                </a:solidFill>
                <a:latin typeface="Arial" panose="020B0604020202090204" pitchFamily="34" charset="0"/>
                <a:ea typeface="宋体" pitchFamily="2" charset="-122"/>
              </a:rPr>
              <a:t>  信息内容安全概述</a:t>
            </a:r>
          </a:p>
        </p:txBody>
      </p:sp>
    </p:spTree>
  </p:cSld>
  <p:clrMapOvr>
    <a:masterClrMapping/>
  </p:clrMapOvr>
  <p:transition advTm="300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txBox="1">
            <a:spLocks noChangeArrowheads="1"/>
          </p:cNvSpPr>
          <p:nvPr/>
        </p:nvSpPr>
        <p:spPr bwMode="auto">
          <a:xfrm>
            <a:off x="304800" y="188913"/>
            <a:ext cx="7004050" cy="733425"/>
          </a:xfrm>
          <a:prstGeom prst="rect">
            <a:avLst/>
          </a:prstGeom>
          <a:noFill/>
          <a:ln>
            <a:noFill/>
          </a:ln>
        </p:spPr>
        <p:txBody>
          <a:bodyPr anchor="ct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学科的主要研究方向</a:t>
            </a:r>
          </a:p>
        </p:txBody>
      </p:sp>
      <p:sp>
        <p:nvSpPr>
          <p:cNvPr id="81923" name="Content Placeholder 2"/>
          <p:cNvSpPr txBox="1"/>
          <p:nvPr/>
        </p:nvSpPr>
        <p:spPr bwMode="auto">
          <a:xfrm>
            <a:off x="324485" y="4149725"/>
            <a:ext cx="8483600" cy="2232025"/>
          </a:xfrm>
          <a:prstGeom prst="rect">
            <a:avLst/>
          </a:prstGeom>
          <a:noFill/>
          <a:ln>
            <a:noFill/>
          </a:ln>
        </p:spPr>
        <p:txBody>
          <a:bodyPr/>
          <a:lstStyle>
            <a:lvl1pPr marL="342900" indent="-342900" defTabSz="0" eaLnBrk="0" hangingPunct="0">
              <a:defRPr>
                <a:solidFill>
                  <a:schemeClr val="tx1"/>
                </a:solidFill>
                <a:latin typeface="Arial" panose="020B0604020202090204" pitchFamily="34" charset="0"/>
                <a:ea typeface="宋体" pitchFamily="2" charset="-122"/>
                <a:cs typeface="宋体" pitchFamily="2" charset="-122"/>
              </a:defRPr>
            </a:lvl1pPr>
            <a:lvl2pPr marL="742950" indent="-285750" defTabSz="0" eaLnBrk="0" hangingPunct="0">
              <a:defRPr>
                <a:solidFill>
                  <a:schemeClr val="tx1"/>
                </a:solidFill>
                <a:latin typeface="Arial" panose="020B0604020202090204" pitchFamily="34" charset="0"/>
                <a:ea typeface="宋体" pitchFamily="2" charset="-122"/>
              </a:defRPr>
            </a:lvl2pPr>
            <a:lvl3pPr marL="1143000" indent="-228600" defTabSz="0" eaLnBrk="0" hangingPunct="0">
              <a:defRPr>
                <a:solidFill>
                  <a:schemeClr val="tx1"/>
                </a:solidFill>
                <a:latin typeface="Arial" panose="020B0604020202090204" pitchFamily="34" charset="0"/>
                <a:ea typeface="宋体" pitchFamily="2" charset="-122"/>
              </a:defRPr>
            </a:lvl3pPr>
            <a:lvl4pPr marL="1600200" indent="-228600" defTabSz="0" eaLnBrk="0" hangingPunct="0">
              <a:defRPr>
                <a:solidFill>
                  <a:schemeClr val="tx1"/>
                </a:solidFill>
                <a:latin typeface="Arial" panose="020B0604020202090204" pitchFamily="34" charset="0"/>
                <a:ea typeface="宋体" pitchFamily="2" charset="-122"/>
              </a:defRPr>
            </a:lvl4pPr>
            <a:lvl5pPr marL="2057400" indent="-228600" defTabSz="0" eaLnBrk="0" hangingPunct="0">
              <a:defRPr>
                <a:solidFill>
                  <a:schemeClr val="tx1"/>
                </a:solidFill>
                <a:latin typeface="Arial" panose="020B0604020202090204" pitchFamily="34" charset="0"/>
                <a:ea typeface="宋体" pitchFamily="2" charset="-122"/>
              </a:defRPr>
            </a:lvl5pPr>
            <a:lvl6pPr marL="2514600" indent="-228600" defTabSz="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defTabSz="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defTabSz="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defTabSz="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安全基础</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为其他方向的研究提供理论、架构和方法学指导</a:t>
            </a:r>
            <a:endPar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endParaRPr>
          </a:p>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密码学及应用</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是为系统</a:t>
            </a:r>
            <a:r>
              <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rPr>
              <a:t>/</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网络</a:t>
            </a:r>
            <a:r>
              <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rPr>
              <a:t>/</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应用安全提供密码安全机制</a:t>
            </a:r>
            <a:endPar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endParaRPr>
          </a:p>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系统安全</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保证网络空间中的单元计算系统的安全</a:t>
            </a:r>
            <a:endPar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endParaRPr>
          </a:p>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网络安全</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保证网络自身和传输信息的安全</a:t>
            </a:r>
            <a:endPar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endParaRPr>
          </a:p>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应用安全</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保证大型应用系统的安全，也是安全的综合应用</a:t>
            </a:r>
          </a:p>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信息内容安全</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保证授权和合法信息内容的传输，限制非授权内容的传播</a:t>
            </a:r>
            <a:r>
              <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rPr>
              <a:t> </a:t>
            </a:r>
          </a:p>
        </p:txBody>
      </p:sp>
      <p:grpSp>
        <p:nvGrpSpPr>
          <p:cNvPr id="81924" name="组合 4"/>
          <p:cNvGrpSpPr/>
          <p:nvPr/>
        </p:nvGrpSpPr>
        <p:grpSpPr bwMode="auto">
          <a:xfrm>
            <a:off x="2051050" y="1546225"/>
            <a:ext cx="5041900" cy="2233613"/>
            <a:chOff x="2051720" y="2060848"/>
            <a:chExt cx="5040560" cy="2232248"/>
          </a:xfrm>
        </p:grpSpPr>
        <p:sp>
          <p:nvSpPr>
            <p:cNvPr id="6" name="Rectangle 4"/>
            <p:cNvSpPr/>
            <p:nvPr/>
          </p:nvSpPr>
          <p:spPr>
            <a:xfrm>
              <a:off x="2051720" y="3645792"/>
              <a:ext cx="3816923" cy="64730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网络空间安全基础</a:t>
              </a:r>
              <a:endParaRPr lang="en-US" sz="2400"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 name="Rectangle 5"/>
            <p:cNvSpPr/>
            <p:nvPr/>
          </p:nvSpPr>
          <p:spPr>
            <a:xfrm>
              <a:off x="2051720" y="2854113"/>
              <a:ext cx="1728329" cy="64730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系统安全</a:t>
              </a:r>
              <a:endParaRPr lang="en-US" sz="2400"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Rectangle 6"/>
            <p:cNvSpPr/>
            <p:nvPr/>
          </p:nvSpPr>
          <p:spPr>
            <a:xfrm>
              <a:off x="4067309" y="2854113"/>
              <a:ext cx="1791812" cy="64730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网络安全</a:t>
              </a:r>
              <a:endParaRPr lang="en-US" sz="2400"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 name="Rectangle 7"/>
            <p:cNvSpPr/>
            <p:nvPr/>
          </p:nvSpPr>
          <p:spPr>
            <a:xfrm>
              <a:off x="2051720" y="2060848"/>
              <a:ext cx="1728645" cy="64730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1800" b="1">
                  <a:solidFill>
                    <a:schemeClr val="tx1"/>
                  </a:solidFill>
                  <a:latin typeface="微软雅黑" panose="020B0503020204020204" charset="-122"/>
                  <a:ea typeface="微软雅黑" panose="020B0503020204020204" charset="-122"/>
                  <a:cs typeface="微软雅黑" panose="020B0503020204020204" charset="-122"/>
                </a:rPr>
                <a:t>信息内容安全</a:t>
              </a:r>
            </a:p>
          </p:txBody>
        </p:sp>
        <p:sp>
          <p:nvSpPr>
            <p:cNvPr id="10" name="Rectangle 8"/>
            <p:cNvSpPr/>
            <p:nvPr/>
          </p:nvSpPr>
          <p:spPr>
            <a:xfrm>
              <a:off x="6084486" y="2060848"/>
              <a:ext cx="1007794" cy="223224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400" b="1" dirty="0">
                  <a:solidFill>
                    <a:schemeClr val="tx1"/>
                  </a:solidFill>
                  <a:latin typeface="微软雅黑" panose="020B0503020204020204" charset="-122"/>
                  <a:ea typeface="微软雅黑" panose="020B0503020204020204" charset="-122"/>
                </a:rPr>
                <a:t>密</a:t>
              </a:r>
              <a:endParaRPr lang="en-US" altLang="zh-CN" sz="2400" b="1" dirty="0">
                <a:solidFill>
                  <a:schemeClr val="tx1"/>
                </a:solidFill>
                <a:latin typeface="微软雅黑" panose="020B0503020204020204" charset="-122"/>
                <a:ea typeface="微软雅黑" panose="020B0503020204020204" charset="-122"/>
              </a:endParaRPr>
            </a:p>
            <a:p>
              <a:pPr algn="ctr">
                <a:defRPr/>
              </a:pPr>
              <a:r>
                <a:rPr lang="zh-CN" altLang="en-US" sz="2400" b="1" dirty="0">
                  <a:solidFill>
                    <a:schemeClr val="tx1"/>
                  </a:solidFill>
                  <a:latin typeface="微软雅黑" panose="020B0503020204020204" charset="-122"/>
                  <a:ea typeface="微软雅黑" panose="020B0503020204020204" charset="-122"/>
                </a:rPr>
                <a:t>码</a:t>
              </a:r>
              <a:endParaRPr lang="en-US" altLang="zh-CN" sz="2400" b="1" dirty="0">
                <a:solidFill>
                  <a:schemeClr val="tx1"/>
                </a:solidFill>
                <a:latin typeface="微软雅黑" panose="020B0503020204020204" charset="-122"/>
                <a:ea typeface="微软雅黑" panose="020B0503020204020204" charset="-122"/>
              </a:endParaRPr>
            </a:p>
            <a:p>
              <a:pPr algn="ctr">
                <a:defRPr/>
              </a:pPr>
              <a:r>
                <a:rPr lang="zh-CN" altLang="en-US" sz="2400" b="1" dirty="0">
                  <a:solidFill>
                    <a:schemeClr val="tx1"/>
                  </a:solidFill>
                  <a:latin typeface="微软雅黑" panose="020B0503020204020204" charset="-122"/>
                  <a:ea typeface="微软雅黑" panose="020B0503020204020204" charset="-122"/>
                </a:rPr>
                <a:t>学</a:t>
              </a:r>
              <a:endParaRPr lang="en-US" altLang="zh-CN" sz="2400" b="1" dirty="0">
                <a:solidFill>
                  <a:schemeClr val="tx1"/>
                </a:solidFill>
                <a:latin typeface="微软雅黑" panose="020B0503020204020204" charset="-122"/>
                <a:ea typeface="微软雅黑" panose="020B0503020204020204" charset="-122"/>
              </a:endParaRPr>
            </a:p>
            <a:p>
              <a:pPr algn="ctr">
                <a:defRPr/>
              </a:pPr>
              <a:r>
                <a:rPr lang="zh-CN" altLang="en-US" sz="2400" b="1" dirty="0">
                  <a:solidFill>
                    <a:schemeClr val="tx1"/>
                  </a:solidFill>
                  <a:latin typeface="微软雅黑" panose="020B0503020204020204" charset="-122"/>
                  <a:ea typeface="微软雅黑" panose="020B0503020204020204" charset="-122"/>
                </a:rPr>
                <a:t>及</a:t>
              </a:r>
              <a:endParaRPr lang="en-US" altLang="zh-CN" sz="2400" b="1" dirty="0">
                <a:solidFill>
                  <a:schemeClr val="tx1"/>
                </a:solidFill>
                <a:latin typeface="微软雅黑" panose="020B0503020204020204" charset="-122"/>
                <a:ea typeface="微软雅黑" panose="020B0503020204020204" charset="-122"/>
              </a:endParaRPr>
            </a:p>
            <a:p>
              <a:pPr algn="ctr">
                <a:defRPr/>
              </a:pPr>
              <a:r>
                <a:rPr lang="zh-CN" altLang="en-US" sz="2400" b="1" dirty="0">
                  <a:solidFill>
                    <a:schemeClr val="tx1"/>
                  </a:solidFill>
                  <a:latin typeface="微软雅黑" panose="020B0503020204020204" charset="-122"/>
                  <a:ea typeface="微软雅黑" panose="020B0503020204020204" charset="-122"/>
                </a:rPr>
                <a:t>应</a:t>
              </a:r>
              <a:endParaRPr lang="en-US" altLang="zh-CN" sz="2400" b="1" dirty="0">
                <a:solidFill>
                  <a:schemeClr val="tx1"/>
                </a:solidFill>
                <a:latin typeface="微软雅黑" panose="020B0503020204020204" charset="-122"/>
                <a:ea typeface="微软雅黑" panose="020B0503020204020204" charset="-122"/>
              </a:endParaRPr>
            </a:p>
            <a:p>
              <a:pPr algn="ctr">
                <a:defRPr/>
              </a:pPr>
              <a:r>
                <a:rPr lang="zh-CN" altLang="en-US" sz="2400" b="1" dirty="0">
                  <a:solidFill>
                    <a:schemeClr val="tx1"/>
                  </a:solidFill>
                  <a:latin typeface="微软雅黑" panose="020B0503020204020204" charset="-122"/>
                  <a:ea typeface="微软雅黑" panose="020B0503020204020204" charset="-122"/>
                </a:rPr>
                <a:t>用</a:t>
              </a:r>
              <a:endParaRPr lang="en-US" sz="2400" b="1" dirty="0">
                <a:solidFill>
                  <a:schemeClr val="tx1"/>
                </a:solidFill>
                <a:latin typeface="微软雅黑" panose="020B0503020204020204" charset="-122"/>
                <a:ea typeface="微软雅黑" panose="020B0503020204020204" charset="-122"/>
              </a:endParaRPr>
            </a:p>
          </p:txBody>
        </p:sp>
      </p:grpSp>
      <p:sp>
        <p:nvSpPr>
          <p:cNvPr id="2" name="Rectangle 7"/>
          <p:cNvSpPr/>
          <p:nvPr/>
        </p:nvSpPr>
        <p:spPr>
          <a:xfrm>
            <a:off x="4115435" y="1529715"/>
            <a:ext cx="1729105" cy="6477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应用安全</a:t>
            </a:r>
            <a:endParaRPr lang="en-US" sz="2400" b="1">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advTm="300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p:nvPr/>
        </p:nvSpPr>
        <p:spPr>
          <a:xfrm>
            <a:off x="755576" y="1684298"/>
            <a:ext cx="2968520" cy="1184275"/>
          </a:xfrm>
          <a:prstGeom prst="rect">
            <a:avLst/>
          </a:prstGeom>
          <a:solidFill>
            <a:srgbClr val="EB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2400" b="1" dirty="0">
              <a:solidFill>
                <a:schemeClr val="tx1"/>
              </a:solidFill>
              <a:latin typeface="微软雅黑" panose="020B0503020204020204" charset="-122"/>
              <a:ea typeface="微软雅黑" panose="020B0503020204020204" charset="-122"/>
            </a:endParaRPr>
          </a:p>
        </p:txBody>
      </p:sp>
      <p:grpSp>
        <p:nvGrpSpPr>
          <p:cNvPr id="2" name="组 2"/>
          <p:cNvGrpSpPr/>
          <p:nvPr/>
        </p:nvGrpSpPr>
        <p:grpSpPr>
          <a:xfrm>
            <a:off x="755576" y="1700808"/>
            <a:ext cx="7632848" cy="4310696"/>
            <a:chOff x="755576" y="1916831"/>
            <a:chExt cx="7632848" cy="4310696"/>
          </a:xfrm>
          <a:effectLst>
            <a:outerShdw blurRad="50800" dist="38100" dir="2700000" algn="tl" rotWithShape="0">
              <a:prstClr val="black">
                <a:alpha val="40000"/>
              </a:prstClr>
            </a:outerShdw>
          </a:effectLst>
        </p:grpSpPr>
        <p:sp>
          <p:nvSpPr>
            <p:cNvPr id="4" name="Rectangle 4"/>
            <p:cNvSpPr/>
            <p:nvPr/>
          </p:nvSpPr>
          <p:spPr>
            <a:xfrm>
              <a:off x="755576" y="4968112"/>
              <a:ext cx="5937043" cy="1259415"/>
            </a:xfrm>
            <a:prstGeom prst="rect">
              <a:avLst/>
            </a:prstGeom>
            <a:solidFill>
              <a:srgbClr val="EBEB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1400" b="1" dirty="0">
                <a:solidFill>
                  <a:schemeClr val="tx1"/>
                </a:solidFill>
                <a:latin typeface="微软雅黑" panose="020B0503020204020204" charset="-122"/>
                <a:ea typeface="微软雅黑" panose="020B0503020204020204" charset="-122"/>
              </a:endParaRPr>
            </a:p>
          </p:txBody>
        </p:sp>
        <p:sp>
          <p:nvSpPr>
            <p:cNvPr id="5" name="Rectangle 4"/>
            <p:cNvSpPr/>
            <p:nvPr/>
          </p:nvSpPr>
          <p:spPr>
            <a:xfrm>
              <a:off x="755576" y="3239920"/>
              <a:ext cx="2968521" cy="1584176"/>
            </a:xfrm>
            <a:prstGeom prst="rect">
              <a:avLst/>
            </a:prstGeom>
            <a:solidFill>
              <a:srgbClr val="EBFFE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2400" b="1" dirty="0">
                <a:solidFill>
                  <a:schemeClr val="tx1"/>
                </a:solidFill>
                <a:latin typeface="微软雅黑" panose="020B0503020204020204" charset="-122"/>
                <a:ea typeface="微软雅黑" panose="020B0503020204020204" charset="-122"/>
              </a:endParaRPr>
            </a:p>
          </p:txBody>
        </p:sp>
        <p:sp>
          <p:nvSpPr>
            <p:cNvPr id="6" name="Rectangle 4"/>
            <p:cNvSpPr/>
            <p:nvPr/>
          </p:nvSpPr>
          <p:spPr>
            <a:xfrm>
              <a:off x="3832786" y="1916831"/>
              <a:ext cx="2860040" cy="1184275"/>
            </a:xfrm>
            <a:prstGeom prst="rect">
              <a:avLst/>
            </a:prstGeom>
            <a:solidFill>
              <a:srgbClr val="EB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2400" b="1" dirty="0">
                <a:solidFill>
                  <a:schemeClr val="tx1"/>
                </a:solidFill>
                <a:latin typeface="微软雅黑" panose="020B0503020204020204" charset="-122"/>
                <a:ea typeface="微软雅黑" panose="020B0503020204020204" charset="-122"/>
              </a:endParaRPr>
            </a:p>
          </p:txBody>
        </p:sp>
        <p:sp>
          <p:nvSpPr>
            <p:cNvPr id="7" name="Rectangle 5"/>
            <p:cNvSpPr/>
            <p:nvPr/>
          </p:nvSpPr>
          <p:spPr>
            <a:xfrm>
              <a:off x="814885" y="3311928"/>
              <a:ext cx="986922"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分布式</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系统安全</a:t>
              </a:r>
            </a:p>
          </p:txBody>
        </p:sp>
        <p:sp>
          <p:nvSpPr>
            <p:cNvPr id="8" name="Rectangle 5"/>
            <p:cNvSpPr/>
            <p:nvPr/>
          </p:nvSpPr>
          <p:spPr>
            <a:xfrm>
              <a:off x="3263156" y="3329378"/>
              <a:ext cx="504057" cy="14092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600" b="1" dirty="0">
                  <a:solidFill>
                    <a:schemeClr val="tx1"/>
                  </a:solidFill>
                  <a:latin typeface="微软雅黑" panose="020B0503020204020204" charset="-122"/>
                  <a:ea typeface="微软雅黑" panose="020B0503020204020204" charset="-122"/>
                </a:rPr>
                <a:t>系统安全理论与技术</a:t>
              </a:r>
            </a:p>
          </p:txBody>
        </p:sp>
        <p:sp>
          <p:nvSpPr>
            <p:cNvPr id="9" name="Rectangle 4"/>
            <p:cNvSpPr/>
            <p:nvPr/>
          </p:nvSpPr>
          <p:spPr>
            <a:xfrm>
              <a:off x="3843337" y="3239920"/>
              <a:ext cx="2849282" cy="1584176"/>
            </a:xfrm>
            <a:prstGeom prst="rect">
              <a:avLst/>
            </a:prstGeom>
            <a:solidFill>
              <a:srgbClr val="EBFFE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2400" b="1" dirty="0">
                <a:solidFill>
                  <a:schemeClr val="tx1"/>
                </a:solidFill>
                <a:latin typeface="微软雅黑" panose="020B0503020204020204" charset="-122"/>
                <a:ea typeface="微软雅黑" panose="020B0503020204020204" charset="-122"/>
              </a:endParaRPr>
            </a:p>
          </p:txBody>
        </p:sp>
        <p:sp>
          <p:nvSpPr>
            <p:cNvPr id="10" name="Rectangle 5"/>
            <p:cNvSpPr/>
            <p:nvPr/>
          </p:nvSpPr>
          <p:spPr>
            <a:xfrm>
              <a:off x="6156176" y="3329378"/>
              <a:ext cx="504057" cy="14092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600" b="1" dirty="0">
                  <a:solidFill>
                    <a:schemeClr val="tx1"/>
                  </a:solidFill>
                  <a:latin typeface="微软雅黑" panose="020B0503020204020204" charset="-122"/>
                  <a:ea typeface="微软雅黑" panose="020B0503020204020204" charset="-122"/>
                </a:rPr>
                <a:t>网络安全理论与技术</a:t>
              </a:r>
            </a:p>
          </p:txBody>
        </p:sp>
        <p:sp>
          <p:nvSpPr>
            <p:cNvPr id="11" name="Rectangle 5"/>
            <p:cNvSpPr/>
            <p:nvPr/>
          </p:nvSpPr>
          <p:spPr>
            <a:xfrm>
              <a:off x="1882256" y="3311928"/>
              <a:ext cx="870736"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软件安全</a:t>
              </a:r>
            </a:p>
          </p:txBody>
        </p:sp>
        <p:sp>
          <p:nvSpPr>
            <p:cNvPr id="12" name="Rectangle 5"/>
            <p:cNvSpPr/>
            <p:nvPr/>
          </p:nvSpPr>
          <p:spPr>
            <a:xfrm>
              <a:off x="2817225" y="3311927"/>
              <a:ext cx="445931" cy="14267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可</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信</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计</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算</a:t>
              </a:r>
            </a:p>
          </p:txBody>
        </p:sp>
        <p:sp>
          <p:nvSpPr>
            <p:cNvPr id="13" name="Rectangle 5"/>
            <p:cNvSpPr/>
            <p:nvPr/>
          </p:nvSpPr>
          <p:spPr>
            <a:xfrm>
              <a:off x="814885" y="3811482"/>
              <a:ext cx="986922"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操作系统</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安全</a:t>
              </a:r>
            </a:p>
          </p:txBody>
        </p:sp>
        <p:sp>
          <p:nvSpPr>
            <p:cNvPr id="14" name="Rectangle 5"/>
            <p:cNvSpPr/>
            <p:nvPr/>
          </p:nvSpPr>
          <p:spPr>
            <a:xfrm>
              <a:off x="1882256" y="3811482"/>
              <a:ext cx="870736"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硬件安全</a:t>
              </a:r>
            </a:p>
          </p:txBody>
        </p:sp>
        <p:sp>
          <p:nvSpPr>
            <p:cNvPr id="15" name="Rectangle 5"/>
            <p:cNvSpPr/>
            <p:nvPr/>
          </p:nvSpPr>
          <p:spPr>
            <a:xfrm>
              <a:off x="814885" y="4311036"/>
              <a:ext cx="986922"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虚拟化技术</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及安全</a:t>
              </a:r>
            </a:p>
          </p:txBody>
        </p:sp>
        <p:sp>
          <p:nvSpPr>
            <p:cNvPr id="16" name="Rectangle 5"/>
            <p:cNvSpPr/>
            <p:nvPr/>
          </p:nvSpPr>
          <p:spPr>
            <a:xfrm>
              <a:off x="1882256" y="4311036"/>
              <a:ext cx="870736"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芯片安全</a:t>
              </a:r>
            </a:p>
          </p:txBody>
        </p:sp>
        <p:sp>
          <p:nvSpPr>
            <p:cNvPr id="17" name="Rectangle 5"/>
            <p:cNvSpPr/>
            <p:nvPr/>
          </p:nvSpPr>
          <p:spPr>
            <a:xfrm>
              <a:off x="3923928" y="3789040"/>
              <a:ext cx="729658"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altLang="en-US" sz="1400" dirty="0">
                  <a:solidFill>
                    <a:schemeClr val="tx1"/>
                  </a:solidFill>
                  <a:latin typeface="微软雅黑" panose="020B0503020204020204" charset="-122"/>
                  <a:ea typeface="微软雅黑" panose="020B0503020204020204" charset="-122"/>
                </a:rPr>
                <a:t>身份认证访问控制</a:t>
              </a:r>
              <a:endParaRPr lang="zh-CN" altLang="en-US" sz="1400" dirty="0">
                <a:solidFill>
                  <a:schemeClr val="tx1"/>
                </a:solidFill>
                <a:latin typeface="微软雅黑" panose="020B0503020204020204" charset="-122"/>
                <a:ea typeface="微软雅黑" panose="020B0503020204020204" charset="-122"/>
              </a:endParaRPr>
            </a:p>
          </p:txBody>
        </p:sp>
        <p:sp>
          <p:nvSpPr>
            <p:cNvPr id="18" name="Rectangle 5"/>
            <p:cNvSpPr/>
            <p:nvPr/>
          </p:nvSpPr>
          <p:spPr>
            <a:xfrm>
              <a:off x="4716016" y="4293096"/>
              <a:ext cx="810695"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altLang="en-US" sz="1400" dirty="0">
                  <a:solidFill>
                    <a:schemeClr val="tx1"/>
                  </a:solidFill>
                  <a:latin typeface="微软雅黑" panose="020B0503020204020204" charset="-122"/>
                  <a:ea typeface="微软雅黑" panose="020B0503020204020204" charset="-122"/>
                </a:rPr>
                <a:t>计算机网络</a:t>
              </a:r>
              <a:r>
                <a:rPr lang="zh-CN" altLang="en-US" sz="1400" dirty="0">
                  <a:solidFill>
                    <a:schemeClr val="tx1"/>
                  </a:solidFill>
                  <a:latin typeface="微软雅黑" panose="020B0503020204020204" charset="-122"/>
                  <a:ea typeface="微软雅黑" panose="020B0503020204020204" charset="-122"/>
                </a:rPr>
                <a:t>安全</a:t>
              </a:r>
            </a:p>
          </p:txBody>
        </p:sp>
        <p:sp>
          <p:nvSpPr>
            <p:cNvPr id="19" name="Rectangle 5"/>
            <p:cNvSpPr/>
            <p:nvPr/>
          </p:nvSpPr>
          <p:spPr>
            <a:xfrm>
              <a:off x="3923928" y="4293096"/>
              <a:ext cx="729658"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通信网络安全</a:t>
              </a:r>
            </a:p>
          </p:txBody>
        </p:sp>
        <p:sp>
          <p:nvSpPr>
            <p:cNvPr id="20" name="Rectangle 5"/>
            <p:cNvSpPr/>
            <p:nvPr/>
          </p:nvSpPr>
          <p:spPr>
            <a:xfrm>
              <a:off x="4716016" y="3789040"/>
              <a:ext cx="810695"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网络攻防与对抗</a:t>
              </a:r>
            </a:p>
          </p:txBody>
        </p:sp>
        <p:sp>
          <p:nvSpPr>
            <p:cNvPr id="21" name="Rectangle 5"/>
            <p:cNvSpPr/>
            <p:nvPr/>
          </p:nvSpPr>
          <p:spPr>
            <a:xfrm>
              <a:off x="5580112" y="3312294"/>
              <a:ext cx="576064" cy="144016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网络</a:t>
              </a:r>
              <a:br>
                <a:rPr lang="en-US" altLang="zh-CN" sz="1400" dirty="0">
                  <a:solidFill>
                    <a:schemeClr val="tx1"/>
                  </a:solidFill>
                  <a:latin typeface="微软雅黑" panose="020B0503020204020204" charset="-122"/>
                  <a:ea typeface="微软雅黑" panose="020B0503020204020204" charset="-122"/>
                </a:rPr>
              </a:br>
              <a:r>
                <a:rPr lang="zh-CN" altLang="en-US" sz="1400" dirty="0">
                  <a:solidFill>
                    <a:schemeClr val="tx1"/>
                  </a:solidFill>
                  <a:latin typeface="微软雅黑" panose="020B0503020204020204" charset="-122"/>
                  <a:ea typeface="微软雅黑" panose="020B0503020204020204" charset="-122"/>
                </a:rPr>
                <a:t>安全</a:t>
              </a:r>
              <a:br>
                <a:rPr lang="en-US" altLang="zh-CN" sz="1400" dirty="0">
                  <a:solidFill>
                    <a:schemeClr val="tx1"/>
                  </a:solidFill>
                  <a:latin typeface="微软雅黑" panose="020B0503020204020204" charset="-122"/>
                  <a:ea typeface="微软雅黑" panose="020B0503020204020204" charset="-122"/>
                </a:rPr>
              </a:br>
              <a:r>
                <a:rPr lang="zh-CN" altLang="en-US" sz="1400" dirty="0">
                  <a:solidFill>
                    <a:schemeClr val="tx1"/>
                  </a:solidFill>
                  <a:latin typeface="微软雅黑" panose="020B0503020204020204" charset="-122"/>
                  <a:ea typeface="微软雅黑" panose="020B0503020204020204" charset="-122"/>
                </a:rPr>
                <a:t>协议</a:t>
              </a:r>
            </a:p>
          </p:txBody>
        </p:sp>
        <p:sp>
          <p:nvSpPr>
            <p:cNvPr id="22" name="Rectangle 5"/>
            <p:cNvSpPr/>
            <p:nvPr/>
          </p:nvSpPr>
          <p:spPr>
            <a:xfrm>
              <a:off x="3923928" y="3284984"/>
              <a:ext cx="1602783"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网络安全管理</a:t>
              </a:r>
            </a:p>
          </p:txBody>
        </p:sp>
        <p:sp>
          <p:nvSpPr>
            <p:cNvPr id="23" name="Rectangle 5"/>
            <p:cNvSpPr/>
            <p:nvPr/>
          </p:nvSpPr>
          <p:spPr>
            <a:xfrm>
              <a:off x="6096749" y="5000817"/>
              <a:ext cx="563483" cy="12013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600" b="1" dirty="0">
                  <a:solidFill>
                    <a:schemeClr val="tx1"/>
                  </a:solidFill>
                  <a:latin typeface="微软雅黑" panose="020B0503020204020204" charset="-122"/>
                  <a:ea typeface="微软雅黑" panose="020B0503020204020204" charset="-122"/>
                </a:rPr>
                <a:t>网络空间安全基础理论</a:t>
              </a:r>
            </a:p>
          </p:txBody>
        </p:sp>
        <p:sp>
          <p:nvSpPr>
            <p:cNvPr id="24" name="圆角矩形 23"/>
            <p:cNvSpPr/>
            <p:nvPr/>
          </p:nvSpPr>
          <p:spPr>
            <a:xfrm>
              <a:off x="827583" y="5664972"/>
              <a:ext cx="850505"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数论</a:t>
              </a:r>
            </a:p>
          </p:txBody>
        </p:sp>
        <p:sp>
          <p:nvSpPr>
            <p:cNvPr id="25" name="圆角矩形 24"/>
            <p:cNvSpPr/>
            <p:nvPr/>
          </p:nvSpPr>
          <p:spPr>
            <a:xfrm>
              <a:off x="1733499" y="5664972"/>
              <a:ext cx="83658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信息论</a:t>
              </a:r>
            </a:p>
          </p:txBody>
        </p:sp>
        <p:sp>
          <p:nvSpPr>
            <p:cNvPr id="26" name="圆角矩形 25"/>
            <p:cNvSpPr/>
            <p:nvPr/>
          </p:nvSpPr>
          <p:spPr>
            <a:xfrm>
              <a:off x="2625494" y="5664972"/>
              <a:ext cx="1095715"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算法与计算复杂性</a:t>
              </a:r>
            </a:p>
          </p:txBody>
        </p:sp>
        <p:sp>
          <p:nvSpPr>
            <p:cNvPr id="27" name="圆角矩形 26"/>
            <p:cNvSpPr/>
            <p:nvPr/>
          </p:nvSpPr>
          <p:spPr>
            <a:xfrm>
              <a:off x="3177961" y="5100499"/>
              <a:ext cx="1177453"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网络空间</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安全导论</a:t>
              </a:r>
            </a:p>
          </p:txBody>
        </p:sp>
        <p:sp>
          <p:nvSpPr>
            <p:cNvPr id="28" name="圆角矩形 27"/>
            <p:cNvSpPr/>
            <p:nvPr/>
          </p:nvSpPr>
          <p:spPr>
            <a:xfrm>
              <a:off x="4423917" y="5100499"/>
              <a:ext cx="1534870"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网络空间安全管理与法律法规</a:t>
              </a:r>
            </a:p>
          </p:txBody>
        </p:sp>
        <p:sp>
          <p:nvSpPr>
            <p:cNvPr id="29" name="Rectangle 4"/>
            <p:cNvSpPr/>
            <p:nvPr/>
          </p:nvSpPr>
          <p:spPr>
            <a:xfrm>
              <a:off x="6784383" y="1916831"/>
              <a:ext cx="1604041" cy="4310695"/>
            </a:xfrm>
            <a:prstGeom prst="rect">
              <a:avLst/>
            </a:prstGeom>
            <a:solidFill>
              <a:srgbClr val="FFE7E7"/>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1400" b="1" dirty="0">
                <a:solidFill>
                  <a:schemeClr val="tx1"/>
                </a:solidFill>
                <a:latin typeface="微软雅黑" panose="020B0503020204020204" charset="-122"/>
                <a:ea typeface="微软雅黑" panose="020B0503020204020204" charset="-122"/>
              </a:endParaRPr>
            </a:p>
          </p:txBody>
        </p:sp>
        <p:sp>
          <p:nvSpPr>
            <p:cNvPr id="30" name="Rectangle 5"/>
            <p:cNvSpPr/>
            <p:nvPr/>
          </p:nvSpPr>
          <p:spPr>
            <a:xfrm>
              <a:off x="8071076" y="2438235"/>
              <a:ext cx="269404" cy="33223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600" b="1" dirty="0">
                  <a:solidFill>
                    <a:schemeClr val="tx1"/>
                  </a:solidFill>
                  <a:latin typeface="微软雅黑" panose="020B0503020204020204" charset="-122"/>
                  <a:ea typeface="微软雅黑" panose="020B0503020204020204" charset="-122"/>
                </a:rPr>
                <a:t>密码学基础知识</a:t>
              </a:r>
            </a:p>
          </p:txBody>
        </p:sp>
        <p:sp>
          <p:nvSpPr>
            <p:cNvPr id="31" name="圆角矩形 30"/>
            <p:cNvSpPr/>
            <p:nvPr/>
          </p:nvSpPr>
          <p:spPr>
            <a:xfrm>
              <a:off x="6882885" y="4686288"/>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对称密码</a:t>
              </a:r>
            </a:p>
          </p:txBody>
        </p:sp>
        <p:sp>
          <p:nvSpPr>
            <p:cNvPr id="32" name="圆角矩形 31"/>
            <p:cNvSpPr/>
            <p:nvPr/>
          </p:nvSpPr>
          <p:spPr>
            <a:xfrm>
              <a:off x="6882884" y="4182232"/>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公钥密码</a:t>
              </a:r>
            </a:p>
          </p:txBody>
        </p:sp>
        <p:sp>
          <p:nvSpPr>
            <p:cNvPr id="33" name="圆角矩形 32"/>
            <p:cNvSpPr/>
            <p:nvPr/>
          </p:nvSpPr>
          <p:spPr>
            <a:xfrm>
              <a:off x="6882885" y="2532319"/>
              <a:ext cx="1104854"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密码协议</a:t>
              </a:r>
            </a:p>
          </p:txBody>
        </p:sp>
        <p:sp>
          <p:nvSpPr>
            <p:cNvPr id="34" name="Rectangle 5"/>
            <p:cNvSpPr/>
            <p:nvPr/>
          </p:nvSpPr>
          <p:spPr>
            <a:xfrm>
              <a:off x="6146797" y="1988840"/>
              <a:ext cx="513435" cy="10418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600" b="1" dirty="0">
                  <a:solidFill>
                    <a:schemeClr val="tx1"/>
                  </a:solidFill>
                  <a:latin typeface="微软雅黑" panose="020B0503020204020204" charset="-122"/>
                  <a:ea typeface="微软雅黑" panose="020B0503020204020204" charset="-122"/>
                </a:rPr>
                <a:t>应用安全技术知识</a:t>
              </a:r>
            </a:p>
          </p:txBody>
        </p:sp>
        <p:sp>
          <p:nvSpPr>
            <p:cNvPr id="35" name="圆角矩形 34"/>
            <p:cNvSpPr/>
            <p:nvPr/>
          </p:nvSpPr>
          <p:spPr>
            <a:xfrm>
              <a:off x="803520" y="2035298"/>
              <a:ext cx="1152128"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隐私保护</a:t>
              </a:r>
            </a:p>
          </p:txBody>
        </p:sp>
        <p:sp>
          <p:nvSpPr>
            <p:cNvPr id="36" name="圆角矩形 35"/>
            <p:cNvSpPr/>
            <p:nvPr/>
          </p:nvSpPr>
          <p:spPr>
            <a:xfrm>
              <a:off x="5013251" y="2582311"/>
              <a:ext cx="1133475" cy="442595"/>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物联网</a:t>
              </a:r>
            </a:p>
            <a:p>
              <a:pPr algn="ctr">
                <a:defRPr/>
              </a:pPr>
              <a:r>
                <a:rPr lang="zh-CN" altLang="en-US" sz="1400" dirty="0">
                  <a:solidFill>
                    <a:schemeClr val="tx1"/>
                  </a:solidFill>
                  <a:latin typeface="微软雅黑" panose="020B0503020204020204" charset="-122"/>
                  <a:ea typeface="微软雅黑" panose="020B0503020204020204" charset="-122"/>
                </a:rPr>
                <a:t>安全</a:t>
              </a:r>
            </a:p>
          </p:txBody>
        </p:sp>
        <p:sp>
          <p:nvSpPr>
            <p:cNvPr id="37" name="圆角矩形 36"/>
            <p:cNvSpPr/>
            <p:nvPr/>
          </p:nvSpPr>
          <p:spPr>
            <a:xfrm>
              <a:off x="2051720" y="2589409"/>
              <a:ext cx="1243129"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垃圾信息识别与过滤</a:t>
              </a:r>
            </a:p>
          </p:txBody>
        </p:sp>
        <p:sp>
          <p:nvSpPr>
            <p:cNvPr id="39" name="圆角矩形 38"/>
            <p:cNvSpPr/>
            <p:nvPr/>
          </p:nvSpPr>
          <p:spPr>
            <a:xfrm>
              <a:off x="5001771" y="2051867"/>
              <a:ext cx="1152128"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取证与追踪</a:t>
              </a:r>
            </a:p>
          </p:txBody>
        </p:sp>
        <p:sp>
          <p:nvSpPr>
            <p:cNvPr id="40" name="圆角矩形 39"/>
            <p:cNvSpPr/>
            <p:nvPr/>
          </p:nvSpPr>
          <p:spPr>
            <a:xfrm>
              <a:off x="2051720" y="2060847"/>
              <a:ext cx="1152128"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舆情分析</a:t>
              </a:r>
            </a:p>
          </p:txBody>
        </p:sp>
        <p:sp>
          <p:nvSpPr>
            <p:cNvPr id="41" name="圆角矩形 40"/>
            <p:cNvSpPr/>
            <p:nvPr/>
          </p:nvSpPr>
          <p:spPr>
            <a:xfrm>
              <a:off x="779640" y="2575720"/>
              <a:ext cx="1200072"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数字版权保护</a:t>
              </a:r>
            </a:p>
          </p:txBody>
        </p:sp>
        <p:sp>
          <p:nvSpPr>
            <p:cNvPr id="42" name="圆角矩形 41"/>
            <p:cNvSpPr/>
            <p:nvPr/>
          </p:nvSpPr>
          <p:spPr>
            <a:xfrm>
              <a:off x="6882885" y="1988840"/>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密码分析</a:t>
              </a:r>
            </a:p>
          </p:txBody>
        </p:sp>
        <p:sp>
          <p:nvSpPr>
            <p:cNvPr id="43" name="圆角矩形 42"/>
            <p:cNvSpPr/>
            <p:nvPr/>
          </p:nvSpPr>
          <p:spPr>
            <a:xfrm>
              <a:off x="6882885" y="3075798"/>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可证明安全</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密码体制</a:t>
              </a:r>
            </a:p>
          </p:txBody>
        </p:sp>
        <p:sp>
          <p:nvSpPr>
            <p:cNvPr id="44" name="圆角矩形 43"/>
            <p:cNvSpPr/>
            <p:nvPr/>
          </p:nvSpPr>
          <p:spPr>
            <a:xfrm>
              <a:off x="6882884" y="3606168"/>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量子密码</a:t>
              </a:r>
            </a:p>
          </p:txBody>
        </p:sp>
        <p:sp>
          <p:nvSpPr>
            <p:cNvPr id="45" name="圆角矩形 44"/>
            <p:cNvSpPr/>
            <p:nvPr/>
          </p:nvSpPr>
          <p:spPr>
            <a:xfrm>
              <a:off x="6882885" y="5733256"/>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计算代数</a:t>
              </a:r>
            </a:p>
          </p:txBody>
        </p:sp>
        <p:sp>
          <p:nvSpPr>
            <p:cNvPr id="46" name="圆角矩形 45"/>
            <p:cNvSpPr/>
            <p:nvPr/>
          </p:nvSpPr>
          <p:spPr>
            <a:xfrm>
              <a:off x="6882884" y="5190344"/>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椭圆曲线</a:t>
              </a:r>
            </a:p>
          </p:txBody>
        </p:sp>
        <p:sp>
          <p:nvSpPr>
            <p:cNvPr id="47" name="圆角矩形 46"/>
            <p:cNvSpPr/>
            <p:nvPr/>
          </p:nvSpPr>
          <p:spPr>
            <a:xfrm>
              <a:off x="4879062" y="5664972"/>
              <a:ext cx="1063948"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电子与电路</a:t>
              </a:r>
            </a:p>
          </p:txBody>
        </p:sp>
        <p:sp>
          <p:nvSpPr>
            <p:cNvPr id="48" name="圆角矩形 47"/>
            <p:cNvSpPr/>
            <p:nvPr/>
          </p:nvSpPr>
          <p:spPr>
            <a:xfrm>
              <a:off x="2048214" y="5108994"/>
              <a:ext cx="1061245"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博弈理论</a:t>
              </a:r>
            </a:p>
          </p:txBody>
        </p:sp>
        <p:sp>
          <p:nvSpPr>
            <p:cNvPr id="49" name="圆角矩形 48"/>
            <p:cNvSpPr/>
            <p:nvPr/>
          </p:nvSpPr>
          <p:spPr>
            <a:xfrm>
              <a:off x="3776620" y="5664972"/>
              <a:ext cx="1047030"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大数据分析方法</a:t>
              </a:r>
            </a:p>
          </p:txBody>
        </p:sp>
        <p:sp>
          <p:nvSpPr>
            <p:cNvPr id="50" name="圆角矩形 49"/>
            <p:cNvSpPr/>
            <p:nvPr/>
          </p:nvSpPr>
          <p:spPr>
            <a:xfrm>
              <a:off x="848177" y="5108994"/>
              <a:ext cx="1131535"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复杂网络理论</a:t>
              </a:r>
            </a:p>
          </p:txBody>
        </p:sp>
      </p:grpSp>
      <p:sp>
        <p:nvSpPr>
          <p:cNvPr id="83971" name="标题 1"/>
          <p:cNvSpPr txBox="1">
            <a:spLocks noChangeArrowheads="1"/>
          </p:cNvSpPr>
          <p:nvPr/>
        </p:nvSpPr>
        <p:spPr bwMode="auto">
          <a:xfrm>
            <a:off x="304800" y="188913"/>
            <a:ext cx="7004050" cy="733425"/>
          </a:xfrm>
          <a:prstGeom prst="rect">
            <a:avLst/>
          </a:prstGeom>
          <a:noFill/>
          <a:ln>
            <a:noFill/>
          </a:ln>
        </p:spPr>
        <p:txBody>
          <a:bodyPr anchor="ct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学科知识体系</a:t>
            </a:r>
          </a:p>
        </p:txBody>
      </p:sp>
      <p:sp>
        <p:nvSpPr>
          <p:cNvPr id="52" name="圆角矩形 51"/>
          <p:cNvSpPr/>
          <p:nvPr/>
        </p:nvSpPr>
        <p:spPr>
          <a:xfrm>
            <a:off x="3909060" y="1819275"/>
            <a:ext cx="1002030" cy="442595"/>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工控安全</a:t>
            </a:r>
          </a:p>
        </p:txBody>
      </p:sp>
      <p:sp>
        <p:nvSpPr>
          <p:cNvPr id="53" name="圆角矩形 52"/>
          <p:cNvSpPr/>
          <p:nvPr/>
        </p:nvSpPr>
        <p:spPr>
          <a:xfrm>
            <a:off x="3902075" y="2350135"/>
            <a:ext cx="993775" cy="442595"/>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电子商务</a:t>
            </a:r>
          </a:p>
          <a:p>
            <a:pPr algn="ctr">
              <a:defRPr/>
            </a:pPr>
            <a:r>
              <a:rPr lang="zh-CN" altLang="en-US" sz="1400" dirty="0">
                <a:solidFill>
                  <a:schemeClr val="tx1"/>
                </a:solidFill>
                <a:latin typeface="微软雅黑" panose="020B0503020204020204" charset="-122"/>
                <a:ea typeface="微软雅黑" panose="020B0503020204020204" charset="-122"/>
              </a:rPr>
              <a:t>安全</a:t>
            </a:r>
          </a:p>
        </p:txBody>
      </p:sp>
      <p:sp>
        <p:nvSpPr>
          <p:cNvPr id="38" name="Rectangle 5">
            <a:extLst>
              <a:ext uri="{FF2B5EF4-FFF2-40B4-BE49-F238E27FC236}">
                <a16:creationId xmlns:a16="http://schemas.microsoft.com/office/drawing/2014/main" id="{A550DE38-3338-716D-505C-A66F093C6214}"/>
              </a:ext>
            </a:extLst>
          </p:cNvPr>
          <p:cNvSpPr/>
          <p:nvPr/>
        </p:nvSpPr>
        <p:spPr>
          <a:xfrm>
            <a:off x="3256001" y="1772345"/>
            <a:ext cx="513435" cy="10418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600" b="1" dirty="0">
                <a:solidFill>
                  <a:schemeClr val="tx1"/>
                </a:solidFill>
                <a:latin typeface="微软雅黑" panose="020B0503020204020204" charset="-122"/>
                <a:ea typeface="微软雅黑" panose="020B0503020204020204" charset="-122"/>
              </a:rPr>
              <a:t>内容安全技术知识</a:t>
            </a:r>
          </a:p>
        </p:txBody>
      </p:sp>
    </p:spTree>
  </p:cSld>
  <p:clrMapOvr>
    <a:masterClrMapping/>
  </p:clrMapOvr>
  <p:transition advTm="300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90204" pitchFamily="34" charset="0"/>
                <a:ea typeface="宋体" pitchFamily="2" charset="-122"/>
              </a:rPr>
              <a:t>第一章   信息内容安全概述</a:t>
            </a:r>
            <a:endParaRPr kumimoji="0" lang="en-US" altLang="zh-CN" sz="3800" b="1">
              <a:latin typeface="Arial" panose="020B0604020202090204" pitchFamily="34" charset="0"/>
              <a:ea typeface="宋体" pitchFamily="2" charset="-122"/>
            </a:endParaRPr>
          </a:p>
        </p:txBody>
      </p:sp>
      <p:sp>
        <p:nvSpPr>
          <p:cNvPr id="20482" name="Rectangle 3"/>
          <p:cNvSpPr>
            <a:spLocks noGrp="1" noChangeArrowheads="1"/>
          </p:cNvSpPr>
          <p:nvPr>
            <p:ph type="body" idx="4294967295"/>
          </p:nvPr>
        </p:nvSpPr>
        <p:spPr>
          <a:xfrm>
            <a:off x="1094105" y="1625600"/>
            <a:ext cx="6955790" cy="4372610"/>
          </a:xfrm>
        </p:spPr>
        <p:txBody>
          <a:bodyPr>
            <a:normAutofit/>
          </a:bodyPr>
          <a:lstStyle/>
          <a:p>
            <a:pPr marL="514350" indent="-514350" eaLnBrk="1" hangingPunct="1">
              <a:lnSpc>
                <a:spcPct val="110000"/>
              </a:lnSpc>
              <a:buSzPct val="75000"/>
              <a:buFont typeface="Wingdings" panose="05000000000000000000" charset="0"/>
              <a:buAutoNum type="arabicPeriod"/>
            </a:pPr>
            <a:r>
              <a:rPr kumimoji="0" lang="zh-CN" altLang="en-US" sz="2800" b="1" dirty="0">
                <a:solidFill>
                  <a:srgbClr val="C00000"/>
                </a:solidFill>
                <a:latin typeface="Arial" panose="020B0604020202090204" pitchFamily="34" charset="0"/>
                <a:ea typeface="宋体" pitchFamily="2" charset="-122"/>
              </a:rPr>
              <a:t>  </a:t>
            </a:r>
            <a:r>
              <a:rPr kumimoji="0" lang="zh-CN" altLang="en-US" sz="2800" b="1" dirty="0">
                <a:solidFill>
                  <a:srgbClr val="C00000"/>
                </a:solidFill>
                <a:latin typeface="Arial" panose="020B0604020202090204" pitchFamily="34" charset="0"/>
                <a:ea typeface="宋体" pitchFamily="2" charset="-122"/>
                <a:sym typeface="+mn-ea"/>
              </a:rPr>
              <a:t>网络空间安全概述</a:t>
            </a:r>
          </a:p>
          <a:p>
            <a:pPr marL="971550" lvl="1" indent="-514350" eaLnBrk="1" hangingPunct="1">
              <a:lnSpc>
                <a:spcPct val="110000"/>
              </a:lnSpc>
              <a:buSzPct val="75000"/>
            </a:pPr>
            <a:r>
              <a:rPr kumimoji="0" lang="zh-CN" altLang="en-US" sz="2800" b="1" dirty="0">
                <a:solidFill>
                  <a:schemeClr val="tx1"/>
                </a:solidFill>
                <a:latin typeface="Arial" panose="020B0604020202090204" pitchFamily="34" charset="0"/>
                <a:ea typeface="宋体" pitchFamily="2" charset="-122"/>
                <a:sym typeface="+mn-ea"/>
              </a:rPr>
              <a:t>定义</a:t>
            </a:r>
          </a:p>
          <a:p>
            <a:pPr marL="971550" lvl="1" indent="-514350" eaLnBrk="1" hangingPunct="1">
              <a:lnSpc>
                <a:spcPct val="110000"/>
              </a:lnSpc>
              <a:buSzPct val="75000"/>
            </a:pPr>
            <a:r>
              <a:rPr kumimoji="0" lang="zh-CN" altLang="en-US" sz="2800" b="1" dirty="0">
                <a:solidFill>
                  <a:schemeClr val="tx1"/>
                </a:solidFill>
                <a:latin typeface="Arial" panose="020B0604020202090204" pitchFamily="34" charset="0"/>
                <a:ea typeface="宋体" pitchFamily="2" charset="-122"/>
                <a:sym typeface="+mn-ea"/>
              </a:rPr>
              <a:t>威胁</a:t>
            </a:r>
          </a:p>
          <a:p>
            <a:pPr marL="971550" lvl="1" indent="-514350" eaLnBrk="1" hangingPunct="1">
              <a:lnSpc>
                <a:spcPct val="110000"/>
              </a:lnSpc>
              <a:buSzPct val="75000"/>
            </a:pPr>
            <a:r>
              <a:rPr kumimoji="0" lang="zh-CN" altLang="en-US" sz="2800" b="1" dirty="0">
                <a:solidFill>
                  <a:schemeClr val="tx1"/>
                </a:solidFill>
                <a:latin typeface="Arial" panose="020B0604020202090204" pitchFamily="34" charset="0"/>
                <a:ea typeface="宋体" pitchFamily="2" charset="-122"/>
                <a:sym typeface="+mn-ea"/>
              </a:rPr>
              <a:t>知识体系</a:t>
            </a:r>
          </a:p>
          <a:p>
            <a:pPr marL="971550" lvl="1" indent="-514350" eaLnBrk="1" hangingPunct="1">
              <a:lnSpc>
                <a:spcPct val="110000"/>
              </a:lnSpc>
              <a:buSzPct val="75000"/>
            </a:pPr>
            <a:r>
              <a:rPr kumimoji="0" lang="zh-CN" altLang="en-US" sz="2800" b="1" dirty="0">
                <a:solidFill>
                  <a:srgbClr val="C00000"/>
                </a:solidFill>
                <a:latin typeface="Arial" panose="020B0604020202090204" pitchFamily="34" charset="0"/>
                <a:ea typeface="宋体" pitchFamily="2" charset="-122"/>
                <a:sym typeface="+mn-ea"/>
              </a:rPr>
              <a:t>网络主权与战略</a:t>
            </a:r>
          </a:p>
          <a:p>
            <a:pPr marL="514350" indent="-514350" eaLnBrk="1" hangingPunct="1">
              <a:lnSpc>
                <a:spcPct val="110000"/>
              </a:lnSpc>
              <a:buSzPct val="75000"/>
              <a:buFont typeface="Wingdings" panose="05000000000000000000" charset="0"/>
              <a:buAutoNum type="arabicPeriod"/>
            </a:pPr>
            <a:r>
              <a:rPr kumimoji="0" lang="zh-CN" altLang="en-US" sz="2800" b="1" dirty="0">
                <a:solidFill>
                  <a:schemeClr val="tx1"/>
                </a:solidFill>
                <a:latin typeface="Arial" panose="020B0604020202090204" pitchFamily="34" charset="0"/>
                <a:ea typeface="宋体" pitchFamily="2" charset="-122"/>
              </a:rPr>
              <a:t>  信息内容安全概述</a:t>
            </a:r>
          </a:p>
        </p:txBody>
      </p:sp>
    </p:spTree>
  </p:cSld>
  <p:clrMapOvr>
    <a:masterClrMapping/>
  </p:clrMapOvr>
  <p:transition advTm="300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59794" y="3701880"/>
            <a:ext cx="3827006" cy="2554545"/>
          </a:xfrm>
          <a:noFill/>
          <a:ln>
            <a:solidFill>
              <a:schemeClr val="tx2">
                <a:lumMod val="60000"/>
                <a:lumOff val="40000"/>
              </a:schemeClr>
            </a:solid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0" indent="0" algn="just">
              <a:buNone/>
            </a:pPr>
            <a:r>
              <a:rPr lang="zh-CN" altLang="en-US" sz="2000" dirty="0">
                <a:solidFill>
                  <a:schemeClr val="dk1"/>
                </a:solidFill>
                <a:latin typeface="华文楷体" panose="02010600040101010101" pitchFamily="2" charset="-122"/>
                <a:ea typeface="华文楷体" panose="02010600040101010101" pitchFamily="2" charset="-122"/>
              </a:rPr>
              <a:t>习近平总书记指出，要加快构建</a:t>
            </a:r>
            <a:r>
              <a:rPr lang="zh-CN" altLang="en-US" sz="2000" b="1" dirty="0">
                <a:solidFill>
                  <a:srgbClr val="FF0000"/>
                </a:solidFill>
                <a:latin typeface="华文楷体" panose="02010600040101010101" pitchFamily="2" charset="-122"/>
                <a:ea typeface="华文楷体" panose="02010600040101010101" pitchFamily="2" charset="-122"/>
              </a:rPr>
              <a:t>关键信息基础设施安全保障</a:t>
            </a:r>
            <a:r>
              <a:rPr lang="zh-CN" altLang="en-US" sz="2000" dirty="0">
                <a:solidFill>
                  <a:schemeClr val="dk1"/>
                </a:solidFill>
                <a:latin typeface="华文楷体" panose="02010600040101010101" pitchFamily="2" charset="-122"/>
                <a:ea typeface="华文楷体" panose="02010600040101010101" pitchFamily="2" charset="-122"/>
              </a:rPr>
              <a:t>体系；全天候全方位</a:t>
            </a:r>
            <a:r>
              <a:rPr lang="zh-CN" altLang="en-US" sz="2000" b="1" dirty="0">
                <a:solidFill>
                  <a:srgbClr val="FF0000"/>
                </a:solidFill>
                <a:latin typeface="华文楷体" panose="02010600040101010101" pitchFamily="2" charset="-122"/>
                <a:ea typeface="华文楷体" panose="02010600040101010101" pitchFamily="2" charset="-122"/>
              </a:rPr>
              <a:t>感知网络安全态势</a:t>
            </a:r>
            <a:r>
              <a:rPr lang="zh-CN" altLang="en-US" sz="2000" dirty="0">
                <a:solidFill>
                  <a:schemeClr val="dk1"/>
                </a:solidFill>
                <a:latin typeface="华文楷体" panose="02010600040101010101" pitchFamily="2" charset="-122"/>
                <a:ea typeface="华文楷体" panose="02010600040101010101" pitchFamily="2" charset="-122"/>
              </a:rPr>
              <a:t>；要全面加强</a:t>
            </a:r>
            <a:r>
              <a:rPr lang="zh-CN" altLang="en-US" sz="2000" b="1" dirty="0">
                <a:solidFill>
                  <a:srgbClr val="FF0000"/>
                </a:solidFill>
                <a:latin typeface="华文楷体" panose="02010600040101010101" pitchFamily="2" charset="-122"/>
                <a:ea typeface="华文楷体" panose="02010600040101010101" pitchFamily="2" charset="-122"/>
              </a:rPr>
              <a:t>网络安全检查</a:t>
            </a:r>
            <a:r>
              <a:rPr lang="zh-CN" altLang="en-US" sz="2000" dirty="0">
                <a:solidFill>
                  <a:schemeClr val="dk1"/>
                </a:solidFill>
                <a:latin typeface="华文楷体" panose="02010600040101010101" pitchFamily="2" charset="-122"/>
                <a:ea typeface="华文楷体" panose="02010600040101010101" pitchFamily="2" charset="-122"/>
              </a:rPr>
              <a:t>，建立统一高效的</a:t>
            </a:r>
            <a:r>
              <a:rPr lang="zh-CN" altLang="en-US" sz="2000" b="1" dirty="0">
                <a:solidFill>
                  <a:srgbClr val="FF0000"/>
                </a:solidFill>
                <a:latin typeface="华文楷体" panose="02010600040101010101" pitchFamily="2" charset="-122"/>
                <a:ea typeface="华文楷体" panose="02010600040101010101" pitchFamily="2" charset="-122"/>
              </a:rPr>
              <a:t>网络安全风险报告</a:t>
            </a:r>
            <a:r>
              <a:rPr lang="zh-CN" altLang="en-US" sz="2000" dirty="0">
                <a:solidFill>
                  <a:schemeClr val="dk1"/>
                </a:solidFill>
                <a:latin typeface="华文楷体" panose="02010600040101010101" pitchFamily="2" charset="-122"/>
                <a:ea typeface="华文楷体" panose="02010600040101010101" pitchFamily="2" charset="-122"/>
              </a:rPr>
              <a:t>机制；增强</a:t>
            </a:r>
            <a:r>
              <a:rPr lang="zh-CN" altLang="en-US" sz="2000" b="1" dirty="0">
                <a:solidFill>
                  <a:srgbClr val="FF0000"/>
                </a:solidFill>
                <a:latin typeface="华文楷体" panose="02010600040101010101" pitchFamily="2" charset="-122"/>
                <a:ea typeface="华文楷体" panose="02010600040101010101" pitchFamily="2" charset="-122"/>
              </a:rPr>
              <a:t>网络安全防御能力和威慑能力</a:t>
            </a:r>
            <a:r>
              <a:rPr lang="zh-CN" altLang="en-US" sz="2000" dirty="0">
                <a:solidFill>
                  <a:schemeClr val="dk1"/>
                </a:solidFill>
                <a:latin typeface="华文楷体" panose="02010600040101010101" pitchFamily="2" charset="-122"/>
                <a:ea typeface="华文楷体" panose="02010600040101010101" pitchFamily="2" charset="-122"/>
              </a:rPr>
              <a:t>，落实</a:t>
            </a:r>
            <a:r>
              <a:rPr lang="zh-CN" altLang="en-US" sz="2000" b="1" dirty="0">
                <a:solidFill>
                  <a:srgbClr val="FF0000"/>
                </a:solidFill>
                <a:latin typeface="华文楷体" panose="02010600040101010101" pitchFamily="2" charset="-122"/>
                <a:ea typeface="华文楷体" panose="02010600040101010101" pitchFamily="2" charset="-122"/>
              </a:rPr>
              <a:t>网络安全责任制</a:t>
            </a:r>
            <a:r>
              <a:rPr lang="zh-CN" altLang="en-US" sz="2000" dirty="0">
                <a:solidFill>
                  <a:schemeClr val="dk1"/>
                </a:solidFill>
                <a:latin typeface="华文楷体" panose="02010600040101010101" pitchFamily="2" charset="-122"/>
                <a:ea typeface="华文楷体" panose="02010600040101010101" pitchFamily="2" charset="-122"/>
              </a:rPr>
              <a:t>，制定</a:t>
            </a:r>
            <a:r>
              <a:rPr lang="zh-CN" altLang="en-US" sz="2000" b="1" dirty="0">
                <a:solidFill>
                  <a:srgbClr val="FF0000"/>
                </a:solidFill>
                <a:latin typeface="华文楷体" panose="02010600040101010101" pitchFamily="2" charset="-122"/>
                <a:ea typeface="华文楷体" panose="02010600040101010101" pitchFamily="2" charset="-122"/>
              </a:rPr>
              <a:t>网络安全标准</a:t>
            </a:r>
            <a:r>
              <a:rPr lang="zh-CN" altLang="en-US" sz="2000" dirty="0">
                <a:solidFill>
                  <a:schemeClr val="dk1"/>
                </a:solidFill>
                <a:latin typeface="华文楷体" panose="02010600040101010101" pitchFamily="2" charset="-122"/>
                <a:ea typeface="华文楷体" panose="02010600040101010101" pitchFamily="2" charset="-122"/>
              </a:rPr>
              <a:t>。</a:t>
            </a:r>
          </a:p>
        </p:txBody>
      </p:sp>
      <p:pic>
        <p:nvPicPr>
          <p:cNvPr id="5" name="图片 4"/>
          <p:cNvPicPr>
            <a:picLocks noChangeAspect="1"/>
          </p:cNvPicPr>
          <p:nvPr/>
        </p:nvPicPr>
        <p:blipFill>
          <a:blip r:embed="rId2"/>
          <a:stretch>
            <a:fillRect/>
          </a:stretch>
        </p:blipFill>
        <p:spPr>
          <a:xfrm>
            <a:off x="4859794" y="1304749"/>
            <a:ext cx="3827006" cy="2257578"/>
          </a:xfrm>
          <a:prstGeom prst="rect">
            <a:avLst/>
          </a:prstGeom>
        </p:spPr>
      </p:pic>
      <p:pic>
        <p:nvPicPr>
          <p:cNvPr id="6" name="图片 5"/>
          <p:cNvPicPr>
            <a:picLocks noChangeAspect="1"/>
          </p:cNvPicPr>
          <p:nvPr/>
        </p:nvPicPr>
        <p:blipFill>
          <a:blip r:embed="rId3"/>
          <a:stretch>
            <a:fillRect/>
          </a:stretch>
        </p:blipFill>
        <p:spPr>
          <a:xfrm>
            <a:off x="526071" y="3701879"/>
            <a:ext cx="3978193" cy="2576897"/>
          </a:xfrm>
          <a:prstGeom prst="rect">
            <a:avLst/>
          </a:prstGeom>
        </p:spPr>
      </p:pic>
      <p:sp>
        <p:nvSpPr>
          <p:cNvPr id="8" name="内容占位符 2"/>
          <p:cNvSpPr txBox="1"/>
          <p:nvPr/>
        </p:nvSpPr>
        <p:spPr>
          <a:xfrm>
            <a:off x="526072" y="1304749"/>
            <a:ext cx="3978194" cy="433740"/>
          </a:xfrm>
          <a:prstGeom prst="rect">
            <a:avLst/>
          </a:prstGeom>
          <a:solidFill>
            <a:schemeClr val="bg1">
              <a:lumMod val="85000"/>
            </a:schemeClr>
          </a:solidFill>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a:buFont typeface="Wingdings" panose="05000000000000000000" pitchFamily="2" charset="2"/>
              <a:buChar char="n"/>
            </a:pPr>
            <a:r>
              <a:rPr kumimoji="1" lang="zh-CN" altLang="en-US" sz="2400" b="1" dirty="0">
                <a:latin typeface="华文楷体" panose="02010600040101010101" pitchFamily="2" charset="-122"/>
                <a:ea typeface="华文楷体" panose="02010600040101010101" pitchFamily="2" charset="-122"/>
              </a:rPr>
              <a:t>习近平总书记 </a:t>
            </a:r>
            <a:r>
              <a:rPr kumimoji="1" lang="en-US" altLang="zh-CN" sz="2400" b="1" dirty="0">
                <a:latin typeface="华文楷体" panose="02010600040101010101" pitchFamily="2" charset="-122"/>
                <a:ea typeface="华文楷体" panose="02010600040101010101" pitchFamily="2" charset="-122"/>
              </a:rPr>
              <a:t>4.19 </a:t>
            </a:r>
            <a:r>
              <a:rPr kumimoji="1" lang="zh-CN" altLang="en-US" sz="2400" b="1" dirty="0">
                <a:latin typeface="华文楷体" panose="02010600040101010101" pitchFamily="2" charset="-122"/>
                <a:ea typeface="华文楷体" panose="02010600040101010101" pitchFamily="2" charset="-122"/>
              </a:rPr>
              <a:t>讲话</a:t>
            </a:r>
            <a:endParaRPr kumimoji="1" lang="en-US" altLang="zh-CN" sz="2400" b="1" dirty="0">
              <a:latin typeface="华文楷体" panose="02010600040101010101" pitchFamily="2" charset="-122"/>
              <a:ea typeface="华文楷体" panose="02010600040101010101" pitchFamily="2" charset="-122"/>
            </a:endParaRPr>
          </a:p>
        </p:txBody>
      </p:sp>
      <p:sp>
        <p:nvSpPr>
          <p:cNvPr id="9" name="内容占位符 2"/>
          <p:cNvSpPr txBox="1"/>
          <p:nvPr/>
        </p:nvSpPr>
        <p:spPr>
          <a:xfrm>
            <a:off x="526072" y="1931111"/>
            <a:ext cx="3978194" cy="1631216"/>
          </a:xfrm>
          <a:prstGeom prst="rect">
            <a:avLst/>
          </a:prstGeom>
          <a:noFill/>
          <a:ln>
            <a:solidFill>
              <a:schemeClr val="tx2">
                <a:lumMod val="60000"/>
                <a:lumOff val="40000"/>
              </a:schemeClr>
            </a:solidFill>
          </a:ln>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rtlCol="0">
            <a:spAutoFit/>
          </a:bodyPr>
          <a:lstStyle>
            <a:defPPr>
              <a:defRPr lang="zh-CN"/>
            </a:defPPr>
            <a:lvl1pPr indent="0" algn="just">
              <a:spcBef>
                <a:spcPct val="20000"/>
              </a:spcBef>
              <a:buFont typeface="Arial" panose="020B0604020202090204"/>
              <a:buNone/>
              <a:defRPr sz="2000">
                <a:latin typeface="华文楷体" panose="02010600040101010101" pitchFamily="2" charset="-122"/>
                <a:ea typeface="华文楷体" panose="02010600040101010101" pitchFamily="2" charset="-122"/>
              </a:defRPr>
            </a:lvl1pPr>
            <a:lvl2pPr marL="742950" indent="-285750">
              <a:spcBef>
                <a:spcPct val="20000"/>
              </a:spcBef>
              <a:buFont typeface="Arial" panose="020B0604020202090204"/>
              <a:buChar char="–"/>
              <a:defRPr sz="2800"/>
            </a:lvl2pPr>
            <a:lvl3pPr marL="1143000" indent="-228600">
              <a:spcBef>
                <a:spcPct val="20000"/>
              </a:spcBef>
              <a:buFont typeface="Arial" panose="020B0604020202090204"/>
              <a:buChar char="•"/>
              <a:defRPr sz="2400"/>
            </a:lvl3pPr>
            <a:lvl4pPr marL="1600200" indent="-228600">
              <a:spcBef>
                <a:spcPct val="20000"/>
              </a:spcBef>
              <a:buFont typeface="Arial" panose="020B0604020202090204"/>
              <a:buChar char="–"/>
              <a:defRPr sz="2000"/>
            </a:lvl4pPr>
            <a:lvl5pPr marL="2057400" indent="-228600">
              <a:spcBef>
                <a:spcPct val="20000"/>
              </a:spcBef>
              <a:buFont typeface="Arial" panose="020B0604020202090204"/>
              <a:buChar char="»"/>
              <a:defRPr sz="2000"/>
            </a:lvl5pPr>
            <a:lvl6pPr marL="2514600" indent="-228600">
              <a:spcBef>
                <a:spcPct val="20000"/>
              </a:spcBef>
              <a:buFont typeface="Arial" panose="020B0604020202090204"/>
              <a:buChar char="•"/>
              <a:defRPr sz="2000"/>
            </a:lvl6pPr>
            <a:lvl7pPr marL="2971800" indent="-228600">
              <a:spcBef>
                <a:spcPct val="20000"/>
              </a:spcBef>
              <a:buFont typeface="Arial" panose="020B0604020202090204"/>
              <a:buChar char="•"/>
              <a:defRPr sz="2000"/>
            </a:lvl7pPr>
            <a:lvl8pPr marL="3429000" indent="-228600">
              <a:spcBef>
                <a:spcPct val="20000"/>
              </a:spcBef>
              <a:buFont typeface="Arial" panose="020B0604020202090204"/>
              <a:buChar char="•"/>
              <a:defRPr sz="2000"/>
            </a:lvl8pPr>
            <a:lvl9pPr marL="3886200" indent="-228600">
              <a:spcBef>
                <a:spcPct val="20000"/>
              </a:spcBef>
              <a:buFont typeface="Arial" panose="020B0604020202090204"/>
              <a:buChar char="•"/>
              <a:defRPr sz="2000"/>
            </a:lvl9pPr>
          </a:lstStyle>
          <a:p>
            <a:r>
              <a:rPr lang="en-US" altLang="zh-CN"/>
              <a:t>2016</a:t>
            </a:r>
            <a:r>
              <a:rPr lang="zh-CN" altLang="en-US"/>
              <a:t>年</a:t>
            </a:r>
            <a:r>
              <a:rPr lang="en-US" altLang="zh-CN"/>
              <a:t>4</a:t>
            </a:r>
            <a:r>
              <a:rPr lang="zh-CN" altLang="en-US"/>
              <a:t>月</a:t>
            </a:r>
            <a:r>
              <a:rPr lang="en-US" altLang="zh-CN"/>
              <a:t>19</a:t>
            </a:r>
            <a:r>
              <a:rPr lang="zh-CN" altLang="en-US"/>
              <a:t>日</a:t>
            </a:r>
            <a:r>
              <a:rPr lang="zh-CN" altLang="en-US" dirty="0"/>
              <a:t>，习近平总书记在北京主持召开</a:t>
            </a:r>
            <a:r>
              <a:rPr lang="zh-CN" altLang="en-US" b="1" dirty="0">
                <a:solidFill>
                  <a:srgbClr val="FF0000"/>
                </a:solidFill>
              </a:rPr>
              <a:t>网络安全和信息化工作座谈会</a:t>
            </a:r>
            <a:r>
              <a:rPr lang="zh-CN" altLang="en-US" dirty="0"/>
              <a:t>并发表重要讲话，强调在践行新发展理念上先行一步，让互联网更好造福国家和人民。</a:t>
            </a:r>
          </a:p>
        </p:txBody>
      </p:sp>
      <p:sp>
        <p:nvSpPr>
          <p:cNvPr id="11" name="标题 1"/>
          <p:cNvSpPr txBox="1"/>
          <p:nvPr/>
        </p:nvSpPr>
        <p:spPr bwMode="auto">
          <a:xfrm>
            <a:off x="179512" y="84828"/>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党和国家关于网络强国的系列讲话</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a:xfrm>
            <a:off x="526072" y="1260456"/>
            <a:ext cx="3639527" cy="2246769"/>
          </a:xfrm>
          <a:prstGeom prst="rect">
            <a:avLst/>
          </a:prstGeom>
          <a:noFill/>
          <a:ln>
            <a:solidFill>
              <a:schemeClr val="tx2">
                <a:lumMod val="60000"/>
                <a:lumOff val="40000"/>
              </a:schemeClr>
            </a:solidFill>
          </a:ln>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rtlCol="0">
            <a:spAutoFit/>
          </a:bodyPr>
          <a:lstStyle>
            <a:defPPr>
              <a:defRPr lang="zh-CN"/>
            </a:defPPr>
            <a:lvl1pPr indent="0" algn="just">
              <a:spcBef>
                <a:spcPct val="20000"/>
              </a:spcBef>
              <a:buFont typeface="Arial" panose="020B0604020202090204"/>
              <a:buNone/>
              <a:defRPr sz="2000">
                <a:latin typeface="华文楷体" panose="02010600040101010101" pitchFamily="2" charset="-122"/>
                <a:ea typeface="华文楷体" panose="02010600040101010101" pitchFamily="2" charset="-122"/>
              </a:defRPr>
            </a:lvl1pPr>
            <a:lvl2pPr marL="742950" indent="-285750">
              <a:spcBef>
                <a:spcPct val="20000"/>
              </a:spcBef>
              <a:buFont typeface="Arial" panose="020B0604020202090204"/>
              <a:buChar char="–"/>
              <a:defRPr sz="2800"/>
            </a:lvl2pPr>
            <a:lvl3pPr marL="1143000" indent="-228600">
              <a:spcBef>
                <a:spcPct val="20000"/>
              </a:spcBef>
              <a:buFont typeface="Arial" panose="020B0604020202090204"/>
              <a:buChar char="•"/>
              <a:defRPr sz="2400"/>
            </a:lvl3pPr>
            <a:lvl4pPr marL="1600200" indent="-228600">
              <a:spcBef>
                <a:spcPct val="20000"/>
              </a:spcBef>
              <a:buFont typeface="Arial" panose="020B0604020202090204"/>
              <a:buChar char="–"/>
              <a:defRPr sz="2000"/>
            </a:lvl4pPr>
            <a:lvl5pPr marL="2057400" indent="-228600">
              <a:spcBef>
                <a:spcPct val="20000"/>
              </a:spcBef>
              <a:buFont typeface="Arial" panose="020B0604020202090204"/>
              <a:buChar char="»"/>
              <a:defRPr sz="2000"/>
            </a:lvl5pPr>
            <a:lvl6pPr marL="2514600" indent="-228600">
              <a:spcBef>
                <a:spcPct val="20000"/>
              </a:spcBef>
              <a:buFont typeface="Arial" panose="020B0604020202090204"/>
              <a:buChar char="•"/>
              <a:defRPr sz="2000"/>
            </a:lvl6pPr>
            <a:lvl7pPr marL="2971800" indent="-228600">
              <a:spcBef>
                <a:spcPct val="20000"/>
              </a:spcBef>
              <a:buFont typeface="Arial" panose="020B0604020202090204"/>
              <a:buChar char="•"/>
              <a:defRPr sz="2000"/>
            </a:lvl7pPr>
            <a:lvl8pPr marL="3429000" indent="-228600">
              <a:spcBef>
                <a:spcPct val="20000"/>
              </a:spcBef>
              <a:buFont typeface="Arial" panose="020B0604020202090204"/>
              <a:buChar char="•"/>
              <a:defRPr sz="2000"/>
            </a:lvl8pPr>
            <a:lvl9pPr marL="3886200" indent="-228600">
              <a:spcBef>
                <a:spcPct val="20000"/>
              </a:spcBef>
              <a:buFont typeface="Arial" panose="020B0604020202090204"/>
              <a:buChar char="•"/>
              <a:defRPr sz="2000"/>
            </a:lvl9pPr>
          </a:lstStyle>
          <a:p>
            <a:r>
              <a:rPr lang="en-US" altLang="zh-CN" dirty="0"/>
              <a:t>2016</a:t>
            </a:r>
            <a:r>
              <a:rPr lang="zh-CN" altLang="en-US" dirty="0"/>
              <a:t>年</a:t>
            </a:r>
            <a:r>
              <a:rPr lang="en-US" altLang="zh-CN" dirty="0"/>
              <a:t>12</a:t>
            </a:r>
            <a:r>
              <a:rPr lang="zh-CN" altLang="en-US" dirty="0"/>
              <a:t>月</a:t>
            </a:r>
            <a:r>
              <a:rPr lang="en-US" altLang="zh-CN" dirty="0"/>
              <a:t>27</a:t>
            </a:r>
            <a:r>
              <a:rPr lang="zh-CN" altLang="en-US" dirty="0"/>
              <a:t>日，国家互联网信息办公室发布了</a:t>
            </a:r>
            <a:r>
              <a:rPr lang="en-US" altLang="zh-CN" b="1" dirty="0">
                <a:solidFill>
                  <a:srgbClr val="FF0000"/>
                </a:solidFill>
              </a:rPr>
              <a:t>《</a:t>
            </a:r>
            <a:r>
              <a:rPr lang="zh-CN" altLang="en-US" b="1" dirty="0">
                <a:solidFill>
                  <a:srgbClr val="FF0000"/>
                </a:solidFill>
              </a:rPr>
              <a:t>国家网络空间安全战略</a:t>
            </a:r>
            <a:r>
              <a:rPr lang="en-US" altLang="zh-CN" b="1" dirty="0">
                <a:solidFill>
                  <a:srgbClr val="FF0000"/>
                </a:solidFill>
              </a:rPr>
              <a:t>》</a:t>
            </a:r>
            <a:r>
              <a:rPr lang="zh-CN" altLang="en-US" dirty="0"/>
              <a:t>，这是我国首次发布关于网络空间安全的战略。</a:t>
            </a:r>
            <a:r>
              <a:rPr lang="en-US" altLang="zh-CN" dirty="0"/>
              <a:t>《</a:t>
            </a:r>
            <a:r>
              <a:rPr lang="zh-CN" altLang="en-US" dirty="0"/>
              <a:t>战略</a:t>
            </a:r>
            <a:r>
              <a:rPr lang="en-US" altLang="zh-CN" dirty="0"/>
              <a:t>》</a:t>
            </a:r>
            <a:r>
              <a:rPr lang="zh-CN" altLang="en-US" dirty="0"/>
              <a:t>针对当前和今后一个时期国家网络空间安全工作提出了</a:t>
            </a:r>
            <a:r>
              <a:rPr lang="en-US" altLang="zh-CN" b="1" dirty="0">
                <a:solidFill>
                  <a:srgbClr val="FF0000"/>
                </a:solidFill>
              </a:rPr>
              <a:t>9</a:t>
            </a:r>
            <a:r>
              <a:rPr lang="zh-CN" altLang="en-US" b="1" dirty="0">
                <a:solidFill>
                  <a:srgbClr val="FF0000"/>
                </a:solidFill>
              </a:rPr>
              <a:t>项战略任务</a:t>
            </a:r>
            <a:r>
              <a:rPr lang="zh-CN" altLang="en-US" dirty="0"/>
              <a:t>。</a:t>
            </a:r>
          </a:p>
        </p:txBody>
      </p:sp>
      <p:grpSp>
        <p:nvGrpSpPr>
          <p:cNvPr id="18" name="组合 17"/>
          <p:cNvGrpSpPr/>
          <p:nvPr/>
        </p:nvGrpSpPr>
        <p:grpSpPr>
          <a:xfrm>
            <a:off x="4742420" y="3285200"/>
            <a:ext cx="3593748" cy="476250"/>
            <a:chOff x="4742420" y="3949942"/>
            <a:chExt cx="3593748" cy="476250"/>
          </a:xfrm>
        </p:grpSpPr>
        <p:sp>
          <p:nvSpPr>
            <p:cNvPr id="24" name="AutoShape 4"/>
            <p:cNvSpPr>
              <a:spLocks noChangeArrowheads="1"/>
            </p:cNvSpPr>
            <p:nvPr/>
          </p:nvSpPr>
          <p:spPr bwMode="auto">
            <a:xfrm>
              <a:off x="4985307" y="3975667"/>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25" name="Text Box 5"/>
            <p:cNvSpPr txBox="1">
              <a:spLocks noChangeArrowheads="1"/>
            </p:cNvSpPr>
            <p:nvPr/>
          </p:nvSpPr>
          <p:spPr bwMode="auto">
            <a:xfrm>
              <a:off x="5167337" y="3990067"/>
              <a:ext cx="2986800" cy="40011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打击网络恐怖和违法犯罪</a:t>
              </a:r>
            </a:p>
          </p:txBody>
        </p:sp>
        <p:grpSp>
          <p:nvGrpSpPr>
            <p:cNvPr id="26" name="Group 7"/>
            <p:cNvGrpSpPr/>
            <p:nvPr/>
          </p:nvGrpSpPr>
          <p:grpSpPr bwMode="auto">
            <a:xfrm>
              <a:off x="4742420" y="3949942"/>
              <a:ext cx="422275" cy="476250"/>
              <a:chOff x="0" y="-2"/>
              <a:chExt cx="266" cy="300"/>
            </a:xfrm>
          </p:grpSpPr>
          <p:grpSp>
            <p:nvGrpSpPr>
              <p:cNvPr id="27" name="Group 8"/>
              <p:cNvGrpSpPr/>
              <p:nvPr/>
            </p:nvGrpSpPr>
            <p:grpSpPr bwMode="auto">
              <a:xfrm>
                <a:off x="0" y="0"/>
                <a:ext cx="266" cy="298"/>
                <a:chOff x="0" y="0"/>
                <a:chExt cx="266" cy="298"/>
              </a:xfrm>
            </p:grpSpPr>
            <p:pic>
              <p:nvPicPr>
                <p:cNvPr id="29"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3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3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32"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28" name="Text Box 12"/>
              <p:cNvSpPr txBox="1">
                <a:spLocks noChangeArrowheads="1"/>
              </p:cNvSpPr>
              <p:nvPr/>
            </p:nvSpPr>
            <p:spPr bwMode="auto">
              <a:xfrm>
                <a:off x="34"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5</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17" name="组合 16"/>
          <p:cNvGrpSpPr/>
          <p:nvPr/>
        </p:nvGrpSpPr>
        <p:grpSpPr>
          <a:xfrm>
            <a:off x="4742420" y="2763088"/>
            <a:ext cx="3593748" cy="476250"/>
            <a:chOff x="4742420" y="3415725"/>
            <a:chExt cx="3593748" cy="476250"/>
          </a:xfrm>
        </p:grpSpPr>
        <p:sp>
          <p:nvSpPr>
            <p:cNvPr id="35" name="AutoShape 4"/>
            <p:cNvSpPr>
              <a:spLocks noChangeArrowheads="1"/>
            </p:cNvSpPr>
            <p:nvPr/>
          </p:nvSpPr>
          <p:spPr bwMode="auto">
            <a:xfrm>
              <a:off x="4985307" y="3441450"/>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36" name="Text Box 5"/>
            <p:cNvSpPr txBox="1">
              <a:spLocks noChangeArrowheads="1"/>
            </p:cNvSpPr>
            <p:nvPr/>
          </p:nvSpPr>
          <p:spPr bwMode="auto">
            <a:xfrm>
              <a:off x="5220737" y="3455850"/>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加强网络文化建设</a:t>
              </a:r>
            </a:p>
          </p:txBody>
        </p:sp>
        <p:grpSp>
          <p:nvGrpSpPr>
            <p:cNvPr id="37" name="Group 7"/>
            <p:cNvGrpSpPr/>
            <p:nvPr/>
          </p:nvGrpSpPr>
          <p:grpSpPr bwMode="auto">
            <a:xfrm>
              <a:off x="4742420" y="3415725"/>
              <a:ext cx="422275" cy="476250"/>
              <a:chOff x="0" y="-2"/>
              <a:chExt cx="266" cy="300"/>
            </a:xfrm>
          </p:grpSpPr>
          <p:grpSp>
            <p:nvGrpSpPr>
              <p:cNvPr id="38" name="Group 8"/>
              <p:cNvGrpSpPr/>
              <p:nvPr/>
            </p:nvGrpSpPr>
            <p:grpSpPr bwMode="auto">
              <a:xfrm>
                <a:off x="0" y="0"/>
                <a:ext cx="266" cy="298"/>
                <a:chOff x="0" y="0"/>
                <a:chExt cx="266" cy="298"/>
              </a:xfrm>
            </p:grpSpPr>
            <p:pic>
              <p:nvPicPr>
                <p:cNvPr id="4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4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4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4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39" name="Text Box 12"/>
              <p:cNvSpPr txBox="1">
                <a:spLocks noChangeArrowheads="1"/>
              </p:cNvSpPr>
              <p:nvPr/>
            </p:nvSpPr>
            <p:spPr bwMode="auto">
              <a:xfrm>
                <a:off x="33"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4</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19" name="组合 18"/>
          <p:cNvGrpSpPr/>
          <p:nvPr/>
        </p:nvGrpSpPr>
        <p:grpSpPr>
          <a:xfrm>
            <a:off x="4742420" y="3807312"/>
            <a:ext cx="3593748" cy="476250"/>
            <a:chOff x="4742420" y="4484159"/>
            <a:chExt cx="3593748" cy="476250"/>
          </a:xfrm>
        </p:grpSpPr>
        <p:sp>
          <p:nvSpPr>
            <p:cNvPr id="45" name="AutoShape 4"/>
            <p:cNvSpPr>
              <a:spLocks noChangeArrowheads="1"/>
            </p:cNvSpPr>
            <p:nvPr/>
          </p:nvSpPr>
          <p:spPr bwMode="auto">
            <a:xfrm>
              <a:off x="4985307" y="4509884"/>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46" name="Text Box 5"/>
            <p:cNvSpPr txBox="1">
              <a:spLocks noChangeArrowheads="1"/>
            </p:cNvSpPr>
            <p:nvPr/>
          </p:nvSpPr>
          <p:spPr bwMode="auto">
            <a:xfrm>
              <a:off x="5220737" y="4524284"/>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完善网络治理体系</a:t>
              </a:r>
            </a:p>
          </p:txBody>
        </p:sp>
        <p:grpSp>
          <p:nvGrpSpPr>
            <p:cNvPr id="47" name="Group 7"/>
            <p:cNvGrpSpPr/>
            <p:nvPr/>
          </p:nvGrpSpPr>
          <p:grpSpPr bwMode="auto">
            <a:xfrm>
              <a:off x="4742420" y="4484159"/>
              <a:ext cx="422275" cy="476250"/>
              <a:chOff x="0" y="-2"/>
              <a:chExt cx="266" cy="300"/>
            </a:xfrm>
          </p:grpSpPr>
          <p:grpSp>
            <p:nvGrpSpPr>
              <p:cNvPr id="48" name="Group 8"/>
              <p:cNvGrpSpPr/>
              <p:nvPr/>
            </p:nvGrpSpPr>
            <p:grpSpPr bwMode="auto">
              <a:xfrm>
                <a:off x="0" y="0"/>
                <a:ext cx="266" cy="298"/>
                <a:chOff x="0" y="0"/>
                <a:chExt cx="266" cy="298"/>
              </a:xfrm>
            </p:grpSpPr>
            <p:pic>
              <p:nvPicPr>
                <p:cNvPr id="5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5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5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5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49" name="Text Box 12"/>
              <p:cNvSpPr txBox="1">
                <a:spLocks noChangeArrowheads="1"/>
              </p:cNvSpPr>
              <p:nvPr/>
            </p:nvSpPr>
            <p:spPr bwMode="auto">
              <a:xfrm>
                <a:off x="34"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6</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15" name="组合 14"/>
          <p:cNvGrpSpPr/>
          <p:nvPr/>
        </p:nvGrpSpPr>
        <p:grpSpPr>
          <a:xfrm>
            <a:off x="4742420" y="1718864"/>
            <a:ext cx="3593748" cy="476250"/>
            <a:chOff x="4742420" y="2367929"/>
            <a:chExt cx="3593748" cy="476250"/>
          </a:xfrm>
        </p:grpSpPr>
        <p:sp>
          <p:nvSpPr>
            <p:cNvPr id="55" name="AutoShape 4"/>
            <p:cNvSpPr>
              <a:spLocks noChangeArrowheads="1"/>
            </p:cNvSpPr>
            <p:nvPr/>
          </p:nvSpPr>
          <p:spPr bwMode="auto">
            <a:xfrm>
              <a:off x="4985307" y="2393654"/>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56" name="Text Box 5"/>
            <p:cNvSpPr txBox="1">
              <a:spLocks noChangeArrowheads="1"/>
            </p:cNvSpPr>
            <p:nvPr/>
          </p:nvSpPr>
          <p:spPr bwMode="auto">
            <a:xfrm>
              <a:off x="5220737" y="2408054"/>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坚决维护国家安全</a:t>
              </a:r>
            </a:p>
          </p:txBody>
        </p:sp>
        <p:grpSp>
          <p:nvGrpSpPr>
            <p:cNvPr id="57" name="Group 7"/>
            <p:cNvGrpSpPr/>
            <p:nvPr/>
          </p:nvGrpSpPr>
          <p:grpSpPr bwMode="auto">
            <a:xfrm>
              <a:off x="4742420" y="2367929"/>
              <a:ext cx="422275" cy="476250"/>
              <a:chOff x="0" y="-2"/>
              <a:chExt cx="266" cy="300"/>
            </a:xfrm>
          </p:grpSpPr>
          <p:grpSp>
            <p:nvGrpSpPr>
              <p:cNvPr id="58" name="Group 8"/>
              <p:cNvGrpSpPr/>
              <p:nvPr/>
            </p:nvGrpSpPr>
            <p:grpSpPr bwMode="auto">
              <a:xfrm>
                <a:off x="0" y="0"/>
                <a:ext cx="266" cy="298"/>
                <a:chOff x="0" y="0"/>
                <a:chExt cx="266" cy="298"/>
              </a:xfrm>
            </p:grpSpPr>
            <p:pic>
              <p:nvPicPr>
                <p:cNvPr id="6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6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6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6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59" name="Text Box 12"/>
              <p:cNvSpPr txBox="1">
                <a:spLocks noChangeArrowheads="1"/>
              </p:cNvSpPr>
              <p:nvPr/>
            </p:nvSpPr>
            <p:spPr bwMode="auto">
              <a:xfrm>
                <a:off x="33"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2</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6" name="组合 5"/>
          <p:cNvGrpSpPr/>
          <p:nvPr/>
        </p:nvGrpSpPr>
        <p:grpSpPr>
          <a:xfrm>
            <a:off x="4742420" y="1196752"/>
            <a:ext cx="3593748" cy="476250"/>
            <a:chOff x="4742420" y="1833712"/>
            <a:chExt cx="3593748" cy="476250"/>
          </a:xfrm>
        </p:grpSpPr>
        <p:sp>
          <p:nvSpPr>
            <p:cNvPr id="65" name="AutoShape 4"/>
            <p:cNvSpPr>
              <a:spLocks noChangeArrowheads="1"/>
            </p:cNvSpPr>
            <p:nvPr/>
          </p:nvSpPr>
          <p:spPr bwMode="auto">
            <a:xfrm>
              <a:off x="4985307" y="1859437"/>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66" name="Text Box 5"/>
            <p:cNvSpPr txBox="1">
              <a:spLocks noChangeArrowheads="1"/>
            </p:cNvSpPr>
            <p:nvPr/>
          </p:nvSpPr>
          <p:spPr bwMode="auto">
            <a:xfrm>
              <a:off x="5220737" y="1873837"/>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坚定捍卫网络空间主权</a:t>
              </a:r>
            </a:p>
          </p:txBody>
        </p:sp>
        <p:grpSp>
          <p:nvGrpSpPr>
            <p:cNvPr id="67" name="Group 7"/>
            <p:cNvGrpSpPr/>
            <p:nvPr/>
          </p:nvGrpSpPr>
          <p:grpSpPr bwMode="auto">
            <a:xfrm>
              <a:off x="4742420" y="1833712"/>
              <a:ext cx="422275" cy="476250"/>
              <a:chOff x="0" y="-2"/>
              <a:chExt cx="266" cy="300"/>
            </a:xfrm>
          </p:grpSpPr>
          <p:grpSp>
            <p:nvGrpSpPr>
              <p:cNvPr id="68" name="Group 8"/>
              <p:cNvGrpSpPr/>
              <p:nvPr/>
            </p:nvGrpSpPr>
            <p:grpSpPr bwMode="auto">
              <a:xfrm>
                <a:off x="0" y="0"/>
                <a:ext cx="266" cy="298"/>
                <a:chOff x="0" y="0"/>
                <a:chExt cx="266" cy="298"/>
              </a:xfrm>
            </p:grpSpPr>
            <p:pic>
              <p:nvPicPr>
                <p:cNvPr id="7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7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7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7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69" name="Text Box 12"/>
              <p:cNvSpPr txBox="1">
                <a:spLocks noChangeArrowheads="1"/>
              </p:cNvSpPr>
              <p:nvPr/>
            </p:nvSpPr>
            <p:spPr bwMode="auto">
              <a:xfrm>
                <a:off x="32"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1</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16" name="组合 15"/>
          <p:cNvGrpSpPr/>
          <p:nvPr/>
        </p:nvGrpSpPr>
        <p:grpSpPr>
          <a:xfrm>
            <a:off x="4742420" y="2240976"/>
            <a:ext cx="3593748" cy="476250"/>
            <a:chOff x="4742420" y="2890697"/>
            <a:chExt cx="3593748" cy="476250"/>
          </a:xfrm>
        </p:grpSpPr>
        <p:sp>
          <p:nvSpPr>
            <p:cNvPr id="75" name="AutoShape 4"/>
            <p:cNvSpPr>
              <a:spLocks noChangeArrowheads="1"/>
            </p:cNvSpPr>
            <p:nvPr/>
          </p:nvSpPr>
          <p:spPr bwMode="auto">
            <a:xfrm>
              <a:off x="4985307" y="2916422"/>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76" name="Text Box 5"/>
            <p:cNvSpPr txBox="1">
              <a:spLocks noChangeArrowheads="1"/>
            </p:cNvSpPr>
            <p:nvPr/>
          </p:nvSpPr>
          <p:spPr bwMode="auto">
            <a:xfrm>
              <a:off x="5220737" y="2930822"/>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保护关键信息基础设施</a:t>
              </a:r>
            </a:p>
          </p:txBody>
        </p:sp>
        <p:grpSp>
          <p:nvGrpSpPr>
            <p:cNvPr id="77" name="Group 7"/>
            <p:cNvGrpSpPr/>
            <p:nvPr/>
          </p:nvGrpSpPr>
          <p:grpSpPr bwMode="auto">
            <a:xfrm>
              <a:off x="4742420" y="2890697"/>
              <a:ext cx="422275" cy="476250"/>
              <a:chOff x="0" y="-2"/>
              <a:chExt cx="266" cy="300"/>
            </a:xfrm>
          </p:grpSpPr>
          <p:grpSp>
            <p:nvGrpSpPr>
              <p:cNvPr id="78" name="Group 8"/>
              <p:cNvGrpSpPr/>
              <p:nvPr/>
            </p:nvGrpSpPr>
            <p:grpSpPr bwMode="auto">
              <a:xfrm>
                <a:off x="0" y="0"/>
                <a:ext cx="266" cy="298"/>
                <a:chOff x="0" y="0"/>
                <a:chExt cx="266" cy="298"/>
              </a:xfrm>
            </p:grpSpPr>
            <p:pic>
              <p:nvPicPr>
                <p:cNvPr id="8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8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8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8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79" name="Text Box 12"/>
              <p:cNvSpPr txBox="1">
                <a:spLocks noChangeArrowheads="1"/>
              </p:cNvSpPr>
              <p:nvPr/>
            </p:nvSpPr>
            <p:spPr bwMode="auto">
              <a:xfrm>
                <a:off x="33"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3</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21" name="组合 20"/>
          <p:cNvGrpSpPr/>
          <p:nvPr/>
        </p:nvGrpSpPr>
        <p:grpSpPr>
          <a:xfrm>
            <a:off x="4742420" y="4851536"/>
            <a:ext cx="3571346" cy="476250"/>
            <a:chOff x="4742420" y="5552593"/>
            <a:chExt cx="3571346" cy="476250"/>
          </a:xfrm>
        </p:grpSpPr>
        <p:sp>
          <p:nvSpPr>
            <p:cNvPr id="85" name="AutoShape 4"/>
            <p:cNvSpPr>
              <a:spLocks noChangeArrowheads="1"/>
            </p:cNvSpPr>
            <p:nvPr/>
          </p:nvSpPr>
          <p:spPr bwMode="auto">
            <a:xfrm>
              <a:off x="4985307" y="5578318"/>
              <a:ext cx="3328459"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86" name="Text Box 5"/>
            <p:cNvSpPr txBox="1">
              <a:spLocks noChangeArrowheads="1"/>
            </p:cNvSpPr>
            <p:nvPr/>
          </p:nvSpPr>
          <p:spPr bwMode="auto">
            <a:xfrm>
              <a:off x="5209536" y="5592718"/>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提升网络空间防护能力</a:t>
              </a:r>
            </a:p>
          </p:txBody>
        </p:sp>
        <p:grpSp>
          <p:nvGrpSpPr>
            <p:cNvPr id="87" name="Group 7"/>
            <p:cNvGrpSpPr/>
            <p:nvPr/>
          </p:nvGrpSpPr>
          <p:grpSpPr bwMode="auto">
            <a:xfrm>
              <a:off x="4742420" y="5552593"/>
              <a:ext cx="422275" cy="476250"/>
              <a:chOff x="0" y="-2"/>
              <a:chExt cx="266" cy="300"/>
            </a:xfrm>
          </p:grpSpPr>
          <p:grpSp>
            <p:nvGrpSpPr>
              <p:cNvPr id="88" name="Group 8"/>
              <p:cNvGrpSpPr/>
              <p:nvPr/>
            </p:nvGrpSpPr>
            <p:grpSpPr bwMode="auto">
              <a:xfrm>
                <a:off x="0" y="0"/>
                <a:ext cx="266" cy="298"/>
                <a:chOff x="0" y="0"/>
                <a:chExt cx="266" cy="298"/>
              </a:xfrm>
            </p:grpSpPr>
            <p:pic>
              <p:nvPicPr>
                <p:cNvPr id="9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9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9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9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89" name="Text Box 12"/>
              <p:cNvSpPr txBox="1">
                <a:spLocks noChangeArrowheads="1"/>
              </p:cNvSpPr>
              <p:nvPr/>
            </p:nvSpPr>
            <p:spPr bwMode="auto">
              <a:xfrm>
                <a:off x="33"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8</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20" name="组合 19"/>
          <p:cNvGrpSpPr/>
          <p:nvPr/>
        </p:nvGrpSpPr>
        <p:grpSpPr>
          <a:xfrm>
            <a:off x="4742420" y="4329424"/>
            <a:ext cx="3582459" cy="476250"/>
            <a:chOff x="4742420" y="5018376"/>
            <a:chExt cx="3582459" cy="476250"/>
          </a:xfrm>
        </p:grpSpPr>
        <p:sp>
          <p:nvSpPr>
            <p:cNvPr id="95" name="AutoShape 4"/>
            <p:cNvSpPr>
              <a:spLocks noChangeArrowheads="1"/>
            </p:cNvSpPr>
            <p:nvPr/>
          </p:nvSpPr>
          <p:spPr bwMode="auto">
            <a:xfrm>
              <a:off x="4985307" y="5044101"/>
              <a:ext cx="3339572"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96" name="Text Box 5"/>
            <p:cNvSpPr txBox="1">
              <a:spLocks noChangeArrowheads="1"/>
            </p:cNvSpPr>
            <p:nvPr/>
          </p:nvSpPr>
          <p:spPr bwMode="auto">
            <a:xfrm>
              <a:off x="5215093" y="5058501"/>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夯实网络安全基础</a:t>
              </a:r>
            </a:p>
          </p:txBody>
        </p:sp>
        <p:grpSp>
          <p:nvGrpSpPr>
            <p:cNvPr id="97" name="Group 7"/>
            <p:cNvGrpSpPr/>
            <p:nvPr/>
          </p:nvGrpSpPr>
          <p:grpSpPr bwMode="auto">
            <a:xfrm>
              <a:off x="4742420" y="5018376"/>
              <a:ext cx="422275" cy="476250"/>
              <a:chOff x="0" y="-2"/>
              <a:chExt cx="266" cy="300"/>
            </a:xfrm>
          </p:grpSpPr>
          <p:grpSp>
            <p:nvGrpSpPr>
              <p:cNvPr id="98" name="Group 8"/>
              <p:cNvGrpSpPr/>
              <p:nvPr/>
            </p:nvGrpSpPr>
            <p:grpSpPr bwMode="auto">
              <a:xfrm>
                <a:off x="0" y="0"/>
                <a:ext cx="266" cy="298"/>
                <a:chOff x="0" y="0"/>
                <a:chExt cx="266" cy="298"/>
              </a:xfrm>
            </p:grpSpPr>
            <p:pic>
              <p:nvPicPr>
                <p:cNvPr id="10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0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10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10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99" name="Text Box 12"/>
              <p:cNvSpPr txBox="1">
                <a:spLocks noChangeArrowheads="1"/>
              </p:cNvSpPr>
              <p:nvPr/>
            </p:nvSpPr>
            <p:spPr bwMode="auto">
              <a:xfrm>
                <a:off x="32"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7</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22" name="组合 21"/>
          <p:cNvGrpSpPr/>
          <p:nvPr/>
        </p:nvGrpSpPr>
        <p:grpSpPr>
          <a:xfrm>
            <a:off x="4742420" y="5373650"/>
            <a:ext cx="3563707" cy="476250"/>
            <a:chOff x="4742420" y="6086810"/>
            <a:chExt cx="3563707" cy="476250"/>
          </a:xfrm>
        </p:grpSpPr>
        <p:sp>
          <p:nvSpPr>
            <p:cNvPr id="105" name="AutoShape 4"/>
            <p:cNvSpPr>
              <a:spLocks noChangeArrowheads="1"/>
            </p:cNvSpPr>
            <p:nvPr/>
          </p:nvSpPr>
          <p:spPr bwMode="auto">
            <a:xfrm>
              <a:off x="4985307" y="6112535"/>
              <a:ext cx="3320820"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106" name="Text Box 5"/>
            <p:cNvSpPr txBox="1">
              <a:spLocks noChangeArrowheads="1"/>
            </p:cNvSpPr>
            <p:nvPr/>
          </p:nvSpPr>
          <p:spPr bwMode="auto">
            <a:xfrm>
              <a:off x="5205717" y="6126935"/>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强化网络空间国际合作</a:t>
              </a:r>
            </a:p>
          </p:txBody>
        </p:sp>
        <p:grpSp>
          <p:nvGrpSpPr>
            <p:cNvPr id="107" name="Group 7"/>
            <p:cNvGrpSpPr/>
            <p:nvPr/>
          </p:nvGrpSpPr>
          <p:grpSpPr bwMode="auto">
            <a:xfrm>
              <a:off x="4742420" y="6086810"/>
              <a:ext cx="422275" cy="476250"/>
              <a:chOff x="0" y="-2"/>
              <a:chExt cx="266" cy="300"/>
            </a:xfrm>
          </p:grpSpPr>
          <p:grpSp>
            <p:nvGrpSpPr>
              <p:cNvPr id="108" name="Group 8"/>
              <p:cNvGrpSpPr/>
              <p:nvPr/>
            </p:nvGrpSpPr>
            <p:grpSpPr bwMode="auto">
              <a:xfrm>
                <a:off x="0" y="0"/>
                <a:ext cx="266" cy="298"/>
                <a:chOff x="0" y="0"/>
                <a:chExt cx="266" cy="298"/>
              </a:xfrm>
            </p:grpSpPr>
            <p:pic>
              <p:nvPicPr>
                <p:cNvPr id="11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1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11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11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109" name="Text Box 12"/>
              <p:cNvSpPr txBox="1">
                <a:spLocks noChangeArrowheads="1"/>
              </p:cNvSpPr>
              <p:nvPr/>
            </p:nvSpPr>
            <p:spPr bwMode="auto">
              <a:xfrm>
                <a:off x="33"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9</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pic>
        <p:nvPicPr>
          <p:cNvPr id="104" name="图片 103"/>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531669" y="3677313"/>
            <a:ext cx="3633930" cy="2043826"/>
          </a:xfrm>
          <a:prstGeom prst="rect">
            <a:avLst/>
          </a:prstGeom>
        </p:spPr>
      </p:pic>
      <p:sp>
        <p:nvSpPr>
          <p:cNvPr id="115" name="标题 1"/>
          <p:cNvSpPr txBox="1"/>
          <p:nvPr/>
        </p:nvSpPr>
        <p:spPr bwMode="auto">
          <a:xfrm>
            <a:off x="323528" y="128419"/>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国家网络空间安全战略</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发布</a:t>
            </a:r>
          </a:p>
        </p:txBody>
      </p:sp>
    </p:spTree>
  </p:cSld>
  <p:clrMapOvr>
    <a:masterClrMapping/>
  </p:clrMapOvr>
  <p:transition advTm="300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half" idx="10"/>
          </p:nvPr>
        </p:nvSpPr>
        <p:spPr/>
        <p:txBody>
          <a:bodyPr/>
          <a:lstStyle/>
          <a:p>
            <a:pPr>
              <a:defRPr/>
            </a:pPr>
            <a:fld id="{3EB352DA-87DB-495A-872C-53A2D508375C}" type="datetime1">
              <a:rPr lang="zh-CN" altLang="en-US" smtClean="0">
                <a:latin typeface="黑体" panose="02010609060101010101" pitchFamily="49" charset="-122"/>
                <a:ea typeface="黑体" panose="02010609060101010101" pitchFamily="49" charset="-122"/>
                <a:cs typeface="黑体" panose="02010609060101010101" pitchFamily="49" charset="-122"/>
              </a:rPr>
              <a:t>2024/8/26</a:t>
            </a:fld>
            <a:endParaRPr lang="zh-CN" altLang="en-US" sz="180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矩形 4"/>
          <p:cNvSpPr/>
          <p:nvPr/>
        </p:nvSpPr>
        <p:spPr>
          <a:xfrm>
            <a:off x="3851920" y="1052736"/>
            <a:ext cx="5112568" cy="3456384"/>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tIns="154800" rtlCol="0" anchor="ctr"/>
          <a:lstStyle/>
          <a:p>
            <a:r>
              <a:rPr lang="zh-CN" altLang="en-US" sz="1600" b="1" dirty="0">
                <a:latin typeface="黑体" panose="02010609060101010101" pitchFamily="49" charset="-122"/>
                <a:ea typeface="黑体" panose="02010609060101010101" pitchFamily="49" charset="-122"/>
                <a:cs typeface="黑体" panose="02010609060101010101" pitchFamily="49" charset="-122"/>
              </a:rPr>
              <a:t>三、新时代中国特色社会主义思想和基本方略</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pPr lvl="1"/>
            <a:r>
              <a:rPr lang="zh-CN" altLang="en-US" sz="1600" dirty="0">
                <a:latin typeface="黑体" panose="02010609060101010101" pitchFamily="49" charset="-122"/>
                <a:ea typeface="黑体" panose="02010609060101010101" pitchFamily="49" charset="-122"/>
                <a:cs typeface="黑体" panose="02010609060101010101" pitchFamily="49" charset="-122"/>
              </a:rPr>
              <a:t>（十）坚持总体国家安全观。</a:t>
            </a:r>
            <a:r>
              <a:rPr lang="en-US" altLang="zh-CN" sz="1600" dirty="0">
                <a:latin typeface="黑体" panose="02010609060101010101" pitchFamily="49" charset="-122"/>
                <a:ea typeface="黑体" panose="02010609060101010101" pitchFamily="49" charset="-122"/>
                <a:cs typeface="黑体" panose="02010609060101010101" pitchFamily="49" charset="-122"/>
              </a:rPr>
              <a:t>……</a:t>
            </a:r>
            <a:r>
              <a:rPr lang="zh-CN" altLang="en-US" sz="1600" b="1" dirty="0">
                <a:solidFill>
                  <a:srgbClr val="FF0000"/>
                </a:solidFill>
                <a:latin typeface="黑体" panose="02010609060101010101" pitchFamily="49" charset="-122"/>
                <a:ea typeface="黑体" panose="02010609060101010101" pitchFamily="49" charset="-122"/>
                <a:cs typeface="黑体" panose="02010609060101010101" pitchFamily="49" charset="-122"/>
              </a:rPr>
              <a:t>统筹外部安全和内部安全、国土安全和国民安全、传统安全和非传统安全、自身安全和共同安全，完善国家安全制度体系，加强国家安全能力建设，坚决维护国家主权、安全、发展利益</a:t>
            </a:r>
            <a:r>
              <a:rPr lang="zh-CN" altLang="en-US" sz="1600" b="1" dirty="0">
                <a:latin typeface="黑体" panose="02010609060101010101" pitchFamily="49" charset="-122"/>
                <a:ea typeface="黑体" panose="02010609060101010101" pitchFamily="49" charset="-122"/>
                <a:cs typeface="黑体" panose="02010609060101010101" pitchFamily="49" charset="-122"/>
              </a:rPr>
              <a:t>。</a:t>
            </a:r>
          </a:p>
          <a:p>
            <a:r>
              <a:rPr lang="zh-CN" altLang="en-US" sz="1600" b="1" dirty="0">
                <a:latin typeface="黑体" panose="02010609060101010101" pitchFamily="49" charset="-122"/>
                <a:ea typeface="黑体" panose="02010609060101010101" pitchFamily="49" charset="-122"/>
                <a:cs typeface="黑体" panose="02010609060101010101" pitchFamily="49" charset="-122"/>
              </a:rPr>
              <a:t>七、坚定文化自信，推动社会主义文化繁荣兴盛</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a:p>
            <a:pPr lvl="1"/>
            <a:r>
              <a:rPr lang="zh-CN" altLang="en-US" sz="1600" dirty="0">
                <a:latin typeface="黑体" panose="02010609060101010101" pitchFamily="49" charset="-122"/>
                <a:ea typeface="黑体" panose="02010609060101010101" pitchFamily="49" charset="-122"/>
                <a:cs typeface="黑体" panose="02010609060101010101" pitchFamily="49" charset="-122"/>
              </a:rPr>
              <a:t>（一）牢牢掌握意识形态工作领导权。</a:t>
            </a:r>
            <a:r>
              <a:rPr lang="en-US" altLang="zh-CN" sz="1600" dirty="0">
                <a:latin typeface="黑体" panose="02010609060101010101" pitchFamily="49" charset="-122"/>
                <a:ea typeface="黑体" panose="02010609060101010101" pitchFamily="49" charset="-122"/>
                <a:cs typeface="黑体" panose="02010609060101010101" pitchFamily="49" charset="-122"/>
              </a:rPr>
              <a:t>……</a:t>
            </a:r>
            <a:r>
              <a:rPr lang="zh-CN" altLang="en-US" sz="1600" dirty="0">
                <a:latin typeface="黑体" panose="02010609060101010101" pitchFamily="49" charset="-122"/>
                <a:ea typeface="黑体" panose="02010609060101010101" pitchFamily="49" charset="-122"/>
                <a:cs typeface="黑体" panose="02010609060101010101" pitchFamily="49" charset="-122"/>
              </a:rPr>
              <a:t>深化马克思主义理论研究和建设，加快构建中国特色哲学社会科学，</a:t>
            </a:r>
            <a:r>
              <a:rPr lang="zh-CN" altLang="en-US" sz="1600" b="1" dirty="0">
                <a:latin typeface="黑体" panose="02010609060101010101" pitchFamily="49" charset="-122"/>
                <a:ea typeface="黑体" panose="02010609060101010101" pitchFamily="49" charset="-122"/>
                <a:cs typeface="黑体" panose="02010609060101010101" pitchFamily="49" charset="-122"/>
              </a:rPr>
              <a:t>加强中国特色新型智库建设</a:t>
            </a:r>
            <a:r>
              <a:rPr lang="zh-CN" altLang="en-US" sz="1600" dirty="0">
                <a:latin typeface="黑体" panose="02010609060101010101" pitchFamily="49" charset="-122"/>
                <a:ea typeface="黑体" panose="02010609060101010101" pitchFamily="49" charset="-122"/>
                <a:cs typeface="黑体" panose="02010609060101010101" pitchFamily="49" charset="-122"/>
              </a:rPr>
              <a:t>。高度重视传播手段建设和创新，提高新闻舆论传播力、引导力、影响力、公信力。</a:t>
            </a:r>
            <a:r>
              <a:rPr lang="zh-CN" altLang="en-US" sz="1600" b="1" dirty="0">
                <a:solidFill>
                  <a:srgbClr val="FF0000"/>
                </a:solidFill>
                <a:latin typeface="黑体" panose="02010609060101010101" pitchFamily="49" charset="-122"/>
                <a:ea typeface="黑体" panose="02010609060101010101" pitchFamily="49" charset="-122"/>
                <a:cs typeface="黑体" panose="02010609060101010101" pitchFamily="49" charset="-122"/>
              </a:rPr>
              <a:t>加强互联网内容建设，建立网络综合治理体系，营造清朗的网络空间。</a:t>
            </a: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9148" y="1707515"/>
            <a:ext cx="3641075" cy="2801605"/>
          </a:xfrm>
          <a:prstGeom prst="rect">
            <a:avLst/>
          </a:prstGeom>
        </p:spPr>
      </p:pic>
      <p:sp>
        <p:nvSpPr>
          <p:cNvPr id="7" name="内容占位符 2"/>
          <p:cNvSpPr txBox="1"/>
          <p:nvPr/>
        </p:nvSpPr>
        <p:spPr>
          <a:xfrm>
            <a:off x="121382" y="1052736"/>
            <a:ext cx="3658841" cy="51076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defPPr>
              <a:defRPr lang="zh-CN"/>
            </a:defPPr>
            <a:lvl1pPr marL="342900" indent="-342900">
              <a:spcBef>
                <a:spcPct val="20000"/>
              </a:spcBef>
              <a:buFont typeface="Wingdings" panose="05000000000000000000" pitchFamily="2" charset="2"/>
              <a:buChar char="n"/>
              <a:defRPr kumimoji="1" sz="2400" b="1">
                <a:latin typeface="华文楷体" panose="02010600040101010101" pitchFamily="2" charset="-122"/>
                <a:ea typeface="华文楷体" panose="02010600040101010101" pitchFamily="2" charset="-122"/>
              </a:defRPr>
            </a:lvl1pPr>
            <a:lvl2pPr marL="742950" indent="-285750">
              <a:spcBef>
                <a:spcPct val="20000"/>
              </a:spcBef>
              <a:buFont typeface="Arial" panose="020B0604020202090204"/>
              <a:buChar char="–"/>
              <a:defRPr sz="2800"/>
            </a:lvl2pPr>
            <a:lvl3pPr marL="1143000" indent="-228600">
              <a:spcBef>
                <a:spcPct val="20000"/>
              </a:spcBef>
              <a:buFont typeface="Arial" panose="020B0604020202090204"/>
              <a:buChar char="•"/>
              <a:defRPr sz="2400"/>
            </a:lvl3pPr>
            <a:lvl4pPr marL="1600200" indent="-228600">
              <a:spcBef>
                <a:spcPct val="20000"/>
              </a:spcBef>
              <a:buFont typeface="Arial" panose="020B0604020202090204"/>
              <a:buChar char="–"/>
              <a:defRPr sz="2000"/>
            </a:lvl4pPr>
            <a:lvl5pPr marL="2057400" indent="-228600">
              <a:spcBef>
                <a:spcPct val="20000"/>
              </a:spcBef>
              <a:buFont typeface="Arial" panose="020B0604020202090204"/>
              <a:buChar char="»"/>
              <a:defRPr sz="2000"/>
            </a:lvl5pPr>
            <a:lvl6pPr marL="2514600" indent="-228600">
              <a:spcBef>
                <a:spcPct val="20000"/>
              </a:spcBef>
              <a:buFont typeface="Arial" panose="020B0604020202090204"/>
              <a:buChar char="•"/>
              <a:defRPr sz="2000"/>
            </a:lvl6pPr>
            <a:lvl7pPr marL="2971800" indent="-228600">
              <a:spcBef>
                <a:spcPct val="20000"/>
              </a:spcBef>
              <a:buFont typeface="Arial" panose="020B0604020202090204"/>
              <a:buChar char="•"/>
              <a:defRPr sz="2000"/>
            </a:lvl7pPr>
            <a:lvl8pPr marL="3429000" indent="-228600">
              <a:spcBef>
                <a:spcPct val="20000"/>
              </a:spcBef>
              <a:buFont typeface="Arial" panose="020B0604020202090204"/>
              <a:buChar char="•"/>
              <a:defRPr sz="2000"/>
            </a:lvl8pPr>
            <a:lvl9pPr marL="3886200" indent="-228600">
              <a:spcBef>
                <a:spcPct val="20000"/>
              </a:spcBef>
              <a:buFont typeface="Arial" panose="020B0604020202090204"/>
              <a:buChar char="•"/>
              <a:defRPr sz="2000"/>
            </a:lvl9pPr>
          </a:lstStyle>
          <a:p>
            <a:pPr marL="0" indent="0" algn="ctr">
              <a:buNone/>
            </a:pPr>
            <a:r>
              <a:rPr lang="zh-CN" altLang="en-US" sz="1800" dirty="0">
                <a:latin typeface="黑体" panose="02010609060101010101" pitchFamily="49" charset="-122"/>
                <a:ea typeface="黑体" panose="02010609060101010101" pitchFamily="49" charset="-122"/>
                <a:cs typeface="黑体" panose="02010609060101010101" pitchFamily="49" charset="-122"/>
              </a:rPr>
              <a:t>十九大报告中网安事业的内容</a:t>
            </a:r>
            <a:endParaRPr lang="en-US" altLang="zh-CN" sz="1800" dirty="0">
              <a:latin typeface="黑体" panose="02010609060101010101" pitchFamily="49" charset="-122"/>
              <a:ea typeface="黑体" panose="02010609060101010101" pitchFamily="49" charset="-122"/>
              <a:cs typeface="黑体" panose="02010609060101010101" pitchFamily="49" charset="-122"/>
            </a:endParaRPr>
          </a:p>
        </p:txBody>
      </p:sp>
      <p:sp>
        <p:nvSpPr>
          <p:cNvPr id="8" name="矩形 7"/>
          <p:cNvSpPr/>
          <p:nvPr/>
        </p:nvSpPr>
        <p:spPr>
          <a:xfrm>
            <a:off x="121382" y="4653135"/>
            <a:ext cx="8843106" cy="2068339"/>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tIns="154800" rtlCol="0" anchor="ctr"/>
          <a:lstStyle/>
          <a:p>
            <a:r>
              <a:rPr lang="zh-CN" altLang="en-US" sz="1600" b="1" dirty="0">
                <a:latin typeface="黑体" panose="02010609060101010101" pitchFamily="49" charset="-122"/>
                <a:ea typeface="黑体" panose="02010609060101010101" pitchFamily="49" charset="-122"/>
                <a:cs typeface="黑体" panose="02010609060101010101" pitchFamily="49" charset="-122"/>
              </a:rPr>
              <a:t>八、提高保障和改善民生水平，加强和创新社会治理</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a:p>
            <a:pPr lvl="1"/>
            <a:r>
              <a:rPr lang="zh-CN" altLang="en-US" sz="1600" dirty="0">
                <a:latin typeface="黑体" panose="02010609060101010101" pitchFamily="49" charset="-122"/>
                <a:ea typeface="黑体" panose="02010609060101010101" pitchFamily="49" charset="-122"/>
                <a:cs typeface="黑体" panose="02010609060101010101" pitchFamily="49" charset="-122"/>
              </a:rPr>
              <a:t>（七）有效维护国家安全。</a:t>
            </a:r>
            <a:r>
              <a:rPr lang="zh-CN" altLang="en-US" sz="1600" b="1" dirty="0">
                <a:solidFill>
                  <a:srgbClr val="FF0000"/>
                </a:solidFill>
                <a:latin typeface="黑体" panose="02010609060101010101" pitchFamily="49" charset="-122"/>
                <a:ea typeface="黑体" panose="02010609060101010101" pitchFamily="49" charset="-122"/>
                <a:cs typeface="黑体" panose="02010609060101010101" pitchFamily="49" charset="-122"/>
              </a:rPr>
              <a:t>加强国家安全教育，增强全党全国人民国家安全意识，推动全社会形成维护国家安全的强大合力</a:t>
            </a:r>
            <a:r>
              <a:rPr lang="zh-CN" altLang="en-US" sz="16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endParaRPr lang="en-US" altLang="zh-CN" sz="16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r>
              <a:rPr lang="zh-CN" altLang="en-US" sz="1600" b="1" dirty="0">
                <a:latin typeface="黑体" panose="02010609060101010101" pitchFamily="49" charset="-122"/>
                <a:ea typeface="黑体" panose="02010609060101010101" pitchFamily="49" charset="-122"/>
                <a:cs typeface="黑体" panose="02010609060101010101" pitchFamily="49" charset="-122"/>
              </a:rPr>
              <a:t>十二、坚持和平发展道路，推动构建人类命运共同体</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a:p>
            <a:pPr lvl="1"/>
            <a:r>
              <a:rPr lang="zh-CN" altLang="en-US" sz="1600" dirty="0">
                <a:latin typeface="黑体" panose="02010609060101010101" pitchFamily="49" charset="-122"/>
                <a:ea typeface="黑体" panose="02010609060101010101" pitchFamily="49" charset="-122"/>
                <a:cs typeface="黑体" panose="02010609060101010101" pitchFamily="49" charset="-122"/>
              </a:rPr>
              <a:t>同时，世界面临的不稳定性不确定性突出，世界经济增长动能不足，贫富分化日益严重，地区热点问题此起彼伏，恐怖主义、</a:t>
            </a:r>
            <a:r>
              <a:rPr lang="zh-CN" altLang="en-US" sz="1600" b="1" dirty="0">
                <a:solidFill>
                  <a:srgbClr val="FF0000"/>
                </a:solidFill>
                <a:latin typeface="黑体" panose="02010609060101010101" pitchFamily="49" charset="-122"/>
                <a:ea typeface="黑体" panose="02010609060101010101" pitchFamily="49" charset="-122"/>
                <a:cs typeface="黑体" panose="02010609060101010101" pitchFamily="49" charset="-122"/>
              </a:rPr>
              <a:t>网络安全</a:t>
            </a:r>
            <a:r>
              <a:rPr lang="zh-CN" altLang="en-US" sz="1600" dirty="0">
                <a:latin typeface="黑体" panose="02010609060101010101" pitchFamily="49" charset="-122"/>
                <a:ea typeface="黑体" panose="02010609060101010101" pitchFamily="49" charset="-122"/>
                <a:cs typeface="黑体" panose="02010609060101010101" pitchFamily="49" charset="-122"/>
              </a:rPr>
              <a:t>、重大传染性疾病、气候变化等非传统安全威胁持续蔓延，人类面临许多共同挑战。</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13" name="标题 1"/>
          <p:cNvSpPr txBox="1"/>
          <p:nvPr/>
        </p:nvSpPr>
        <p:spPr bwMode="auto">
          <a:xfrm>
            <a:off x="179512" y="156307"/>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党和国家关于网络强国的系列讲话</a:t>
            </a:r>
          </a:p>
        </p:txBody>
      </p:sp>
    </p:spTree>
  </p:cSld>
  <p:clrMapOvr>
    <a:masterClrMapping/>
  </p:clrMapOvr>
  <p:transition advTm="300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440"/>
            <a:ext cx="7952105" cy="5400675"/>
          </a:xfrm>
        </p:spPr>
        <p:txBody>
          <a:bodyPr>
            <a:normAutofit fontScale="92500" lnSpcReduction="10000"/>
          </a:bodyPr>
          <a:lstStyle/>
          <a:p>
            <a:pPr marL="0" indent="0">
              <a:lnSpc>
                <a:spcPct val="110000"/>
              </a:lnSpc>
              <a:spcBef>
                <a:spcPts val="0"/>
              </a:spcBef>
              <a:spcAft>
                <a:spcPts val="600"/>
              </a:spcAft>
              <a:buNone/>
            </a:pPr>
            <a:r>
              <a:rPr lang="en-US" altLang="zh-CN" sz="2000" b="1" dirty="0">
                <a:solidFill>
                  <a:srgbClr val="C9091E"/>
                </a:solidFill>
              </a:rPr>
              <a:t>1</a:t>
            </a:r>
            <a:r>
              <a:rPr lang="zh-CN" altLang="en-US" sz="2000" b="1" dirty="0">
                <a:solidFill>
                  <a:srgbClr val="C9091E"/>
                </a:solidFill>
              </a:rPr>
              <a:t>、重视互联网</a:t>
            </a:r>
          </a:p>
          <a:p>
            <a:pPr lvl="1">
              <a:lnSpc>
                <a:spcPct val="110000"/>
              </a:lnSpc>
              <a:spcBef>
                <a:spcPts val="0"/>
              </a:spcBef>
              <a:spcAft>
                <a:spcPts val="600"/>
              </a:spcAft>
            </a:pPr>
            <a:r>
              <a:rPr lang="zh-CN" altLang="en-US" sz="1800" b="1" dirty="0">
                <a:solidFill>
                  <a:srgbClr val="C9091E"/>
                </a:solidFill>
              </a:rPr>
              <a:t>中华民族千载难逢的机遇</a:t>
            </a:r>
          </a:p>
          <a:p>
            <a:pPr lvl="1">
              <a:lnSpc>
                <a:spcPct val="110000"/>
              </a:lnSpc>
              <a:spcBef>
                <a:spcPts val="0"/>
              </a:spcBef>
              <a:spcAft>
                <a:spcPts val="600"/>
              </a:spcAft>
            </a:pPr>
            <a:r>
              <a:rPr lang="zh-CN" altLang="en-US" sz="1800" b="1" dirty="0">
                <a:solidFill>
                  <a:srgbClr val="C9091E"/>
                </a:solidFill>
              </a:rPr>
              <a:t>网信事业代表着新的生产力和新的发展发向</a:t>
            </a:r>
            <a:endParaRPr lang="zh-CN" altLang="en-US" sz="1800" b="1" dirty="0"/>
          </a:p>
          <a:p>
            <a:pPr marL="0" indent="0">
              <a:lnSpc>
                <a:spcPct val="110000"/>
              </a:lnSpc>
              <a:spcBef>
                <a:spcPts val="0"/>
              </a:spcBef>
              <a:spcAft>
                <a:spcPts val="600"/>
              </a:spcAft>
              <a:buNone/>
            </a:pPr>
            <a:r>
              <a:rPr lang="en-US" altLang="zh-CN" sz="2000" b="1" dirty="0"/>
              <a:t>2</a:t>
            </a:r>
            <a:r>
              <a:rPr lang="zh-CN" altLang="en-US" sz="2000" b="1" dirty="0"/>
              <a:t>、发展互联网</a:t>
            </a:r>
          </a:p>
          <a:p>
            <a:pPr lvl="1">
              <a:lnSpc>
                <a:spcPct val="110000"/>
              </a:lnSpc>
              <a:spcBef>
                <a:spcPts val="0"/>
              </a:spcBef>
              <a:spcAft>
                <a:spcPts val="600"/>
              </a:spcAft>
            </a:pPr>
            <a:r>
              <a:rPr lang="zh-CN" altLang="en-US" sz="1800" b="1" dirty="0"/>
              <a:t>核心技术是国之重器、产业体系、技术布局</a:t>
            </a:r>
          </a:p>
          <a:p>
            <a:pPr lvl="1">
              <a:lnSpc>
                <a:spcPct val="110000"/>
              </a:lnSpc>
              <a:spcBef>
                <a:spcPts val="0"/>
              </a:spcBef>
              <a:spcAft>
                <a:spcPts val="600"/>
              </a:spcAft>
            </a:pPr>
            <a:r>
              <a:rPr lang="zh-CN" altLang="en-US" sz="1800" b="1" dirty="0">
                <a:solidFill>
                  <a:schemeClr val="tx1"/>
                </a:solidFill>
              </a:rPr>
              <a:t>发展数字经济、推动产业数字化</a:t>
            </a:r>
          </a:p>
          <a:p>
            <a:pPr lvl="1">
              <a:lnSpc>
                <a:spcPct val="110000"/>
              </a:lnSpc>
              <a:spcBef>
                <a:spcPts val="0"/>
              </a:spcBef>
              <a:spcAft>
                <a:spcPts val="600"/>
              </a:spcAft>
            </a:pPr>
            <a:r>
              <a:rPr lang="zh-CN" altLang="en-US" sz="1800" b="1" dirty="0">
                <a:solidFill>
                  <a:schemeClr val="tx1"/>
                </a:solidFill>
              </a:rPr>
              <a:t>军民融合：市场和战场、生产力和战斗力</a:t>
            </a:r>
          </a:p>
          <a:p>
            <a:pPr marL="0" indent="0">
              <a:lnSpc>
                <a:spcPct val="110000"/>
              </a:lnSpc>
              <a:spcBef>
                <a:spcPts val="0"/>
              </a:spcBef>
              <a:spcAft>
                <a:spcPts val="600"/>
              </a:spcAft>
              <a:buNone/>
            </a:pPr>
            <a:r>
              <a:rPr lang="en-US" altLang="zh-CN" sz="2000" b="1" dirty="0">
                <a:solidFill>
                  <a:schemeClr val="tx1"/>
                </a:solidFill>
              </a:rPr>
              <a:t>3</a:t>
            </a:r>
            <a:r>
              <a:rPr lang="zh-CN" altLang="en-US" sz="2000" b="1" dirty="0">
                <a:solidFill>
                  <a:schemeClr val="tx1"/>
                </a:solidFill>
              </a:rPr>
              <a:t>、治理互联网</a:t>
            </a:r>
          </a:p>
          <a:p>
            <a:pPr lvl="1">
              <a:lnSpc>
                <a:spcPct val="110000"/>
              </a:lnSpc>
              <a:spcBef>
                <a:spcPts val="0"/>
              </a:spcBef>
              <a:spcAft>
                <a:spcPts val="600"/>
              </a:spcAft>
            </a:pPr>
            <a:r>
              <a:rPr lang="zh-CN" altLang="en-US" sz="1800" b="1" dirty="0">
                <a:solidFill>
                  <a:schemeClr val="tx1"/>
                </a:solidFill>
              </a:rPr>
              <a:t>综合</a:t>
            </a:r>
            <a:r>
              <a:rPr lang="zh-CN" altLang="en-US" sz="1800" b="1" dirty="0"/>
              <a:t>治网格局：党委领导、政府管理、企业履责、社会监督、网民自律；靠人民、为人民、人民共享</a:t>
            </a:r>
          </a:p>
          <a:p>
            <a:pPr lvl="1">
              <a:lnSpc>
                <a:spcPct val="110000"/>
              </a:lnSpc>
              <a:spcBef>
                <a:spcPts val="0"/>
              </a:spcBef>
              <a:spcAft>
                <a:spcPts val="600"/>
              </a:spcAft>
            </a:pPr>
            <a:r>
              <a:rPr lang="zh-CN" altLang="en-US" sz="1800" b="1" dirty="0"/>
              <a:t>加强网络安全：应急指挥能力、关键基础设施防护责任、依法打击违法犯罪行为</a:t>
            </a:r>
          </a:p>
          <a:p>
            <a:pPr lvl="1">
              <a:lnSpc>
                <a:spcPct val="110000"/>
              </a:lnSpc>
              <a:spcBef>
                <a:spcPts val="0"/>
              </a:spcBef>
              <a:spcAft>
                <a:spcPts val="600"/>
              </a:spcAft>
            </a:pPr>
            <a:r>
              <a:rPr lang="zh-CN" altLang="en-US" sz="1800" b="1" dirty="0"/>
              <a:t>全球互联网治理体系：多边参与、多方参与</a:t>
            </a:r>
          </a:p>
          <a:p>
            <a:pPr marL="0" lvl="0" indent="0">
              <a:lnSpc>
                <a:spcPct val="110000"/>
              </a:lnSpc>
              <a:spcBef>
                <a:spcPts val="0"/>
              </a:spcBef>
              <a:spcAft>
                <a:spcPts val="600"/>
              </a:spcAft>
              <a:buNone/>
            </a:pPr>
            <a:r>
              <a:rPr lang="en-US" altLang="zh-CN" sz="2000" b="1" dirty="0">
                <a:sym typeface="+mn-ea"/>
              </a:rPr>
              <a:t>4</a:t>
            </a:r>
            <a:r>
              <a:rPr lang="zh-CN" altLang="en-US" sz="2000" b="1" dirty="0">
                <a:sym typeface="+mn-ea"/>
              </a:rPr>
              <a:t>、人才培养</a:t>
            </a:r>
          </a:p>
          <a:p>
            <a:pPr lvl="1">
              <a:lnSpc>
                <a:spcPct val="110000"/>
              </a:lnSpc>
              <a:spcBef>
                <a:spcPts val="0"/>
              </a:spcBef>
              <a:spcAft>
                <a:spcPts val="600"/>
              </a:spcAft>
            </a:pPr>
            <a:r>
              <a:rPr lang="zh-CN" altLang="en-US" sz="1800" b="1" dirty="0">
                <a:sym typeface="+mn-ea"/>
              </a:rPr>
              <a:t>“得人者兴，失人者崩”</a:t>
            </a:r>
          </a:p>
          <a:p>
            <a:pPr lvl="1">
              <a:lnSpc>
                <a:spcPct val="110000"/>
              </a:lnSpc>
              <a:spcBef>
                <a:spcPts val="0"/>
              </a:spcBef>
              <a:spcAft>
                <a:spcPts val="600"/>
              </a:spcAft>
            </a:pPr>
            <a:r>
              <a:rPr lang="zh-CN" altLang="en-US" sz="1800" b="1" dirty="0">
                <a:sym typeface="+mn-ea"/>
              </a:rPr>
              <a:t>归根结底是人才的竞争</a:t>
            </a:r>
          </a:p>
        </p:txBody>
      </p:sp>
      <p:sp>
        <p:nvSpPr>
          <p:cNvPr id="4" name="标题 1"/>
          <p:cNvSpPr txBox="1"/>
          <p:nvPr/>
        </p:nvSpPr>
        <p:spPr bwMode="auto">
          <a:xfrm>
            <a:off x="179512" y="84828"/>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sym typeface="+mn-ea"/>
              </a:rPr>
              <a:t>网络强国战略（</a:t>
            </a:r>
            <a:r>
              <a:rPr lang="en-US" altLang="zh-CN" sz="3200" b="1" kern="0" dirty="0">
                <a:solidFill>
                  <a:srgbClr val="003399"/>
                </a:solidFill>
                <a:latin typeface="黑体" panose="02010609060101010101" pitchFamily="49" charset="-122"/>
                <a:ea typeface="黑体" panose="02010609060101010101" pitchFamily="49" charset="-122"/>
                <a:sym typeface="+mn-ea"/>
              </a:rPr>
              <a:t>1</a:t>
            </a:r>
            <a:r>
              <a:rPr lang="zh-CN" altLang="en-US" sz="3200" b="1" kern="0" dirty="0">
                <a:solidFill>
                  <a:srgbClr val="003399"/>
                </a:solidFill>
                <a:latin typeface="黑体" panose="02010609060101010101" pitchFamily="49" charset="-122"/>
                <a:ea typeface="黑体" panose="02010609060101010101" pitchFamily="49" charset="-122"/>
                <a:sym typeface="+mn-ea"/>
              </a:rPr>
              <a:t>）</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1052736"/>
            <a:ext cx="5832648" cy="4486613"/>
          </a:xfrm>
          <a:prstGeom prst="rect">
            <a:avLst/>
          </a:prstGeom>
        </p:spPr>
        <p:txBody>
          <a:bodyPr wrap="square">
            <a:spAutoFit/>
          </a:bodyPr>
          <a:lstStyle/>
          <a:p>
            <a:pPr marL="0" lvl="2" algn="just" defTabSz="685800">
              <a:lnSpc>
                <a:spcPct val="120000"/>
              </a:lnSpc>
              <a:spcAft>
                <a:spcPts val="1200"/>
              </a:spcAft>
            </a:pPr>
            <a:r>
              <a:rPr lang="zh-CN" altLang="en-US" sz="2400" b="1" dirty="0">
                <a:solidFill>
                  <a:srgbClr val="C00000"/>
                </a:solidFill>
                <a:latin typeface="华文中宋" panose="02010600040101010101" pitchFamily="2" charset="-122"/>
                <a:ea typeface="华文中宋" panose="02010600040101010101" pitchFamily="2" charset="-122"/>
              </a:rPr>
              <a:t>信息化为中华民族带来了千载难逢的机遇。我们必须敏锐抓住信息化发展的历史机遇，加强网上正面宣传，维护网络安全，推动信息领域核心技术突破，发挥信息化对经济社会发展的引领作用，加强网信领域军民融合，主动参与网络空间国际治理进程，自主创新推进网络强国建设，为决胜全面建成小康社会、夺取新时代中国特色社会主义伟大胜利、实现中华民族伟大复兴的中国梦作出新的贡献。</a:t>
            </a:r>
          </a:p>
        </p:txBody>
      </p:sp>
      <p:sp>
        <p:nvSpPr>
          <p:cNvPr id="4" name="矩形 3"/>
          <p:cNvSpPr/>
          <p:nvPr/>
        </p:nvSpPr>
        <p:spPr>
          <a:xfrm>
            <a:off x="2638128" y="5472923"/>
            <a:ext cx="6480720" cy="988540"/>
          </a:xfrm>
          <a:prstGeom prst="rect">
            <a:avLst/>
          </a:prstGeom>
        </p:spPr>
        <p:txBody>
          <a:bodyPr wrap="square">
            <a:spAutoFit/>
          </a:bodyPr>
          <a:lstStyle/>
          <a:p>
            <a:pPr marL="0" lvl="2" indent="0" algn="just">
              <a:lnSpc>
                <a:spcPct val="120000"/>
              </a:lnSpc>
              <a:spcBef>
                <a:spcPts val="0"/>
              </a:spcBef>
              <a:spcAft>
                <a:spcPts val="1200"/>
              </a:spcAft>
              <a:buNone/>
            </a:pPr>
            <a:r>
              <a:rPr lang="en-US" altLang="zh-CN" sz="2100" b="1" dirty="0">
                <a:solidFill>
                  <a:srgbClr val="0070C0"/>
                </a:solidFill>
                <a:latin typeface="方正姚体" panose="02010601030101010101" pitchFamily="2" charset="-122"/>
                <a:ea typeface="方正姚体" panose="02010601030101010101" pitchFamily="2" charset="-122"/>
              </a:rPr>
              <a:t> ——</a:t>
            </a:r>
            <a:r>
              <a:rPr lang="zh-CN" altLang="en-US" sz="2100" b="1" dirty="0">
                <a:solidFill>
                  <a:srgbClr val="0070C0"/>
                </a:solidFill>
                <a:latin typeface="方正姚体" panose="02010601030101010101" pitchFamily="2" charset="-122"/>
                <a:ea typeface="方正姚体" panose="02010601030101010101" pitchFamily="2" charset="-122"/>
              </a:rPr>
              <a:t>习近平 </a:t>
            </a:r>
            <a:r>
              <a:rPr lang="en-US" altLang="zh-CN" sz="2100" b="1" dirty="0">
                <a:solidFill>
                  <a:srgbClr val="0070C0"/>
                </a:solidFill>
                <a:latin typeface="方正姚体" panose="02010601030101010101" pitchFamily="2" charset="-122"/>
                <a:ea typeface="方正姚体" panose="02010601030101010101" pitchFamily="2" charset="-122"/>
              </a:rPr>
              <a:t>· 2018.04.21</a:t>
            </a:r>
          </a:p>
          <a:p>
            <a:pPr marL="0" lvl="2" indent="0" algn="r">
              <a:lnSpc>
                <a:spcPct val="120000"/>
              </a:lnSpc>
              <a:spcBef>
                <a:spcPts val="0"/>
              </a:spcBef>
              <a:spcAft>
                <a:spcPts val="900"/>
              </a:spcAft>
              <a:buNone/>
            </a:pPr>
            <a:r>
              <a:rPr lang="en-US" altLang="zh-CN" sz="2100" dirty="0">
                <a:solidFill>
                  <a:srgbClr val="0070C0"/>
                </a:solidFill>
                <a:latin typeface="方正姚体" panose="02010601030101010101" pitchFamily="2" charset="-122"/>
                <a:ea typeface="方正姚体" panose="02010601030101010101" pitchFamily="2" charset="-122"/>
              </a:rPr>
              <a:t>《</a:t>
            </a:r>
            <a:r>
              <a:rPr lang="zh-CN" altLang="en-US" sz="2100" dirty="0">
                <a:solidFill>
                  <a:srgbClr val="0070C0"/>
                </a:solidFill>
                <a:latin typeface="方正姚体" panose="02010601030101010101" pitchFamily="2" charset="-122"/>
                <a:ea typeface="方正姚体" panose="02010601030101010101" pitchFamily="2" charset="-122"/>
              </a:rPr>
              <a:t>在</a:t>
            </a:r>
            <a:r>
              <a:rPr lang="zh-CN" altLang="en-US" sz="2100" dirty="0">
                <a:solidFill>
                  <a:srgbClr val="0070C0"/>
                </a:solidFill>
                <a:ea typeface="方正姚体" panose="02010601030101010101" pitchFamily="2" charset="-122"/>
              </a:rPr>
              <a:t>全国网络安全和信息化工作</a:t>
            </a:r>
            <a:r>
              <a:rPr lang="zh-CN" altLang="en-US" sz="2100" dirty="0">
                <a:solidFill>
                  <a:srgbClr val="0070C0"/>
                </a:solidFill>
                <a:latin typeface="方正姚体" panose="02010601030101010101" pitchFamily="2" charset="-122"/>
                <a:ea typeface="方正姚体" panose="02010601030101010101" pitchFamily="2" charset="-122"/>
              </a:rPr>
              <a:t>会议上的讲话</a:t>
            </a:r>
            <a:r>
              <a:rPr lang="en-US" altLang="zh-CN" sz="2100" dirty="0">
                <a:solidFill>
                  <a:srgbClr val="0070C0"/>
                </a:solidFill>
                <a:latin typeface="方正姚体" panose="02010601030101010101" pitchFamily="2" charset="-122"/>
                <a:ea typeface="方正姚体" panose="02010601030101010101" pitchFamily="2" charset="-122"/>
              </a:rPr>
              <a:t>》</a:t>
            </a:r>
            <a:endParaRPr lang="zh-CN" altLang="en-US" dirty="0"/>
          </a:p>
        </p:txBody>
      </p:sp>
      <p:pic>
        <p:nvPicPr>
          <p:cNvPr id="5" name="图片 4"/>
          <p:cNvPicPr>
            <a:picLocks noChangeAspect="1"/>
          </p:cNvPicPr>
          <p:nvPr/>
        </p:nvPicPr>
        <p:blipFill rotWithShape="1">
          <a:blip r:embed="rId2"/>
          <a:srcRect l="12059" r="9758"/>
          <a:stretch>
            <a:fillRect/>
          </a:stretch>
        </p:blipFill>
        <p:spPr>
          <a:xfrm>
            <a:off x="6187008" y="1057870"/>
            <a:ext cx="2777480" cy="3463708"/>
          </a:xfrm>
          <a:prstGeom prst="rect">
            <a:avLst/>
          </a:prstGeom>
        </p:spPr>
      </p:pic>
      <p:sp>
        <p:nvSpPr>
          <p:cNvPr id="9" name="标题 1"/>
          <p:cNvSpPr txBox="1"/>
          <p:nvPr/>
        </p:nvSpPr>
        <p:spPr bwMode="auto">
          <a:xfrm>
            <a:off x="179512" y="156307"/>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党和国家关于网络强国的系列讲话</a:t>
            </a:r>
          </a:p>
        </p:txBody>
      </p:sp>
    </p:spTree>
  </p:cSld>
  <p:clrMapOvr>
    <a:masterClrMapping/>
  </p:clrMapOvr>
  <p:transition advTm="3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90204" pitchFamily="34" charset="0"/>
                <a:ea typeface="宋体" pitchFamily="2" charset="-122"/>
              </a:rPr>
              <a:t>第一章   信息内容安全概述</a:t>
            </a:r>
            <a:endParaRPr kumimoji="0" lang="en-US" altLang="zh-CN" sz="3800" b="1">
              <a:latin typeface="Arial" panose="020B0604020202090204" pitchFamily="34" charset="0"/>
              <a:ea typeface="宋体" pitchFamily="2" charset="-122"/>
            </a:endParaRPr>
          </a:p>
        </p:txBody>
      </p:sp>
      <p:sp>
        <p:nvSpPr>
          <p:cNvPr id="20482" name="Rectangle 3"/>
          <p:cNvSpPr>
            <a:spLocks noGrp="1" noChangeArrowheads="1"/>
          </p:cNvSpPr>
          <p:nvPr>
            <p:ph type="body" idx="4294967295"/>
          </p:nvPr>
        </p:nvSpPr>
        <p:spPr>
          <a:xfrm>
            <a:off x="1094105" y="1625600"/>
            <a:ext cx="6955790" cy="4372610"/>
          </a:xfrm>
        </p:spPr>
        <p:txBody>
          <a:bodyPr>
            <a:normAutofit/>
          </a:bodyPr>
          <a:lstStyle/>
          <a:p>
            <a:pPr marL="514350" indent="-514350" eaLnBrk="1" hangingPunct="1">
              <a:lnSpc>
                <a:spcPct val="110000"/>
              </a:lnSpc>
              <a:buSzPct val="75000"/>
              <a:buFont typeface="Wingdings" panose="05000000000000000000" charset="0"/>
              <a:buAutoNum type="arabicPeriod"/>
            </a:pPr>
            <a:r>
              <a:rPr kumimoji="0" lang="zh-CN" altLang="en-US" sz="2800" b="1" dirty="0">
                <a:solidFill>
                  <a:srgbClr val="C00000"/>
                </a:solidFill>
                <a:latin typeface="Arial" panose="020B0604020202090204" pitchFamily="34" charset="0"/>
                <a:ea typeface="宋体" pitchFamily="2" charset="-122"/>
              </a:rPr>
              <a:t>  </a:t>
            </a:r>
            <a:r>
              <a:rPr kumimoji="0" lang="zh-CN" altLang="en-US" sz="2800" b="1" dirty="0">
                <a:solidFill>
                  <a:srgbClr val="C00000"/>
                </a:solidFill>
                <a:latin typeface="Arial" panose="020B0604020202090204" pitchFamily="34" charset="0"/>
                <a:ea typeface="宋体" pitchFamily="2" charset="-122"/>
                <a:sym typeface="+mn-ea"/>
              </a:rPr>
              <a:t>网络空间安全概述</a:t>
            </a:r>
          </a:p>
          <a:p>
            <a:pPr marL="971550" lvl="1" indent="-514350" eaLnBrk="1" hangingPunct="1">
              <a:lnSpc>
                <a:spcPct val="110000"/>
              </a:lnSpc>
              <a:buSzPct val="75000"/>
            </a:pPr>
            <a:r>
              <a:rPr kumimoji="0" lang="zh-CN" altLang="en-US" sz="2800" b="1" dirty="0">
                <a:solidFill>
                  <a:srgbClr val="C00000"/>
                </a:solidFill>
                <a:latin typeface="Arial" panose="020B0604020202090204" pitchFamily="34" charset="0"/>
                <a:ea typeface="宋体" pitchFamily="2" charset="-122"/>
                <a:sym typeface="+mn-ea"/>
              </a:rPr>
              <a:t>定义</a:t>
            </a:r>
          </a:p>
          <a:p>
            <a:pPr marL="971550" lvl="1" indent="-514350" eaLnBrk="1" hangingPunct="1">
              <a:lnSpc>
                <a:spcPct val="110000"/>
              </a:lnSpc>
              <a:buSzPct val="75000"/>
            </a:pPr>
            <a:r>
              <a:rPr kumimoji="0" lang="zh-CN" altLang="en-US" sz="2800" b="1" dirty="0">
                <a:solidFill>
                  <a:schemeClr val="tx1"/>
                </a:solidFill>
                <a:latin typeface="Arial" panose="020B0604020202090204" pitchFamily="34" charset="0"/>
                <a:ea typeface="宋体" pitchFamily="2" charset="-122"/>
                <a:sym typeface="+mn-ea"/>
              </a:rPr>
              <a:t>威胁</a:t>
            </a:r>
          </a:p>
          <a:p>
            <a:pPr marL="971550" lvl="1" indent="-514350" eaLnBrk="1" hangingPunct="1">
              <a:lnSpc>
                <a:spcPct val="110000"/>
              </a:lnSpc>
              <a:buSzPct val="75000"/>
            </a:pPr>
            <a:r>
              <a:rPr kumimoji="0" lang="zh-CN" altLang="en-US" sz="2800" b="1" dirty="0">
                <a:solidFill>
                  <a:schemeClr val="tx1"/>
                </a:solidFill>
                <a:latin typeface="Arial" panose="020B0604020202090204" pitchFamily="34" charset="0"/>
                <a:ea typeface="宋体" pitchFamily="2" charset="-122"/>
                <a:sym typeface="+mn-ea"/>
              </a:rPr>
              <a:t>知识体系</a:t>
            </a:r>
          </a:p>
          <a:p>
            <a:pPr marL="971550" lvl="1" indent="-514350" eaLnBrk="1" hangingPunct="1">
              <a:lnSpc>
                <a:spcPct val="110000"/>
              </a:lnSpc>
              <a:buSzPct val="75000"/>
            </a:pPr>
            <a:r>
              <a:rPr kumimoji="0" lang="zh-CN" altLang="en-US" sz="2800" b="1" dirty="0">
                <a:solidFill>
                  <a:schemeClr val="tx1"/>
                </a:solidFill>
                <a:latin typeface="Arial" panose="020B0604020202090204" pitchFamily="34" charset="0"/>
                <a:ea typeface="宋体" pitchFamily="2" charset="-122"/>
                <a:sym typeface="+mn-ea"/>
              </a:rPr>
              <a:t>网络主权与战略</a:t>
            </a:r>
          </a:p>
          <a:p>
            <a:pPr marL="514350" indent="-514350" eaLnBrk="1" hangingPunct="1">
              <a:lnSpc>
                <a:spcPct val="110000"/>
              </a:lnSpc>
              <a:buSzPct val="75000"/>
              <a:buFont typeface="Wingdings" panose="05000000000000000000" charset="0"/>
              <a:buAutoNum type="arabicPeriod"/>
            </a:pPr>
            <a:r>
              <a:rPr kumimoji="0" lang="zh-CN" altLang="en-US" sz="2800" b="1" dirty="0">
                <a:solidFill>
                  <a:schemeClr val="tx1"/>
                </a:solidFill>
                <a:latin typeface="Arial" panose="020B0604020202090204" pitchFamily="34" charset="0"/>
                <a:ea typeface="宋体" pitchFamily="2" charset="-122"/>
              </a:rPr>
              <a:t>  信息内容安全概述</a:t>
            </a:r>
          </a:p>
        </p:txBody>
      </p:sp>
    </p:spTree>
  </p:cSld>
  <p:clrMapOvr>
    <a:masterClrMapping/>
  </p:clrMapOvr>
  <p:transition advTm="300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531440"/>
            <a:ext cx="7886700" cy="1325563"/>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cs typeface="+mn-cs"/>
              </a:rPr>
              <a:t>努力建设成为网络强国</a:t>
            </a:r>
          </a:p>
        </p:txBody>
      </p:sp>
      <p:sp>
        <p:nvSpPr>
          <p:cNvPr id="3" name="内容占位符 2"/>
          <p:cNvSpPr>
            <a:spLocks noGrp="1"/>
          </p:cNvSpPr>
          <p:nvPr>
            <p:ph idx="1"/>
          </p:nvPr>
        </p:nvSpPr>
        <p:spPr>
          <a:xfrm>
            <a:off x="323528" y="1196752"/>
            <a:ext cx="8424936" cy="4980529"/>
          </a:xfrm>
        </p:spPr>
        <p:txBody>
          <a:bodyPr>
            <a:normAutofit fontScale="92500"/>
          </a:bodyPr>
          <a:lstStyle/>
          <a:p>
            <a:pPr>
              <a:lnSpc>
                <a:spcPct val="100000"/>
              </a:lnSpc>
              <a:spcAft>
                <a:spcPts val="1200"/>
              </a:spcAft>
            </a:pPr>
            <a:r>
              <a:rPr lang="zh-CN" altLang="en-US" sz="2000" dirty="0">
                <a:latin typeface="+mn-ea"/>
              </a:rPr>
              <a:t>当今世界，网络信息技术日新月异，</a:t>
            </a:r>
            <a:r>
              <a:rPr lang="zh-CN" altLang="en-US" sz="2000" b="1" dirty="0">
                <a:solidFill>
                  <a:srgbClr val="C00000"/>
                </a:solidFill>
                <a:latin typeface="+mn-ea"/>
              </a:rPr>
              <a:t>全面融入社会生产生活，深刻改变着全球经济格局、利益格局、安全格局</a:t>
            </a:r>
            <a:r>
              <a:rPr lang="zh-CN" altLang="en-US" sz="2000" dirty="0">
                <a:latin typeface="+mn-ea"/>
              </a:rPr>
              <a:t>。世界主要国家都把互联网作为经济发展、技术创新的重点，把互联网作为谋求竞争新优势的战略方向。</a:t>
            </a:r>
            <a:endParaRPr lang="en-US" altLang="zh-CN" sz="2000" dirty="0">
              <a:latin typeface="+mn-ea"/>
            </a:endParaRPr>
          </a:p>
          <a:p>
            <a:pPr marL="0" indent="0" algn="r">
              <a:lnSpc>
                <a:spcPct val="100000"/>
              </a:lnSpc>
              <a:spcAft>
                <a:spcPts val="1200"/>
              </a:spcAft>
              <a:buNone/>
            </a:pPr>
            <a:r>
              <a:rPr lang="zh-CN" altLang="en-US" sz="2000" dirty="0">
                <a:latin typeface="+mn-ea"/>
              </a:rPr>
              <a:t>—2016年10月9日，在十八届中共中央政治局第三十六次集体学习时的讲话</a:t>
            </a:r>
          </a:p>
          <a:p>
            <a:pPr>
              <a:lnSpc>
                <a:spcPct val="100000"/>
              </a:lnSpc>
              <a:spcAft>
                <a:spcPts val="1200"/>
              </a:spcAft>
            </a:pPr>
            <a:r>
              <a:rPr lang="zh-CN" altLang="en-US" sz="2000" dirty="0">
                <a:latin typeface="+mn-ea"/>
              </a:rPr>
              <a:t>网络安全和信息化是事关国家安全和国家发展、事关广大人民群众工作生活的重大战略问题，</a:t>
            </a:r>
            <a:r>
              <a:rPr lang="zh-CN" altLang="en-US" sz="2000" b="1" dirty="0">
                <a:solidFill>
                  <a:srgbClr val="C00000"/>
                </a:solidFill>
                <a:latin typeface="+mn-ea"/>
              </a:rPr>
              <a:t>要从国际国内大势出发，总体布局，统筹各方，创新发展，努力把我国建设成为网络强国</a:t>
            </a:r>
            <a:r>
              <a:rPr lang="zh-CN" altLang="en-US" sz="2000" dirty="0">
                <a:latin typeface="+mn-ea"/>
              </a:rPr>
              <a:t>。</a:t>
            </a:r>
            <a:endParaRPr lang="en-US" altLang="zh-CN" sz="2000" dirty="0">
              <a:latin typeface="+mn-ea"/>
            </a:endParaRPr>
          </a:p>
          <a:p>
            <a:pPr algn="r">
              <a:lnSpc>
                <a:spcPct val="100000"/>
              </a:lnSpc>
              <a:spcAft>
                <a:spcPts val="1200"/>
              </a:spcAft>
            </a:pPr>
            <a:r>
              <a:rPr lang="zh-CN" altLang="en-US" sz="2000" dirty="0">
                <a:latin typeface="+mn-ea"/>
              </a:rPr>
              <a:t>—2014年2月27日，主持召开中央网络安全和信息化领导小组第一次会议</a:t>
            </a:r>
          </a:p>
          <a:p>
            <a:pPr>
              <a:lnSpc>
                <a:spcPct val="100000"/>
              </a:lnSpc>
              <a:spcAft>
                <a:spcPts val="1200"/>
              </a:spcAft>
            </a:pPr>
            <a:r>
              <a:rPr lang="zh-CN" altLang="en-US" sz="2000" b="1" dirty="0">
                <a:solidFill>
                  <a:srgbClr val="C00000"/>
                </a:solidFill>
                <a:latin typeface="+mn-ea"/>
              </a:rPr>
              <a:t>网信事业代表着新的生产力和新的发展方向</a:t>
            </a:r>
            <a:r>
              <a:rPr lang="zh-CN" altLang="en-US" sz="2000" dirty="0">
                <a:latin typeface="+mn-ea"/>
              </a:rPr>
              <a:t>，应该在践行新发展理念上先行一步，围绕建设现代化经济体系、实现高质量发展，加快信息化发展，整体带动和提升新型工业化、城镇化、农业现代化发展。</a:t>
            </a:r>
            <a:endParaRPr lang="en-US" altLang="zh-CN" sz="2000" dirty="0">
              <a:latin typeface="+mn-ea"/>
            </a:endParaRPr>
          </a:p>
          <a:p>
            <a:pPr marL="0" indent="0" algn="r">
              <a:lnSpc>
                <a:spcPct val="100000"/>
              </a:lnSpc>
              <a:spcAft>
                <a:spcPts val="1200"/>
              </a:spcAft>
              <a:buNone/>
            </a:pPr>
            <a:r>
              <a:rPr lang="zh-CN" altLang="en-US" sz="2000" dirty="0">
                <a:latin typeface="+mn-ea"/>
              </a:rPr>
              <a:t> —2018年4月，在全国网络安全和信息化工作会议上的讲话</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400600"/>
          </a:xfrm>
        </p:spPr>
        <p:txBody>
          <a:bodyPr>
            <a:normAutofit fontScale="92500" lnSpcReduction="10000"/>
          </a:bodyPr>
          <a:lstStyle/>
          <a:p>
            <a:pPr marL="0" indent="0">
              <a:lnSpc>
                <a:spcPct val="110000"/>
              </a:lnSpc>
              <a:spcBef>
                <a:spcPts val="0"/>
              </a:spcBef>
              <a:spcAft>
                <a:spcPts val="600"/>
              </a:spcAft>
              <a:buNone/>
            </a:pPr>
            <a:r>
              <a:rPr lang="en-US" altLang="zh-CN" sz="2000" b="1" dirty="0">
                <a:solidFill>
                  <a:schemeClr val="tx1"/>
                </a:solidFill>
              </a:rPr>
              <a:t>1</a:t>
            </a:r>
            <a:r>
              <a:rPr lang="zh-CN" altLang="en-US" sz="2000" b="1" dirty="0">
                <a:solidFill>
                  <a:schemeClr val="tx1"/>
                </a:solidFill>
              </a:rPr>
              <a:t>、重视互联网</a:t>
            </a:r>
          </a:p>
          <a:p>
            <a:pPr lvl="1">
              <a:lnSpc>
                <a:spcPct val="110000"/>
              </a:lnSpc>
              <a:spcBef>
                <a:spcPts val="0"/>
              </a:spcBef>
              <a:spcAft>
                <a:spcPts val="600"/>
              </a:spcAft>
            </a:pPr>
            <a:r>
              <a:rPr lang="zh-CN" altLang="en-US" sz="1800" b="1" dirty="0">
                <a:solidFill>
                  <a:schemeClr val="tx1"/>
                </a:solidFill>
              </a:rPr>
              <a:t>中华民族千载难逢的机遇</a:t>
            </a:r>
          </a:p>
          <a:p>
            <a:pPr lvl="1">
              <a:lnSpc>
                <a:spcPct val="110000"/>
              </a:lnSpc>
              <a:spcBef>
                <a:spcPts val="0"/>
              </a:spcBef>
              <a:spcAft>
                <a:spcPts val="600"/>
              </a:spcAft>
            </a:pPr>
            <a:r>
              <a:rPr lang="zh-CN" altLang="en-US" sz="1800" b="1" dirty="0">
                <a:solidFill>
                  <a:schemeClr val="tx1"/>
                </a:solidFill>
              </a:rPr>
              <a:t>网信事业代表着新的生产力和新的发展发向</a:t>
            </a:r>
            <a:endParaRPr lang="zh-CN" altLang="en-US" sz="1800" b="1" dirty="0"/>
          </a:p>
          <a:p>
            <a:pPr marL="0" indent="0">
              <a:lnSpc>
                <a:spcPct val="110000"/>
              </a:lnSpc>
              <a:spcBef>
                <a:spcPts val="0"/>
              </a:spcBef>
              <a:spcAft>
                <a:spcPts val="600"/>
              </a:spcAft>
              <a:buNone/>
            </a:pPr>
            <a:r>
              <a:rPr lang="en-US" altLang="zh-CN" sz="2000" b="1" dirty="0">
                <a:solidFill>
                  <a:srgbClr val="C9091E"/>
                </a:solidFill>
              </a:rPr>
              <a:t>2</a:t>
            </a:r>
            <a:r>
              <a:rPr lang="zh-CN" altLang="en-US" sz="2000" b="1" dirty="0">
                <a:solidFill>
                  <a:srgbClr val="C9091E"/>
                </a:solidFill>
              </a:rPr>
              <a:t>、发展互联网</a:t>
            </a:r>
          </a:p>
          <a:p>
            <a:pPr lvl="1">
              <a:lnSpc>
                <a:spcPct val="110000"/>
              </a:lnSpc>
              <a:spcBef>
                <a:spcPts val="0"/>
              </a:spcBef>
              <a:spcAft>
                <a:spcPts val="600"/>
              </a:spcAft>
            </a:pPr>
            <a:r>
              <a:rPr lang="zh-CN" altLang="en-US" sz="1800" b="1" dirty="0">
                <a:solidFill>
                  <a:srgbClr val="C9091E"/>
                </a:solidFill>
              </a:rPr>
              <a:t>核心技术是国之重器、产业体系、技术布局</a:t>
            </a:r>
          </a:p>
          <a:p>
            <a:pPr lvl="1">
              <a:lnSpc>
                <a:spcPct val="110000"/>
              </a:lnSpc>
              <a:spcBef>
                <a:spcPts val="0"/>
              </a:spcBef>
              <a:spcAft>
                <a:spcPts val="600"/>
              </a:spcAft>
            </a:pPr>
            <a:r>
              <a:rPr lang="zh-CN" altLang="en-US" sz="1800" b="1" dirty="0">
                <a:solidFill>
                  <a:srgbClr val="C9091E"/>
                </a:solidFill>
              </a:rPr>
              <a:t>发展数字经济、推动产业数字化</a:t>
            </a:r>
          </a:p>
          <a:p>
            <a:pPr lvl="1">
              <a:lnSpc>
                <a:spcPct val="110000"/>
              </a:lnSpc>
              <a:spcBef>
                <a:spcPts val="0"/>
              </a:spcBef>
              <a:spcAft>
                <a:spcPts val="600"/>
              </a:spcAft>
            </a:pPr>
            <a:r>
              <a:rPr lang="zh-CN" altLang="en-US" sz="1800" b="1" dirty="0">
                <a:solidFill>
                  <a:srgbClr val="C9091E"/>
                </a:solidFill>
              </a:rPr>
              <a:t>军民融合：市场和战场、生产力和战斗力</a:t>
            </a:r>
            <a:endParaRPr lang="zh-CN" altLang="en-US" sz="1800" b="1" dirty="0">
              <a:solidFill>
                <a:schemeClr val="tx1"/>
              </a:solidFill>
            </a:endParaRPr>
          </a:p>
          <a:p>
            <a:pPr marL="0" indent="0">
              <a:lnSpc>
                <a:spcPct val="110000"/>
              </a:lnSpc>
              <a:spcBef>
                <a:spcPts val="0"/>
              </a:spcBef>
              <a:spcAft>
                <a:spcPts val="600"/>
              </a:spcAft>
              <a:buNone/>
            </a:pPr>
            <a:r>
              <a:rPr lang="en-US" altLang="zh-CN" sz="2000" b="1" dirty="0">
                <a:solidFill>
                  <a:schemeClr val="tx1"/>
                </a:solidFill>
              </a:rPr>
              <a:t>3</a:t>
            </a:r>
            <a:r>
              <a:rPr lang="zh-CN" altLang="en-US" sz="2000" b="1" dirty="0">
                <a:solidFill>
                  <a:schemeClr val="tx1"/>
                </a:solidFill>
              </a:rPr>
              <a:t>、治理互联网</a:t>
            </a:r>
          </a:p>
          <a:p>
            <a:pPr lvl="1">
              <a:lnSpc>
                <a:spcPct val="110000"/>
              </a:lnSpc>
              <a:spcBef>
                <a:spcPts val="0"/>
              </a:spcBef>
              <a:spcAft>
                <a:spcPts val="600"/>
              </a:spcAft>
            </a:pPr>
            <a:r>
              <a:rPr lang="zh-CN" altLang="en-US" sz="1800" b="1" dirty="0">
                <a:solidFill>
                  <a:schemeClr val="tx1"/>
                </a:solidFill>
              </a:rPr>
              <a:t>综合</a:t>
            </a:r>
            <a:r>
              <a:rPr lang="zh-CN" altLang="en-US" sz="1800" b="1" dirty="0"/>
              <a:t>治网格局：党委领导、政府管理、企业履责、社会监督、网民自律；靠人民、为人民、人民共享</a:t>
            </a:r>
          </a:p>
          <a:p>
            <a:pPr lvl="1">
              <a:lnSpc>
                <a:spcPct val="110000"/>
              </a:lnSpc>
              <a:spcBef>
                <a:spcPts val="0"/>
              </a:spcBef>
              <a:spcAft>
                <a:spcPts val="600"/>
              </a:spcAft>
            </a:pPr>
            <a:r>
              <a:rPr lang="zh-CN" altLang="en-US" sz="1800" b="1" dirty="0"/>
              <a:t>加强网络安全：应急指挥能力、关键基础设施防护责任、依法打击违法犯罪行为</a:t>
            </a:r>
          </a:p>
          <a:p>
            <a:pPr lvl="1">
              <a:lnSpc>
                <a:spcPct val="110000"/>
              </a:lnSpc>
              <a:spcBef>
                <a:spcPts val="0"/>
              </a:spcBef>
              <a:spcAft>
                <a:spcPts val="600"/>
              </a:spcAft>
            </a:pPr>
            <a:r>
              <a:rPr lang="zh-CN" altLang="en-US" sz="1800" b="1" dirty="0"/>
              <a:t>全球互联网治理体系：多边参与、多方参与</a:t>
            </a:r>
          </a:p>
          <a:p>
            <a:pPr marL="0" lvl="0" indent="0">
              <a:lnSpc>
                <a:spcPct val="110000"/>
              </a:lnSpc>
              <a:spcBef>
                <a:spcPts val="0"/>
              </a:spcBef>
              <a:spcAft>
                <a:spcPts val="600"/>
              </a:spcAft>
              <a:buNone/>
            </a:pPr>
            <a:r>
              <a:rPr lang="en-US" altLang="zh-CN" sz="2000" b="1" dirty="0">
                <a:sym typeface="+mn-ea"/>
              </a:rPr>
              <a:t>4</a:t>
            </a:r>
            <a:r>
              <a:rPr lang="zh-CN" altLang="en-US" sz="2000" b="1" dirty="0">
                <a:sym typeface="+mn-ea"/>
              </a:rPr>
              <a:t>、人才培养</a:t>
            </a:r>
          </a:p>
          <a:p>
            <a:pPr lvl="1">
              <a:lnSpc>
                <a:spcPct val="110000"/>
              </a:lnSpc>
              <a:spcBef>
                <a:spcPts val="0"/>
              </a:spcBef>
              <a:spcAft>
                <a:spcPts val="600"/>
              </a:spcAft>
            </a:pPr>
            <a:r>
              <a:rPr lang="zh-CN" altLang="en-US" sz="1800" b="1" dirty="0">
                <a:sym typeface="+mn-ea"/>
              </a:rPr>
              <a:t>“得人者兴，失人者崩”</a:t>
            </a:r>
          </a:p>
          <a:p>
            <a:pPr lvl="1">
              <a:lnSpc>
                <a:spcPct val="110000"/>
              </a:lnSpc>
              <a:spcBef>
                <a:spcPts val="0"/>
              </a:spcBef>
              <a:spcAft>
                <a:spcPts val="600"/>
              </a:spcAft>
            </a:pPr>
            <a:r>
              <a:rPr lang="zh-CN" altLang="en-US" sz="1800" b="1" dirty="0">
                <a:sym typeface="+mn-ea"/>
              </a:rPr>
              <a:t>归根结底是人才的竞争</a:t>
            </a:r>
          </a:p>
        </p:txBody>
      </p:sp>
      <p:sp>
        <p:nvSpPr>
          <p:cNvPr id="4" name="标题 1"/>
          <p:cNvSpPr txBox="1"/>
          <p:nvPr/>
        </p:nvSpPr>
        <p:spPr bwMode="auto">
          <a:xfrm>
            <a:off x="179512" y="84828"/>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sym typeface="+mn-ea"/>
              </a:rPr>
              <a:t>网络强国战略</a:t>
            </a:r>
            <a:r>
              <a:rPr lang="en-US" altLang="zh-CN" sz="3200" b="1" kern="0" dirty="0">
                <a:solidFill>
                  <a:srgbClr val="003399"/>
                </a:solidFill>
                <a:latin typeface="黑体" panose="02010609060101010101" pitchFamily="49" charset="-122"/>
                <a:ea typeface="黑体" panose="02010609060101010101" pitchFamily="49" charset="-122"/>
                <a:sym typeface="+mn-ea"/>
              </a:rPr>
              <a:t>(2)</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53" y="1124744"/>
            <a:ext cx="8435347" cy="5112567"/>
          </a:xfrm>
        </p:spPr>
        <p:txBody>
          <a:bodyPr>
            <a:normAutofit fontScale="85000" lnSpcReduction="10000"/>
          </a:bodyPr>
          <a:lstStyle/>
          <a:p>
            <a:pPr>
              <a:lnSpc>
                <a:spcPct val="110000"/>
              </a:lnSpc>
              <a:spcAft>
                <a:spcPts val="1200"/>
              </a:spcAft>
            </a:pPr>
            <a:r>
              <a:rPr lang="zh-CN" altLang="en-US" sz="2400" b="1" dirty="0">
                <a:solidFill>
                  <a:srgbClr val="C00000"/>
                </a:solidFill>
                <a:latin typeface="+mn-ea"/>
              </a:rPr>
              <a:t>互联网核心技术是我们最大的“命门”，核心技术受制于人是我们最大的隐患。</a:t>
            </a:r>
            <a:r>
              <a:rPr lang="zh-CN" altLang="en-US" sz="2400" dirty="0">
                <a:latin typeface="+mn-ea"/>
              </a:rPr>
              <a:t>一个互联网企业即便规模再大、市值再高，如果核心元器件严重依赖外国，供应链的“命门”掌握在别人手里，那就好比在别人的墙基上砌房子，再大再漂亮也可能经不起风雨，甚至会不堪一击。 </a:t>
            </a:r>
            <a:endParaRPr lang="en-US" altLang="zh-CN" sz="2400" dirty="0">
              <a:latin typeface="+mn-ea"/>
            </a:endParaRPr>
          </a:p>
          <a:p>
            <a:pPr marL="0" indent="0" algn="r">
              <a:lnSpc>
                <a:spcPct val="110000"/>
              </a:lnSpc>
              <a:spcAft>
                <a:spcPts val="1200"/>
              </a:spcAft>
              <a:buNone/>
            </a:pPr>
            <a:r>
              <a:rPr lang="zh-CN" altLang="en-US" sz="2400" dirty="0">
                <a:latin typeface="+mn-ea"/>
              </a:rPr>
              <a:t>——2016年4月19日，在网络安全和信息化工作座谈会上的讲话</a:t>
            </a:r>
          </a:p>
          <a:p>
            <a:pPr>
              <a:lnSpc>
                <a:spcPct val="110000"/>
              </a:lnSpc>
              <a:spcAft>
                <a:spcPts val="1200"/>
              </a:spcAft>
            </a:pPr>
            <a:r>
              <a:rPr lang="zh-CN" altLang="en-US" sz="2400" b="1" dirty="0">
                <a:solidFill>
                  <a:srgbClr val="C00000"/>
                </a:solidFill>
                <a:latin typeface="+mn-ea"/>
              </a:rPr>
              <a:t>要紧紧牵住核心技术自主创新这个“牛鼻子”</a:t>
            </a:r>
            <a:r>
              <a:rPr lang="zh-CN" altLang="en-US" sz="2400" dirty="0">
                <a:latin typeface="+mn-ea"/>
              </a:rPr>
              <a:t>，抓紧突破网络发展的前沿技术和具有国际竞争力的关键核心技术，加快推进国产自主可控替代计划，构建安全可控的信息技术体系。 </a:t>
            </a:r>
            <a:endParaRPr lang="en-US" altLang="zh-CN" sz="2400" dirty="0">
              <a:latin typeface="+mn-ea"/>
            </a:endParaRPr>
          </a:p>
          <a:p>
            <a:pPr marL="0" indent="0" algn="r">
              <a:lnSpc>
                <a:spcPct val="110000"/>
              </a:lnSpc>
              <a:spcAft>
                <a:spcPts val="1200"/>
              </a:spcAft>
              <a:buNone/>
            </a:pPr>
            <a:r>
              <a:rPr lang="zh-CN" altLang="en-US" sz="2400" dirty="0">
                <a:latin typeface="+mn-ea"/>
              </a:rPr>
              <a:t>——2016年10月9日，在中共中央政治局第三十六次集体学习时的讲话</a:t>
            </a:r>
          </a:p>
          <a:p>
            <a:pPr>
              <a:lnSpc>
                <a:spcPct val="110000"/>
              </a:lnSpc>
              <a:spcAft>
                <a:spcPts val="1200"/>
              </a:spcAft>
            </a:pPr>
            <a:r>
              <a:rPr lang="zh-CN" altLang="en-US" sz="2400" b="1" dirty="0">
                <a:solidFill>
                  <a:srgbClr val="C00000"/>
                </a:solidFill>
                <a:latin typeface="+mn-ea"/>
              </a:rPr>
              <a:t>核心技术是国之重器。要下定决心、保持恒心、找准重心，加速推动信息领域核心技术突破。</a:t>
            </a:r>
            <a:r>
              <a:rPr lang="zh-CN" altLang="en-US" sz="2400" dirty="0">
                <a:latin typeface="+mn-ea"/>
              </a:rPr>
              <a:t> </a:t>
            </a:r>
            <a:endParaRPr lang="en-US" altLang="zh-CN" sz="2400" dirty="0">
              <a:latin typeface="+mn-ea"/>
            </a:endParaRPr>
          </a:p>
          <a:p>
            <a:pPr algn="r">
              <a:lnSpc>
                <a:spcPct val="110000"/>
              </a:lnSpc>
              <a:spcAft>
                <a:spcPts val="1200"/>
              </a:spcAft>
            </a:pPr>
            <a:r>
              <a:rPr lang="zh-CN" altLang="en-US" sz="2400" dirty="0">
                <a:latin typeface="+mn-ea"/>
              </a:rPr>
              <a:t>——2018年4月，在全国网络安全和信息化工作会议上的讲话</a:t>
            </a:r>
          </a:p>
        </p:txBody>
      </p:sp>
      <p:sp>
        <p:nvSpPr>
          <p:cNvPr id="4" name="标题 1"/>
          <p:cNvSpPr txBox="1"/>
          <p:nvPr/>
        </p:nvSpPr>
        <p:spPr bwMode="auto">
          <a:xfrm>
            <a:off x="251453" y="116632"/>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发展思想：坚持以人民为中心</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2902" y="1168401"/>
            <a:ext cx="8181545" cy="5140919"/>
          </a:xfrm>
        </p:spPr>
        <p:txBody>
          <a:bodyPr>
            <a:normAutofit fontScale="77500" lnSpcReduction="20000"/>
          </a:bodyPr>
          <a:lstStyle/>
          <a:p>
            <a:pPr>
              <a:lnSpc>
                <a:spcPct val="120000"/>
              </a:lnSpc>
              <a:spcBef>
                <a:spcPts val="0"/>
              </a:spcBef>
              <a:spcAft>
                <a:spcPts val="1200"/>
              </a:spcAft>
            </a:pPr>
            <a:r>
              <a:rPr lang="zh-CN" altLang="en-US" sz="2800" b="1" dirty="0">
                <a:solidFill>
                  <a:srgbClr val="C00000"/>
                </a:solidFill>
                <a:sym typeface="+mn-ea"/>
              </a:rPr>
              <a:t>要着力推动互联网和实体经济深度融合发展</a:t>
            </a:r>
            <a:r>
              <a:rPr lang="zh-CN" altLang="en-US" sz="2800" dirty="0">
                <a:sym typeface="+mn-ea"/>
              </a:rPr>
              <a:t>，以信息流带动技术流、资金流、人才流、物资流，促进资源配置优化，促进全要素生产率提升，为推动创新发展、转变经济发展方式、调整经济结构发挥积极作用。</a:t>
            </a:r>
          </a:p>
          <a:p>
            <a:pPr>
              <a:lnSpc>
                <a:spcPct val="120000"/>
              </a:lnSpc>
              <a:spcBef>
                <a:spcPts val="0"/>
              </a:spcBef>
              <a:spcAft>
                <a:spcPts val="1200"/>
              </a:spcAft>
            </a:pPr>
            <a:r>
              <a:rPr lang="zh-CN" altLang="en-US" sz="2800" dirty="0">
                <a:sym typeface="+mn-ea"/>
              </a:rPr>
              <a:t>要树立正确的网络安全观，</a:t>
            </a:r>
            <a:r>
              <a:rPr lang="zh-CN" altLang="en-US" sz="2800" b="1" dirty="0">
                <a:solidFill>
                  <a:srgbClr val="C00000"/>
                </a:solidFill>
                <a:sym typeface="+mn-ea"/>
              </a:rPr>
              <a:t>加强信息基础设施网络安全防护</a:t>
            </a:r>
            <a:r>
              <a:rPr lang="zh-CN" altLang="en-US" sz="2800" dirty="0">
                <a:sym typeface="+mn-ea"/>
              </a:rPr>
              <a:t>，加强网络安全信息统筹机制、手段、平台建设，加强网络安全事件应急指挥能力建设，积极发展网络安全产业，做到关口前移，防患于未然。</a:t>
            </a:r>
          </a:p>
          <a:p>
            <a:pPr>
              <a:lnSpc>
                <a:spcPct val="120000"/>
              </a:lnSpc>
              <a:spcBef>
                <a:spcPts val="0"/>
              </a:spcBef>
              <a:spcAft>
                <a:spcPts val="1200"/>
              </a:spcAft>
            </a:pPr>
            <a:r>
              <a:rPr lang="zh-CN" altLang="en-US" sz="2800" dirty="0">
                <a:sym typeface="+mn-ea"/>
              </a:rPr>
              <a:t>要依法严厉打击网络黑客、电信网络诈骗、侵犯公民个人隐私等违法犯罪行为，</a:t>
            </a:r>
            <a:r>
              <a:rPr lang="zh-CN" altLang="en-US" sz="2800" b="1" dirty="0">
                <a:solidFill>
                  <a:srgbClr val="C00000"/>
                </a:solidFill>
                <a:sym typeface="+mn-ea"/>
              </a:rPr>
              <a:t>切断网络犯罪利益链条，持续形成高压态势</a:t>
            </a:r>
            <a:r>
              <a:rPr lang="zh-CN" altLang="en-US" sz="2800" dirty="0">
                <a:sym typeface="+mn-ea"/>
              </a:rPr>
              <a:t>，维护人民群众合法权益。</a:t>
            </a:r>
          </a:p>
          <a:p>
            <a:pPr>
              <a:lnSpc>
                <a:spcPct val="120000"/>
              </a:lnSpc>
              <a:spcBef>
                <a:spcPts val="0"/>
              </a:spcBef>
              <a:spcAft>
                <a:spcPts val="1200"/>
              </a:spcAft>
            </a:pPr>
            <a:r>
              <a:rPr lang="zh-CN" altLang="en-US" sz="2800" dirty="0">
                <a:sym typeface="+mn-ea"/>
              </a:rPr>
              <a:t>要深入开展</a:t>
            </a:r>
            <a:r>
              <a:rPr lang="zh-CN" altLang="en-US" sz="2800" b="1" dirty="0">
                <a:solidFill>
                  <a:srgbClr val="C00000"/>
                </a:solidFill>
                <a:sym typeface="+mn-ea"/>
              </a:rPr>
              <a:t>网络安全知识技能宣传普及</a:t>
            </a:r>
            <a:r>
              <a:rPr lang="zh-CN" altLang="en-US" sz="2800" dirty="0">
                <a:sym typeface="+mn-ea"/>
              </a:rPr>
              <a:t>，提高广大人民群众网络安全意识和防护技能。</a:t>
            </a:r>
          </a:p>
          <a:p>
            <a:endParaRPr lang="zh-CN" altLang="en-US" sz="2400" dirty="0">
              <a:sym typeface="+mn-ea"/>
            </a:endParaRPr>
          </a:p>
        </p:txBody>
      </p:sp>
      <p:sp>
        <p:nvSpPr>
          <p:cNvPr id="4" name="标题 1"/>
          <p:cNvSpPr>
            <a:spLocks noGrp="1"/>
          </p:cNvSpPr>
          <p:nvPr/>
        </p:nvSpPr>
        <p:spPr>
          <a:xfrm>
            <a:off x="584200" y="401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kumimoji="1" sz="4400" kern="1200">
                <a:solidFill>
                  <a:schemeClr val="tx1"/>
                </a:solidFill>
                <a:latin typeface="+mj-lt"/>
                <a:ea typeface="+mj-ea"/>
                <a:cs typeface="宋体" pitchFamily="2"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宋体" pitchFamily="2" charset="-122"/>
                <a:cs typeface="宋体" pitchFamily="2"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宋体" pitchFamily="2" charset="-122"/>
                <a:cs typeface="宋体" pitchFamily="2"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宋体" pitchFamily="2" charset="-122"/>
                <a:cs typeface="宋体" pitchFamily="2"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宋体" pitchFamily="2" charset="-122"/>
                <a:cs typeface="宋体"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itchFamily="2" charset="-122"/>
              </a:defRPr>
            </a:lvl9pPr>
          </a:lstStyle>
          <a:p>
            <a:endParaRPr lang="zh-CN" altLang="en-US" dirty="0"/>
          </a:p>
        </p:txBody>
      </p:sp>
      <p:sp>
        <p:nvSpPr>
          <p:cNvPr id="5" name="标题 1"/>
          <p:cNvSpPr txBox="1"/>
          <p:nvPr/>
        </p:nvSpPr>
        <p:spPr bwMode="auto">
          <a:xfrm>
            <a:off x="251453" y="116632"/>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发展之路：发展数字经济、推动产业数字化</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2902" y="1268760"/>
            <a:ext cx="8469578" cy="4474845"/>
          </a:xfrm>
        </p:spPr>
        <p:txBody>
          <a:bodyPr>
            <a:normAutofit/>
          </a:bodyPr>
          <a:lstStyle/>
          <a:p>
            <a:pPr>
              <a:lnSpc>
                <a:spcPct val="150000"/>
              </a:lnSpc>
              <a:spcBef>
                <a:spcPts val="0"/>
              </a:spcBef>
              <a:spcAft>
                <a:spcPts val="1200"/>
              </a:spcAft>
            </a:pPr>
            <a:r>
              <a:rPr lang="zh-CN" altLang="en-US" sz="2400" dirty="0"/>
              <a:t>习近平指出，</a:t>
            </a:r>
            <a:r>
              <a:rPr lang="zh-CN" altLang="en-US" sz="2400" b="1" dirty="0">
                <a:solidFill>
                  <a:schemeClr val="tx1"/>
                </a:solidFill>
              </a:rPr>
              <a:t>网信军民融合是军民融合的</a:t>
            </a:r>
            <a:r>
              <a:rPr lang="zh-CN" altLang="en-US" sz="2400" b="1" dirty="0">
                <a:solidFill>
                  <a:srgbClr val="C00000"/>
                </a:solidFill>
              </a:rPr>
              <a:t>重点领域和前沿领域，</a:t>
            </a:r>
            <a:r>
              <a:rPr lang="zh-CN" altLang="en-US" sz="2400" b="1" dirty="0">
                <a:solidFill>
                  <a:schemeClr val="tx1"/>
                </a:solidFill>
              </a:rPr>
              <a:t>也是军民融合</a:t>
            </a:r>
            <a:r>
              <a:rPr lang="zh-CN" altLang="en-US" sz="2400" b="1" dirty="0">
                <a:solidFill>
                  <a:srgbClr val="C00000"/>
                </a:solidFill>
              </a:rPr>
              <a:t>最具活力和潜力的领域</a:t>
            </a:r>
            <a:r>
              <a:rPr lang="zh-CN" altLang="en-US" sz="2400" dirty="0"/>
              <a:t>。</a:t>
            </a:r>
          </a:p>
          <a:p>
            <a:pPr>
              <a:lnSpc>
                <a:spcPct val="150000"/>
              </a:lnSpc>
              <a:spcBef>
                <a:spcPts val="0"/>
              </a:spcBef>
              <a:spcAft>
                <a:spcPts val="1200"/>
              </a:spcAft>
            </a:pPr>
            <a:r>
              <a:rPr lang="zh-CN" altLang="en-US" sz="2400" dirty="0"/>
              <a:t>要抓住当前信息技术变革和新军事变革的历史机遇，深刻理解</a:t>
            </a:r>
            <a:r>
              <a:rPr lang="zh-CN" altLang="en-US" sz="2400" b="1" dirty="0">
                <a:solidFill>
                  <a:srgbClr val="C00000"/>
                </a:solidFill>
              </a:rPr>
              <a:t>生产力和战斗力</a:t>
            </a:r>
            <a:r>
              <a:rPr lang="zh-CN" altLang="en-US" sz="2400" dirty="0"/>
              <a:t>、</a:t>
            </a:r>
            <a:r>
              <a:rPr lang="zh-CN" altLang="en-US" sz="2400" b="1" dirty="0">
                <a:solidFill>
                  <a:srgbClr val="C00000"/>
                </a:solidFill>
              </a:rPr>
              <a:t>市场和战场</a:t>
            </a:r>
            <a:r>
              <a:rPr lang="zh-CN" altLang="en-US" sz="2400" dirty="0"/>
              <a:t>的内在关系，把握网信军民融合的工作机理和规律，推动形成全要素、多领域、高效益的军民深度融合发展的格局。</a:t>
            </a:r>
          </a:p>
        </p:txBody>
      </p:sp>
      <p:sp>
        <p:nvSpPr>
          <p:cNvPr id="4" name="标题 1"/>
          <p:cNvSpPr>
            <a:spLocks noGrp="1"/>
          </p:cNvSpPr>
          <p:nvPr/>
        </p:nvSpPr>
        <p:spPr>
          <a:xfrm>
            <a:off x="584200" y="401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kumimoji="1" sz="4400" kern="1200">
                <a:solidFill>
                  <a:schemeClr val="tx1"/>
                </a:solidFill>
                <a:latin typeface="+mj-lt"/>
                <a:ea typeface="+mj-ea"/>
                <a:cs typeface="宋体" pitchFamily="2"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宋体" pitchFamily="2" charset="-122"/>
                <a:cs typeface="宋体" pitchFamily="2"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宋体" pitchFamily="2" charset="-122"/>
                <a:cs typeface="宋体" pitchFamily="2"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宋体" pitchFamily="2" charset="-122"/>
                <a:cs typeface="宋体" pitchFamily="2"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宋体" pitchFamily="2" charset="-122"/>
                <a:cs typeface="宋体"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itchFamily="2" charset="-122"/>
              </a:defRPr>
            </a:lvl9pPr>
          </a:lstStyle>
          <a:p>
            <a:endParaRPr lang="zh-CN" altLang="en-US" dirty="0"/>
          </a:p>
        </p:txBody>
      </p:sp>
      <p:sp>
        <p:nvSpPr>
          <p:cNvPr id="5" name="标题 1"/>
          <p:cNvSpPr txBox="1"/>
          <p:nvPr/>
        </p:nvSpPr>
        <p:spPr bwMode="auto">
          <a:xfrm>
            <a:off x="251453" y="116632"/>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发展之路：网信军民融合</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400600"/>
          </a:xfrm>
        </p:spPr>
        <p:txBody>
          <a:bodyPr>
            <a:normAutofit fontScale="92500" lnSpcReduction="10000"/>
          </a:bodyPr>
          <a:lstStyle/>
          <a:p>
            <a:pPr marL="0" indent="0">
              <a:lnSpc>
                <a:spcPct val="110000"/>
              </a:lnSpc>
              <a:spcBef>
                <a:spcPts val="0"/>
              </a:spcBef>
              <a:spcAft>
                <a:spcPts val="600"/>
              </a:spcAft>
              <a:buNone/>
            </a:pPr>
            <a:r>
              <a:rPr lang="en-US" altLang="zh-CN" sz="2000" b="1" dirty="0">
                <a:solidFill>
                  <a:schemeClr val="tx1"/>
                </a:solidFill>
              </a:rPr>
              <a:t>1</a:t>
            </a:r>
            <a:r>
              <a:rPr lang="zh-CN" altLang="en-US" sz="2000" b="1" dirty="0">
                <a:solidFill>
                  <a:schemeClr val="tx1"/>
                </a:solidFill>
              </a:rPr>
              <a:t>、重视互联网</a:t>
            </a:r>
          </a:p>
          <a:p>
            <a:pPr lvl="1">
              <a:lnSpc>
                <a:spcPct val="110000"/>
              </a:lnSpc>
              <a:spcBef>
                <a:spcPts val="0"/>
              </a:spcBef>
              <a:spcAft>
                <a:spcPts val="600"/>
              </a:spcAft>
            </a:pPr>
            <a:r>
              <a:rPr lang="zh-CN" altLang="en-US" sz="1800" b="1" dirty="0">
                <a:solidFill>
                  <a:schemeClr val="tx1"/>
                </a:solidFill>
              </a:rPr>
              <a:t>中华民族千载难逢的机遇</a:t>
            </a:r>
          </a:p>
          <a:p>
            <a:pPr lvl="1">
              <a:lnSpc>
                <a:spcPct val="110000"/>
              </a:lnSpc>
              <a:spcBef>
                <a:spcPts val="0"/>
              </a:spcBef>
              <a:spcAft>
                <a:spcPts val="600"/>
              </a:spcAft>
            </a:pPr>
            <a:r>
              <a:rPr lang="zh-CN" altLang="en-US" sz="1800" b="1" dirty="0">
                <a:solidFill>
                  <a:schemeClr val="tx1"/>
                </a:solidFill>
              </a:rPr>
              <a:t>网信事业代表着新的生产力和新的发展发向</a:t>
            </a:r>
            <a:endParaRPr lang="zh-CN" altLang="en-US" sz="1800" b="1" dirty="0"/>
          </a:p>
          <a:p>
            <a:pPr marL="0" indent="0">
              <a:lnSpc>
                <a:spcPct val="110000"/>
              </a:lnSpc>
              <a:spcBef>
                <a:spcPts val="0"/>
              </a:spcBef>
              <a:spcAft>
                <a:spcPts val="600"/>
              </a:spcAft>
              <a:buNone/>
            </a:pPr>
            <a:r>
              <a:rPr lang="en-US" altLang="zh-CN" sz="2000" b="1" dirty="0">
                <a:solidFill>
                  <a:schemeClr val="tx1"/>
                </a:solidFill>
              </a:rPr>
              <a:t>2</a:t>
            </a:r>
            <a:r>
              <a:rPr lang="zh-CN" altLang="en-US" sz="2000" b="1" dirty="0">
                <a:solidFill>
                  <a:schemeClr val="tx1"/>
                </a:solidFill>
              </a:rPr>
              <a:t>、发展互联网</a:t>
            </a:r>
          </a:p>
          <a:p>
            <a:pPr lvl="1">
              <a:lnSpc>
                <a:spcPct val="110000"/>
              </a:lnSpc>
              <a:spcBef>
                <a:spcPts val="0"/>
              </a:spcBef>
              <a:spcAft>
                <a:spcPts val="600"/>
              </a:spcAft>
            </a:pPr>
            <a:r>
              <a:rPr lang="zh-CN" altLang="en-US" sz="1800" b="1" dirty="0">
                <a:solidFill>
                  <a:schemeClr val="tx1"/>
                </a:solidFill>
              </a:rPr>
              <a:t>核心技术是国之重器、产业体系、技术布局</a:t>
            </a:r>
          </a:p>
          <a:p>
            <a:pPr lvl="1">
              <a:lnSpc>
                <a:spcPct val="110000"/>
              </a:lnSpc>
              <a:spcBef>
                <a:spcPts val="0"/>
              </a:spcBef>
              <a:spcAft>
                <a:spcPts val="600"/>
              </a:spcAft>
            </a:pPr>
            <a:r>
              <a:rPr lang="zh-CN" altLang="en-US" sz="1800" b="1" dirty="0">
                <a:solidFill>
                  <a:schemeClr val="tx1"/>
                </a:solidFill>
              </a:rPr>
              <a:t>发展数字经济、推动产业数字化</a:t>
            </a:r>
          </a:p>
          <a:p>
            <a:pPr lvl="1">
              <a:lnSpc>
                <a:spcPct val="110000"/>
              </a:lnSpc>
              <a:spcBef>
                <a:spcPts val="0"/>
              </a:spcBef>
              <a:spcAft>
                <a:spcPts val="600"/>
              </a:spcAft>
            </a:pPr>
            <a:r>
              <a:rPr lang="zh-CN" altLang="en-US" sz="1800" b="1" dirty="0">
                <a:solidFill>
                  <a:schemeClr val="tx1"/>
                </a:solidFill>
              </a:rPr>
              <a:t>军民融合：市场和战场、生产力和战斗力</a:t>
            </a:r>
          </a:p>
          <a:p>
            <a:pPr marL="0" indent="0">
              <a:lnSpc>
                <a:spcPct val="110000"/>
              </a:lnSpc>
              <a:spcBef>
                <a:spcPts val="0"/>
              </a:spcBef>
              <a:spcAft>
                <a:spcPts val="600"/>
              </a:spcAft>
              <a:buNone/>
            </a:pPr>
            <a:r>
              <a:rPr lang="en-US" altLang="zh-CN" sz="2000" b="1" dirty="0">
                <a:solidFill>
                  <a:srgbClr val="C9091E"/>
                </a:solidFill>
              </a:rPr>
              <a:t>3</a:t>
            </a:r>
            <a:r>
              <a:rPr lang="zh-CN" altLang="en-US" sz="2000" b="1" dirty="0">
                <a:solidFill>
                  <a:srgbClr val="C9091E"/>
                </a:solidFill>
              </a:rPr>
              <a:t>、治理互联网</a:t>
            </a:r>
          </a:p>
          <a:p>
            <a:pPr lvl="1">
              <a:lnSpc>
                <a:spcPct val="110000"/>
              </a:lnSpc>
              <a:spcBef>
                <a:spcPts val="0"/>
              </a:spcBef>
              <a:spcAft>
                <a:spcPts val="600"/>
              </a:spcAft>
            </a:pPr>
            <a:r>
              <a:rPr lang="zh-CN" altLang="en-US" sz="1800" b="1" dirty="0">
                <a:solidFill>
                  <a:srgbClr val="C9091E"/>
                </a:solidFill>
              </a:rPr>
              <a:t>综合治网格局：党委领导、政府管理、企业履责、社会监督、网民自律；靠人民、为人民、人民共享</a:t>
            </a:r>
          </a:p>
          <a:p>
            <a:pPr lvl="1">
              <a:lnSpc>
                <a:spcPct val="110000"/>
              </a:lnSpc>
              <a:spcBef>
                <a:spcPts val="0"/>
              </a:spcBef>
              <a:spcAft>
                <a:spcPts val="600"/>
              </a:spcAft>
            </a:pPr>
            <a:r>
              <a:rPr lang="zh-CN" altLang="en-US" sz="1800" b="1" dirty="0">
                <a:solidFill>
                  <a:srgbClr val="C9091E"/>
                </a:solidFill>
              </a:rPr>
              <a:t>加强网络安全：应急指挥能力、关键基础设施防护责任、依法打击违法犯罪行为</a:t>
            </a:r>
          </a:p>
          <a:p>
            <a:pPr lvl="1">
              <a:lnSpc>
                <a:spcPct val="110000"/>
              </a:lnSpc>
              <a:spcBef>
                <a:spcPts val="0"/>
              </a:spcBef>
              <a:spcAft>
                <a:spcPts val="600"/>
              </a:spcAft>
            </a:pPr>
            <a:r>
              <a:rPr lang="zh-CN" altLang="en-US" sz="1800" b="1" dirty="0">
                <a:solidFill>
                  <a:srgbClr val="C9091E"/>
                </a:solidFill>
              </a:rPr>
              <a:t>全球互联网治理体系：多边参与、多方参与、四项原则、五点主张</a:t>
            </a:r>
            <a:endParaRPr lang="zh-CN" altLang="en-US" sz="1800" b="1" dirty="0"/>
          </a:p>
          <a:p>
            <a:pPr marL="0" lvl="0" indent="0">
              <a:lnSpc>
                <a:spcPct val="110000"/>
              </a:lnSpc>
              <a:spcBef>
                <a:spcPts val="0"/>
              </a:spcBef>
              <a:spcAft>
                <a:spcPts val="600"/>
              </a:spcAft>
              <a:buNone/>
            </a:pPr>
            <a:r>
              <a:rPr lang="en-US" altLang="zh-CN" sz="2000" b="1" dirty="0">
                <a:solidFill>
                  <a:schemeClr val="tx1"/>
                </a:solidFill>
                <a:sym typeface="+mn-ea"/>
              </a:rPr>
              <a:t>4</a:t>
            </a:r>
            <a:r>
              <a:rPr lang="zh-CN" altLang="en-US" sz="2000" b="1" dirty="0">
                <a:solidFill>
                  <a:schemeClr val="tx1"/>
                </a:solidFill>
                <a:sym typeface="+mn-ea"/>
              </a:rPr>
              <a:t>、人才培养</a:t>
            </a:r>
          </a:p>
          <a:p>
            <a:pPr lvl="1">
              <a:lnSpc>
                <a:spcPct val="110000"/>
              </a:lnSpc>
              <a:spcBef>
                <a:spcPts val="0"/>
              </a:spcBef>
              <a:spcAft>
                <a:spcPts val="600"/>
              </a:spcAft>
            </a:pPr>
            <a:r>
              <a:rPr lang="zh-CN" altLang="en-US" sz="1800" b="1" dirty="0">
                <a:solidFill>
                  <a:schemeClr val="tx1"/>
                </a:solidFill>
                <a:sym typeface="+mn-ea"/>
              </a:rPr>
              <a:t>“得人者兴，失人者崩”</a:t>
            </a:r>
          </a:p>
          <a:p>
            <a:pPr lvl="1">
              <a:lnSpc>
                <a:spcPct val="110000"/>
              </a:lnSpc>
              <a:spcBef>
                <a:spcPts val="0"/>
              </a:spcBef>
              <a:spcAft>
                <a:spcPts val="600"/>
              </a:spcAft>
            </a:pPr>
            <a:r>
              <a:rPr lang="zh-CN" altLang="en-US" sz="1800" b="1" dirty="0">
                <a:solidFill>
                  <a:schemeClr val="tx1"/>
                </a:solidFill>
                <a:sym typeface="+mn-ea"/>
              </a:rPr>
              <a:t>归根结底是人才的竞争</a:t>
            </a:r>
          </a:p>
        </p:txBody>
      </p:sp>
      <p:sp>
        <p:nvSpPr>
          <p:cNvPr id="4" name="标题 1"/>
          <p:cNvSpPr txBox="1"/>
          <p:nvPr/>
        </p:nvSpPr>
        <p:spPr bwMode="auto">
          <a:xfrm>
            <a:off x="179512" y="84828"/>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sym typeface="+mn-ea"/>
              </a:rPr>
              <a:t>网络强国战略</a:t>
            </a:r>
            <a:r>
              <a:rPr lang="en-US" altLang="zh-CN" sz="3200" b="1" kern="0" dirty="0">
                <a:solidFill>
                  <a:srgbClr val="003399"/>
                </a:solidFill>
                <a:latin typeface="黑体" panose="02010609060101010101" pitchFamily="49" charset="-122"/>
                <a:ea typeface="黑体" panose="02010609060101010101" pitchFamily="49" charset="-122"/>
                <a:sym typeface="+mn-ea"/>
              </a:rPr>
              <a:t>(3)</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3414" y="1200995"/>
            <a:ext cx="8560035" cy="376231"/>
          </a:xfrm>
          <a:prstGeom prst="rect">
            <a:avLst/>
          </a:prstGeom>
          <a:solidFill>
            <a:srgbClr val="C00000"/>
          </a:solidFill>
          <a:ln>
            <a:solidFill>
              <a:srgbClr val="C0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000" b="1" dirty="0">
                <a:solidFill>
                  <a:prstClr val="white"/>
                </a:solidFill>
                <a:latin typeface="微软雅黑" panose="020B0503020204020204" charset="-122"/>
                <a:ea typeface="微软雅黑" panose="020B0503020204020204" charset="-122"/>
              </a:rPr>
              <a:t>网络空间主权的重大意义：对外的主权宣誓，对内的行动纲领</a:t>
            </a:r>
          </a:p>
        </p:txBody>
      </p:sp>
      <p:pic>
        <p:nvPicPr>
          <p:cNvPr id="7" name="图片 6"/>
          <p:cNvPicPr>
            <a:picLocks noChangeAspect="1"/>
          </p:cNvPicPr>
          <p:nvPr/>
        </p:nvPicPr>
        <p:blipFill>
          <a:blip r:embed="rId2"/>
          <a:stretch>
            <a:fillRect/>
          </a:stretch>
        </p:blipFill>
        <p:spPr>
          <a:xfrm>
            <a:off x="273414" y="1768773"/>
            <a:ext cx="4324143" cy="2458169"/>
          </a:xfrm>
          <a:prstGeom prst="rect">
            <a:avLst/>
          </a:prstGeom>
        </p:spPr>
      </p:pic>
      <p:pic>
        <p:nvPicPr>
          <p:cNvPr id="8" name="图片 7"/>
          <p:cNvPicPr>
            <a:picLocks noChangeAspect="1"/>
          </p:cNvPicPr>
          <p:nvPr/>
        </p:nvPicPr>
        <p:blipFill>
          <a:blip r:embed="rId3"/>
          <a:stretch>
            <a:fillRect/>
          </a:stretch>
        </p:blipFill>
        <p:spPr>
          <a:xfrm>
            <a:off x="4597557" y="4226942"/>
            <a:ext cx="4235892" cy="2441862"/>
          </a:xfrm>
          <a:prstGeom prst="rect">
            <a:avLst/>
          </a:prstGeom>
        </p:spPr>
      </p:pic>
      <p:sp>
        <p:nvSpPr>
          <p:cNvPr id="10" name="矩形 9"/>
          <p:cNvSpPr/>
          <p:nvPr/>
        </p:nvSpPr>
        <p:spPr>
          <a:xfrm>
            <a:off x="5036328" y="1768773"/>
            <a:ext cx="3797121" cy="2458169"/>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rtlCol="0" anchor="ctr"/>
          <a:lstStyle/>
          <a:p>
            <a:pPr algn="just">
              <a:lnSpc>
                <a:spcPct val="150000"/>
              </a:lnSpc>
              <a:spcBef>
                <a:spcPts val="600"/>
              </a:spcBef>
              <a:spcAft>
                <a:spcPts val="600"/>
              </a:spcAft>
            </a:pPr>
            <a:r>
              <a:rPr lang="zh-CN" altLang="en-US" sz="1400" b="1" dirty="0">
                <a:solidFill>
                  <a:srgbClr val="002060"/>
                </a:solidFill>
                <a:latin typeface="微软雅黑" panose="020B0503020204020204" charset="-122"/>
                <a:ea typeface="微软雅黑" panose="020B0503020204020204" charset="-122"/>
              </a:rPr>
              <a:t>习总书记提出了全球互联网发展治理的“四项原则”、“五点主张”，得到国际社会积极响应。中国愿同国际社会一道，坚持以人类共同福祉为根本，坚持网络主权理念，推动全球互联网治理朝着更加公正合理的方向迈进，推动网络空间实现</a:t>
            </a:r>
            <a:r>
              <a:rPr lang="zh-CN" altLang="en-US" sz="1400" b="1" dirty="0">
                <a:solidFill>
                  <a:srgbClr val="FF0000"/>
                </a:solidFill>
                <a:latin typeface="微软雅黑" panose="020B0503020204020204" charset="-122"/>
                <a:ea typeface="微软雅黑" panose="020B0503020204020204" charset="-122"/>
              </a:rPr>
              <a:t>平等尊重、创新发展、开放共享、安全有序</a:t>
            </a:r>
            <a:r>
              <a:rPr lang="zh-CN" altLang="en-US" sz="1400" b="1" dirty="0">
                <a:solidFill>
                  <a:srgbClr val="002060"/>
                </a:solidFill>
                <a:latin typeface="微软雅黑" panose="020B0503020204020204" charset="-122"/>
                <a:ea typeface="微软雅黑" panose="020B0503020204020204" charset="-122"/>
              </a:rPr>
              <a:t>的目标。</a:t>
            </a:r>
          </a:p>
        </p:txBody>
      </p:sp>
      <p:sp>
        <p:nvSpPr>
          <p:cNvPr id="11" name="矩形 10"/>
          <p:cNvSpPr/>
          <p:nvPr/>
        </p:nvSpPr>
        <p:spPr>
          <a:xfrm>
            <a:off x="4597557" y="1768773"/>
            <a:ext cx="438771" cy="2458169"/>
          </a:xfrm>
          <a:prstGeom prst="rect">
            <a:avLst/>
          </a:prstGeom>
          <a:solidFill>
            <a:schemeClr val="accent5">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en-US" sz="1600" b="1" dirty="0">
                <a:solidFill>
                  <a:prstClr val="white"/>
                </a:solidFill>
                <a:latin typeface="微软雅黑" panose="020B0503020204020204" charset="-122"/>
                <a:ea typeface="微软雅黑" panose="020B0503020204020204" charset="-122"/>
              </a:rPr>
              <a:t>乌镇</a:t>
            </a:r>
            <a:endParaRPr lang="en-US" altLang="zh-CN" sz="1600" b="1" dirty="0">
              <a:solidFill>
                <a:prstClr val="white"/>
              </a:solidFill>
              <a:latin typeface="微软雅黑" panose="020B0503020204020204" charset="-122"/>
              <a:ea typeface="微软雅黑" panose="020B0503020204020204" charset="-122"/>
            </a:endParaRPr>
          </a:p>
          <a:p>
            <a:r>
              <a:rPr lang="zh-CN" altLang="zh-CN" sz="1600" b="1" dirty="0">
                <a:solidFill>
                  <a:prstClr val="white"/>
                </a:solidFill>
                <a:latin typeface="微软雅黑" panose="020B0503020204020204" charset="-122"/>
                <a:ea typeface="微软雅黑" panose="020B0503020204020204" charset="-122"/>
              </a:rPr>
              <a:t>∙</a:t>
            </a:r>
            <a:endParaRPr lang="en-US" altLang="zh-CN" sz="1600" b="1" dirty="0">
              <a:solidFill>
                <a:prstClr val="white"/>
              </a:solidFill>
              <a:latin typeface="微软雅黑" panose="020B0503020204020204" charset="-122"/>
              <a:ea typeface="微软雅黑" panose="020B0503020204020204" charset="-122"/>
            </a:endParaRPr>
          </a:p>
          <a:p>
            <a:r>
              <a:rPr lang="zh-CN" altLang="en-US" sz="1600" b="1" dirty="0">
                <a:solidFill>
                  <a:prstClr val="white"/>
                </a:solidFill>
                <a:latin typeface="微软雅黑" panose="020B0503020204020204" charset="-122"/>
                <a:ea typeface="微软雅黑" panose="020B0503020204020204" charset="-122"/>
              </a:rPr>
              <a:t>互联网大会</a:t>
            </a:r>
          </a:p>
        </p:txBody>
      </p:sp>
      <p:sp>
        <p:nvSpPr>
          <p:cNvPr id="12" name="矩形 11"/>
          <p:cNvSpPr/>
          <p:nvPr/>
        </p:nvSpPr>
        <p:spPr>
          <a:xfrm>
            <a:off x="4167412" y="4218788"/>
            <a:ext cx="438771" cy="2458169"/>
          </a:xfrm>
          <a:prstGeom prst="rect">
            <a:avLst/>
          </a:prstGeom>
          <a:solidFill>
            <a:schemeClr val="accent5">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en-US" sz="1600" b="1" dirty="0">
                <a:solidFill>
                  <a:prstClr val="white"/>
                </a:solidFill>
                <a:latin typeface="微软雅黑" panose="020B0503020204020204" charset="-122"/>
                <a:ea typeface="微软雅黑" panose="020B0503020204020204" charset="-122"/>
              </a:rPr>
              <a:t>国家网络安全战略</a:t>
            </a:r>
          </a:p>
        </p:txBody>
      </p:sp>
      <p:sp>
        <p:nvSpPr>
          <p:cNvPr id="14" name="矩形 13"/>
          <p:cNvSpPr/>
          <p:nvPr/>
        </p:nvSpPr>
        <p:spPr>
          <a:xfrm>
            <a:off x="273415" y="4226942"/>
            <a:ext cx="3893998" cy="2458169"/>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rtlCol="0" anchor="ctr"/>
          <a:lstStyle/>
          <a:p>
            <a:pPr algn="just">
              <a:lnSpc>
                <a:spcPct val="150000"/>
              </a:lnSpc>
              <a:spcBef>
                <a:spcPts val="600"/>
              </a:spcBef>
              <a:spcAft>
                <a:spcPts val="600"/>
              </a:spcAft>
            </a:pPr>
            <a:r>
              <a:rPr lang="en-US" altLang="zh-CN" sz="1200" b="1" dirty="0">
                <a:solidFill>
                  <a:srgbClr val="002060"/>
                </a:solidFill>
                <a:latin typeface="微软雅黑" panose="020B0503020204020204" charset="-122"/>
                <a:ea typeface="微软雅黑" panose="020B0503020204020204" charset="-122"/>
              </a:rPr>
              <a:t>2016</a:t>
            </a:r>
            <a:r>
              <a:rPr lang="zh-CN" altLang="en-US" sz="1200" b="1" dirty="0">
                <a:solidFill>
                  <a:srgbClr val="002060"/>
                </a:solidFill>
                <a:latin typeface="微软雅黑" panose="020B0503020204020204" charset="-122"/>
                <a:ea typeface="微软雅黑" panose="020B0503020204020204" charset="-122"/>
              </a:rPr>
              <a:t>年</a:t>
            </a:r>
            <a:r>
              <a:rPr lang="en-US" altLang="zh-CN" sz="1200" b="1" dirty="0">
                <a:solidFill>
                  <a:srgbClr val="002060"/>
                </a:solidFill>
                <a:latin typeface="微软雅黑" panose="020B0503020204020204" charset="-122"/>
                <a:ea typeface="微软雅黑" panose="020B0503020204020204" charset="-122"/>
              </a:rPr>
              <a:t>12</a:t>
            </a:r>
            <a:r>
              <a:rPr lang="zh-CN" altLang="en-US" sz="1200" b="1" dirty="0">
                <a:solidFill>
                  <a:srgbClr val="002060"/>
                </a:solidFill>
                <a:latin typeface="微软雅黑" panose="020B0503020204020204" charset="-122"/>
                <a:ea typeface="微软雅黑" panose="020B0503020204020204" charset="-122"/>
              </a:rPr>
              <a:t>月</a:t>
            </a:r>
            <a:r>
              <a:rPr lang="en-US" altLang="zh-CN" sz="1200" b="1" dirty="0">
                <a:solidFill>
                  <a:srgbClr val="002060"/>
                </a:solidFill>
                <a:latin typeface="微软雅黑" panose="020B0503020204020204" charset="-122"/>
                <a:ea typeface="微软雅黑" panose="020B0503020204020204" charset="-122"/>
              </a:rPr>
              <a:t>27</a:t>
            </a:r>
            <a:r>
              <a:rPr lang="zh-CN" altLang="en-US" sz="1200" b="1" dirty="0">
                <a:solidFill>
                  <a:srgbClr val="002060"/>
                </a:solidFill>
                <a:latin typeface="微软雅黑" panose="020B0503020204020204" charset="-122"/>
                <a:ea typeface="微软雅黑" panose="020B0503020204020204" charset="-122"/>
              </a:rPr>
              <a:t>日，经中央网络安全和信息化领导小组批准，国家互联网信息办公室发布</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国家网络空间安全战略</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 </a:t>
            </a:r>
            <a:r>
              <a:rPr lang="zh-CN" altLang="en-US" sz="1200" b="1" dirty="0">
                <a:solidFill>
                  <a:srgbClr val="FF0000"/>
                </a:solidFill>
                <a:latin typeface="微软雅黑" panose="020B0503020204020204" charset="-122"/>
                <a:ea typeface="微软雅黑" panose="020B0503020204020204" charset="-122"/>
              </a:rPr>
              <a:t>国家主权的新疆域</a:t>
            </a:r>
            <a:r>
              <a:rPr lang="zh-CN" altLang="en-US" sz="1200" b="1" dirty="0">
                <a:solidFill>
                  <a:srgbClr val="002060"/>
                </a:solidFill>
                <a:latin typeface="微软雅黑" panose="020B0503020204020204" charset="-122"/>
                <a:ea typeface="微软雅黑" panose="020B0503020204020204" charset="-122"/>
              </a:rPr>
              <a:t>。网络空间已经成为与陆地、海洋、天空、太空同等重要的人类活动新领域，国家主权拓展延伸到网络空间，</a:t>
            </a:r>
            <a:r>
              <a:rPr lang="zh-CN" altLang="en-US" sz="1200" b="1" dirty="0">
                <a:solidFill>
                  <a:srgbClr val="FF0000"/>
                </a:solidFill>
                <a:latin typeface="微软雅黑" panose="020B0503020204020204" charset="-122"/>
                <a:ea typeface="微软雅黑" panose="020B0503020204020204" charset="-122"/>
              </a:rPr>
              <a:t>网络空间主权成为国家主权的重要组成部分</a:t>
            </a:r>
            <a:r>
              <a:rPr lang="zh-CN" altLang="en-US" sz="1200" b="1" dirty="0">
                <a:solidFill>
                  <a:srgbClr val="002060"/>
                </a:solidFill>
                <a:latin typeface="微软雅黑" panose="020B0503020204020204" charset="-122"/>
                <a:ea typeface="微软雅黑" panose="020B0503020204020204" charset="-122"/>
              </a:rPr>
              <a:t>。尊重网络空间主权，维护网络安全，谋求共治，实现共赢，正在成为国际社会共识。</a:t>
            </a:r>
            <a:endParaRPr lang="zh-CN" altLang="en-US" sz="1400" b="1" dirty="0">
              <a:solidFill>
                <a:srgbClr val="002060"/>
              </a:solidFill>
              <a:latin typeface="微软雅黑" panose="020B0503020204020204" charset="-122"/>
              <a:ea typeface="微软雅黑" panose="020B0503020204020204" charset="-122"/>
            </a:endParaRPr>
          </a:p>
        </p:txBody>
      </p:sp>
      <p:sp>
        <p:nvSpPr>
          <p:cNvPr id="13" name="标题 1"/>
          <p:cNvSpPr txBox="1"/>
          <p:nvPr/>
        </p:nvSpPr>
        <p:spPr bwMode="auto">
          <a:xfrm>
            <a:off x="179512" y="156307"/>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党和国家关于网络强国的系列讲话</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7886700" cy="794123"/>
          </a:xfrm>
        </p:spPr>
        <p:txBody>
          <a:bodyPr>
            <a:normAutofit/>
          </a:bodyPr>
          <a:lstStyle/>
          <a:p>
            <a:pPr defTabSz="914400"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mn-ea"/>
              </a:rPr>
              <a:t>网络治理：亿万民众共同的精神家园</a:t>
            </a:r>
          </a:p>
        </p:txBody>
      </p:sp>
      <p:sp>
        <p:nvSpPr>
          <p:cNvPr id="3" name="内容占位符 2"/>
          <p:cNvSpPr>
            <a:spLocks noGrp="1"/>
          </p:cNvSpPr>
          <p:nvPr>
            <p:ph idx="1"/>
          </p:nvPr>
        </p:nvSpPr>
        <p:spPr>
          <a:xfrm>
            <a:off x="251520" y="761047"/>
            <a:ext cx="8424936" cy="4973727"/>
          </a:xfrm>
        </p:spPr>
        <p:txBody>
          <a:bodyPr>
            <a:noAutofit/>
          </a:bodyPr>
          <a:lstStyle/>
          <a:p>
            <a:pPr marL="0" indent="0" algn="just">
              <a:buNone/>
            </a:pPr>
            <a:endParaRPr lang="zh-CN" altLang="en-US" sz="1800" b="1" dirty="0"/>
          </a:p>
          <a:p>
            <a:pPr algn="just">
              <a:lnSpc>
                <a:spcPct val="110000"/>
              </a:lnSpc>
              <a:spcAft>
                <a:spcPts val="600"/>
              </a:spcAft>
            </a:pPr>
            <a:r>
              <a:rPr lang="zh-CN" altLang="en-US" sz="1800" b="1" dirty="0"/>
              <a:t>网络空间天朗气清、生态良好，符合人民利益。网络空间乌烟瘴气、生态恶化，不符合人民利益。谁都不愿生活在一个充斥着虚假、诈骗、攻击、谩骂、恐怖、色情、暴力的空间。</a:t>
            </a:r>
            <a:r>
              <a:rPr lang="zh-CN" altLang="en-US" sz="1800" b="1" dirty="0">
                <a:solidFill>
                  <a:srgbClr val="C9091E"/>
                </a:solidFill>
              </a:rPr>
              <a:t>互联网不是法外之地。 </a:t>
            </a:r>
            <a:endParaRPr lang="en-US" altLang="zh-CN" sz="1800" b="1" dirty="0"/>
          </a:p>
          <a:p>
            <a:pPr marL="0" indent="0" algn="r">
              <a:lnSpc>
                <a:spcPct val="110000"/>
              </a:lnSpc>
              <a:spcAft>
                <a:spcPts val="600"/>
              </a:spcAft>
              <a:buNone/>
            </a:pPr>
            <a:r>
              <a:rPr lang="zh-CN" altLang="en-US" sz="1800" b="1" dirty="0">
                <a:solidFill>
                  <a:srgbClr val="00B0F0"/>
                </a:solidFill>
              </a:rPr>
              <a:t>——2016年4月19日，在网络安全和信息化工作座谈会上的讲话</a:t>
            </a:r>
          </a:p>
          <a:p>
            <a:pPr algn="just">
              <a:lnSpc>
                <a:spcPct val="110000"/>
              </a:lnSpc>
              <a:spcAft>
                <a:spcPts val="600"/>
              </a:spcAft>
            </a:pPr>
            <a:r>
              <a:rPr lang="zh-CN" altLang="en-US" sz="1800" b="1" dirty="0">
                <a:solidFill>
                  <a:srgbClr val="C9091E"/>
                </a:solidFill>
              </a:rPr>
              <a:t>做好网上舆论工作是一项长期任务，要创新改进网上宣传，运用网络传播规律，弘扬主旋律，激发正能量</a:t>
            </a:r>
            <a:r>
              <a:rPr lang="zh-CN" altLang="en-US" sz="1800" b="1" dirty="0"/>
              <a:t>，大力培育和践行社会主义核心价值观，把握好网上舆论引导的时、度、效，使网络空间清朗起来。 </a:t>
            </a:r>
            <a:endParaRPr lang="en-US" altLang="zh-CN" sz="1800" b="1" dirty="0"/>
          </a:p>
          <a:p>
            <a:pPr marL="0" indent="0" algn="r">
              <a:lnSpc>
                <a:spcPct val="110000"/>
              </a:lnSpc>
              <a:spcAft>
                <a:spcPts val="600"/>
              </a:spcAft>
              <a:buNone/>
            </a:pPr>
            <a:r>
              <a:rPr lang="zh-CN" altLang="en-US" sz="1800" b="1" dirty="0"/>
              <a:t>——2014年2月27日，主持召开中央网络安全和信息化领导小组第一次会议时的讲话</a:t>
            </a:r>
          </a:p>
          <a:p>
            <a:pPr algn="just">
              <a:lnSpc>
                <a:spcPct val="110000"/>
              </a:lnSpc>
              <a:spcAft>
                <a:spcPts val="600"/>
              </a:spcAft>
            </a:pPr>
            <a:r>
              <a:rPr lang="zh-CN" altLang="en-US" sz="1800" b="1" dirty="0">
                <a:solidFill>
                  <a:srgbClr val="C9091E"/>
                </a:solidFill>
              </a:rPr>
              <a:t>我们要本着对社会负责、对人民负责的态度，依法加强网络空间治理</a:t>
            </a:r>
            <a:r>
              <a:rPr lang="zh-CN" altLang="en-US" sz="1800" b="1" dirty="0"/>
              <a:t>，加强网络内容建设，做强网上正面宣传，培育积极健康、向上向善的网络文化，用社会主义核心价值观和人类优秀文明成果滋养人心、滋养社会，做到正能量充沛、主旋律高昂，为广大网民特别是青少年营造一个风清气正的网络空间。 </a:t>
            </a:r>
            <a:endParaRPr lang="en-US" altLang="zh-CN" sz="1800" b="1" dirty="0"/>
          </a:p>
          <a:p>
            <a:pPr marL="0" indent="0" algn="r">
              <a:lnSpc>
                <a:spcPct val="110000"/>
              </a:lnSpc>
              <a:spcAft>
                <a:spcPts val="600"/>
              </a:spcAft>
              <a:buNone/>
            </a:pPr>
            <a:r>
              <a:rPr lang="zh-CN" altLang="en-US" sz="1800" b="1" dirty="0">
                <a:solidFill>
                  <a:srgbClr val="00B0F0"/>
                </a:solidFill>
              </a:rPr>
              <a:t>——2016年4月19日，在网络安全和信息化工作座谈会上的讲话</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53093"/>
            <a:ext cx="7886700" cy="855251"/>
          </a:xfrm>
        </p:spPr>
        <p:txBody>
          <a:bodyPr>
            <a:normAutofit fontScale="90000"/>
          </a:bodyPr>
          <a:lstStyle/>
          <a:p>
            <a:pPr defTabSz="914400"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mn-ea"/>
              </a:rPr>
              <a:t>国际合作：构建网络空间命运共同体</a:t>
            </a:r>
            <a:b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mn-ea"/>
              </a:rPr>
            </a:br>
            <a:endPar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endParaRPr>
          </a:p>
        </p:txBody>
      </p:sp>
      <p:sp>
        <p:nvSpPr>
          <p:cNvPr id="3" name="内容占位符 2"/>
          <p:cNvSpPr>
            <a:spLocks noGrp="1"/>
          </p:cNvSpPr>
          <p:nvPr>
            <p:ph idx="1"/>
          </p:nvPr>
        </p:nvSpPr>
        <p:spPr>
          <a:xfrm>
            <a:off x="395536" y="904557"/>
            <a:ext cx="8424936" cy="4474845"/>
          </a:xfrm>
        </p:spPr>
        <p:txBody>
          <a:bodyPr/>
          <a:lstStyle/>
          <a:p>
            <a:pPr algn="just">
              <a:lnSpc>
                <a:spcPct val="150000"/>
              </a:lnSpc>
            </a:pPr>
            <a:r>
              <a:rPr lang="zh-CN" altLang="en-US" dirty="0">
                <a:latin typeface="+mn-ea"/>
              </a:rPr>
              <a:t>习近平指出，</a:t>
            </a:r>
            <a:r>
              <a:rPr lang="zh-CN" altLang="en-US" b="1" dirty="0">
                <a:solidFill>
                  <a:srgbClr val="C00000"/>
                </a:solidFill>
                <a:latin typeface="+mn-ea"/>
              </a:rPr>
              <a:t>大国网络安全博弈，不单是技术博弈，还是理念博弈、话语权博弈</a:t>
            </a:r>
            <a:r>
              <a:rPr lang="zh-CN" altLang="en-US" dirty="0">
                <a:latin typeface="+mn-ea"/>
              </a:rPr>
              <a:t>。</a:t>
            </a:r>
          </a:p>
          <a:p>
            <a:pPr algn="just">
              <a:lnSpc>
                <a:spcPct val="150000"/>
              </a:lnSpc>
            </a:pPr>
            <a:endParaRPr lang="zh-CN" altLang="en-US" dirty="0">
              <a:latin typeface="+mn-ea"/>
            </a:endParaRPr>
          </a:p>
          <a:p>
            <a:pPr algn="just">
              <a:lnSpc>
                <a:spcPct val="150000"/>
              </a:lnSpc>
            </a:pPr>
            <a:endParaRPr lang="zh-CN" altLang="en-US" dirty="0">
              <a:latin typeface="+mn-ea"/>
            </a:endParaRPr>
          </a:p>
        </p:txBody>
      </p:sp>
      <p:pic>
        <p:nvPicPr>
          <p:cNvPr id="4" name="内容占位符 3" descr="129249354 (1)"/>
          <p:cNvPicPr>
            <a:picLocks noGrp="1" noChangeAspect="1"/>
          </p:cNvPicPr>
          <p:nvPr/>
        </p:nvPicPr>
        <p:blipFill>
          <a:blip r:embed="rId2"/>
          <a:srcRect t="4089" b="2367"/>
          <a:stretch>
            <a:fillRect/>
          </a:stretch>
        </p:blipFill>
        <p:spPr>
          <a:xfrm>
            <a:off x="250825" y="2083435"/>
            <a:ext cx="8714740" cy="44729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251520" y="188640"/>
            <a:ext cx="8229600" cy="633412"/>
          </a:xfrm>
        </p:spPr>
        <p:txBody>
          <a:bodyPr>
            <a:normAutofit/>
          </a:bodyPr>
          <a:lstStyle/>
          <a:p>
            <a:pPr defTabSz="914400"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网络安全解之有法，国家主权争之有道</a:t>
            </a:r>
          </a:p>
        </p:txBody>
      </p:sp>
      <p:sp>
        <p:nvSpPr>
          <p:cNvPr id="2" name="文本框 1"/>
          <p:cNvSpPr txBox="1"/>
          <p:nvPr/>
        </p:nvSpPr>
        <p:spPr>
          <a:xfrm>
            <a:off x="467544" y="1340768"/>
            <a:ext cx="8229600" cy="4061460"/>
          </a:xfrm>
          <a:prstGeom prst="rect">
            <a:avLst/>
          </a:prstGeom>
          <a:noFill/>
        </p:spPr>
        <p:txBody>
          <a:bodyPr wrap="square" rtlCol="0">
            <a:spAutoFit/>
          </a:bodyPr>
          <a:lstStyle/>
          <a:p>
            <a:r>
              <a:rPr lang="zh-CN" altLang="en-US" sz="2400" b="1" dirty="0">
                <a:latin typeface="+mn-ea"/>
              </a:rPr>
              <a:t>国内治理</a:t>
            </a:r>
          </a:p>
          <a:p>
            <a:pPr marL="742950" lvl="1" indent="-285750" algn="just">
              <a:buFont typeface="Arial" panose="020B0604020202090204" pitchFamily="34" charset="0"/>
              <a:buChar char="•"/>
            </a:pPr>
            <a:r>
              <a:rPr lang="zh-CN" altLang="en-US" sz="2400" b="1" dirty="0">
                <a:latin typeface="+mn-ea"/>
                <a:sym typeface="+mn-ea"/>
              </a:rPr>
              <a:t>综合治网格局：党委领导、政府管理、企业履责、社会监督、网民自律；靠人民、为人民、人民共享</a:t>
            </a:r>
            <a:endParaRPr lang="zh-CN" altLang="en-US" sz="2400" b="1" dirty="0">
              <a:latin typeface="+mn-ea"/>
            </a:endParaRPr>
          </a:p>
          <a:p>
            <a:pPr marL="742950" lvl="1" indent="-285750" algn="just">
              <a:buFont typeface="Arial" panose="020B0604020202090204" pitchFamily="34" charset="0"/>
              <a:buChar char="•"/>
            </a:pPr>
            <a:r>
              <a:rPr lang="zh-CN" altLang="en-US" sz="2400" b="1" dirty="0">
                <a:latin typeface="+mn-ea"/>
                <a:sym typeface="+mn-ea"/>
              </a:rPr>
              <a:t>加强网络安全：应急指挥能力、关键基础设施防护责任、依法打击违法犯罪行为</a:t>
            </a:r>
          </a:p>
          <a:p>
            <a:pPr lvl="1"/>
            <a:endParaRPr lang="zh-CN" altLang="en-US" sz="2400" b="1" dirty="0">
              <a:latin typeface="+mn-ea"/>
            </a:endParaRPr>
          </a:p>
          <a:p>
            <a:r>
              <a:rPr lang="zh-CN" altLang="en-US" sz="2400" b="1" dirty="0">
                <a:latin typeface="+mn-ea"/>
              </a:rPr>
              <a:t>国际治理</a:t>
            </a:r>
          </a:p>
          <a:p>
            <a:pPr marL="800100" lvl="1" indent="-342900">
              <a:buFont typeface="Arial" panose="020B0604020202090204" pitchFamily="34" charset="0"/>
              <a:buChar char="•"/>
            </a:pPr>
            <a:r>
              <a:rPr lang="zh-CN" altLang="en-US" sz="2400" b="1" dirty="0">
                <a:latin typeface="+mn-ea"/>
                <a:sym typeface="+mn-ea"/>
              </a:rPr>
              <a:t>全球互联网治理体系：多边参与、多方参与</a:t>
            </a:r>
          </a:p>
          <a:p>
            <a:pPr marL="800100" lvl="1" indent="-342900">
              <a:buFont typeface="Arial" panose="020B0604020202090204" pitchFamily="34" charset="0"/>
              <a:buChar char="•"/>
            </a:pPr>
            <a:r>
              <a:rPr lang="zh-CN" altLang="en-US" sz="2400" b="1" dirty="0">
                <a:latin typeface="+mn-ea"/>
                <a:sym typeface="+mn-ea"/>
              </a:rPr>
              <a:t>参与国际规则的制定，争取国际话语权</a:t>
            </a:r>
          </a:p>
          <a:p>
            <a:pPr marL="800100" lvl="1" indent="-342900">
              <a:buFont typeface="Arial" panose="020B0604020202090204" pitchFamily="34" charset="0"/>
              <a:buChar char="•"/>
            </a:pPr>
            <a:r>
              <a:rPr lang="zh-CN" altLang="en-US" sz="2400" b="1" dirty="0">
                <a:latin typeface="+mn-ea"/>
                <a:sym typeface="+mn-ea"/>
              </a:rPr>
              <a:t>网络空间主权</a:t>
            </a:r>
            <a:endParaRPr lang="zh-CN" altLang="en-US" sz="2400" b="1" dirty="0">
              <a:latin typeface="+mn-ea"/>
            </a:endParaRPr>
          </a:p>
          <a:p>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51" name="标题 1"/>
          <p:cNvSpPr>
            <a:spLocks noGrp="1"/>
          </p:cNvSpPr>
          <p:nvPr>
            <p:ph type="title"/>
          </p:nvPr>
        </p:nvSpPr>
        <p:spPr>
          <a:xfrm>
            <a:off x="258763" y="31974"/>
            <a:ext cx="8229600" cy="827088"/>
          </a:xfrm>
        </p:spPr>
        <p:txBody>
          <a:bodyPr>
            <a:normAutofit/>
          </a:bodyPr>
          <a:lstStyle/>
          <a:p>
            <a:pPr defTabSz="914400"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网络空间定义</a:t>
            </a:r>
          </a:p>
        </p:txBody>
      </p:sp>
      <p:sp>
        <p:nvSpPr>
          <p:cNvPr id="48130" name="日期占位符 3"/>
          <p:cNvSpPr>
            <a:spLocks noGrp="1"/>
          </p:cNvSpPr>
          <p:nvPr>
            <p:ph type="dt" sz="half" idx="10"/>
          </p:nvPr>
        </p:nvSpPr>
        <p:spPr bwMode="auto">
          <a:noFill/>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3AEDD348-5B51-D244-A69F-730B21E20C09}" type="datetime1">
              <a:rPr lang="zh-CN" altLang="en-US">
                <a:solidFill>
                  <a:srgbClr val="898989"/>
                </a:solidFill>
                <a:latin typeface="Calibri" panose="020F0502020204030204" charset="0"/>
              </a:rPr>
              <a:t>2024/8/26</a:t>
            </a:fld>
            <a:endParaRPr lang="zh-CN" altLang="en-US" sz="1800">
              <a:solidFill>
                <a:srgbClr val="000000"/>
              </a:solidFill>
              <a:latin typeface="Calibri" panose="020F0502020204030204" charset="0"/>
            </a:endParaRPr>
          </a:p>
        </p:txBody>
      </p:sp>
      <p:sp>
        <p:nvSpPr>
          <p:cNvPr id="5" name="矩形 4"/>
          <p:cNvSpPr/>
          <p:nvPr/>
        </p:nvSpPr>
        <p:spPr>
          <a:xfrm>
            <a:off x="190500" y="5245100"/>
            <a:ext cx="8770938" cy="939800"/>
          </a:xfrm>
          <a:prstGeom prst="rect">
            <a:avLst/>
          </a:prstGeom>
          <a:solidFill>
            <a:schemeClr val="bg1"/>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tIns="154800" anchor="ctr"/>
          <a:lstStyle/>
          <a:p>
            <a:r>
              <a:rPr lang="zh-CN" altLang="en-US" sz="1600"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网络空间就是所有由可对外交换信息的电磁设备作为载体，通过与人互动而形成的虚拟空间。包括互联网、通信网、广电网、物联网、社交网络、计算系统、通信系统、控制系统等。</a:t>
            </a:r>
          </a:p>
        </p:txBody>
      </p:sp>
      <p:sp>
        <p:nvSpPr>
          <p:cNvPr id="6" name="矩形 5"/>
          <p:cNvSpPr/>
          <p:nvPr/>
        </p:nvSpPr>
        <p:spPr>
          <a:xfrm>
            <a:off x="190500" y="3819525"/>
            <a:ext cx="8766175" cy="1006475"/>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tIns="154800" anchor="ctr"/>
          <a:lstStyle/>
          <a:p>
            <a:r>
              <a:rPr lang="zh-CN" altLang="en-US" sz="1600"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网络空间是连接各种信息技术基础设施的网络，包括互联网、各种电信网、各种计算机系统、各类关键工业设施中的嵌入式处理器和控制器。还涉及人与人之间相互影响的虚拟信息环境。</a:t>
            </a:r>
          </a:p>
        </p:txBody>
      </p:sp>
      <p:sp>
        <p:nvSpPr>
          <p:cNvPr id="7" name="矩形 6"/>
          <p:cNvSpPr>
            <a:spLocks noChangeArrowheads="1"/>
          </p:cNvSpPr>
          <p:nvPr/>
        </p:nvSpPr>
        <p:spPr bwMode="auto">
          <a:xfrm>
            <a:off x="404813" y="3679825"/>
            <a:ext cx="7367587" cy="307975"/>
          </a:xfrm>
          <a:prstGeom prst="rect">
            <a:avLst/>
          </a:prstGeom>
          <a:gradFill rotWithShape="1">
            <a:gsLst>
              <a:gs pos="0">
                <a:srgbClr val="CE3B37"/>
              </a:gs>
              <a:gs pos="20000">
                <a:srgbClr val="CB3D3A"/>
              </a:gs>
              <a:gs pos="100000">
                <a:srgbClr val="9B2D2A"/>
              </a:gs>
            </a:gsLst>
            <a:lin ang="5400000"/>
          </a:gradFill>
          <a:ln w="9525">
            <a:solidFill>
              <a:srgbClr val="BE4B48"/>
            </a:solidFill>
            <a:miter lim="800000"/>
          </a:ln>
          <a:effectLst>
            <a:outerShdw dist="23000" dir="5400000" rotWithShape="0">
              <a:srgbClr val="808080">
                <a:alpha val="34999"/>
              </a:srgbClr>
            </a:outerShdw>
          </a:effectLst>
        </p:spPr>
        <p:txBody>
          <a:bodyPr anchor="ctr"/>
          <a:lstStyle/>
          <a:p>
            <a:r>
              <a:rPr lang="zh-CN" altLang="en-US"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美国国家安全</a:t>
            </a:r>
            <a:r>
              <a:rPr lang="en-US" altLang="zh-CN"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54</a:t>
            </a:r>
            <a:r>
              <a:rPr lang="zh-CN" altLang="en-US"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号总统令和国土安全</a:t>
            </a:r>
            <a:r>
              <a:rPr lang="en-US" altLang="zh-CN"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23</a:t>
            </a:r>
            <a:r>
              <a:rPr lang="zh-CN" altLang="en-US"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号总统令中对网络空间的定义</a:t>
            </a:r>
          </a:p>
        </p:txBody>
      </p:sp>
      <p:sp>
        <p:nvSpPr>
          <p:cNvPr id="8" name="矩形 7"/>
          <p:cNvSpPr>
            <a:spLocks noChangeArrowheads="1"/>
          </p:cNvSpPr>
          <p:nvPr/>
        </p:nvSpPr>
        <p:spPr bwMode="auto">
          <a:xfrm>
            <a:off x="404813" y="5091113"/>
            <a:ext cx="7367587" cy="307975"/>
          </a:xfrm>
          <a:prstGeom prst="rect">
            <a:avLst/>
          </a:prstGeom>
          <a:gradFill rotWithShape="1">
            <a:gsLst>
              <a:gs pos="0">
                <a:srgbClr val="FF8F26"/>
              </a:gs>
              <a:gs pos="20000">
                <a:srgbClr val="FF8F2A"/>
              </a:gs>
              <a:gs pos="100000">
                <a:srgbClr val="CB6C1D"/>
              </a:gs>
            </a:gsLst>
            <a:lin ang="5400000"/>
          </a:gradFill>
          <a:ln w="9525">
            <a:solidFill>
              <a:srgbClr val="F69240"/>
            </a:solidFill>
            <a:miter lim="800000"/>
          </a:ln>
          <a:effectLst>
            <a:outerShdw dist="23000" dir="5400000" rotWithShape="0">
              <a:srgbClr val="808080">
                <a:alpha val="34999"/>
              </a:srgbClr>
            </a:outerShdw>
          </a:effectLst>
        </p:spPr>
        <p:txBody>
          <a:bodyPr anchor="ctr"/>
          <a:lstStyle/>
          <a:p>
            <a:r>
              <a:rPr lang="zh-CN" altLang="en-US"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我们对网络空间的定义</a:t>
            </a:r>
          </a:p>
        </p:txBody>
      </p:sp>
      <p:sp>
        <p:nvSpPr>
          <p:cNvPr id="48135" name="矩形 8"/>
          <p:cNvSpPr>
            <a:spLocks noChangeArrowheads="1"/>
          </p:cNvSpPr>
          <p:nvPr/>
        </p:nvSpPr>
        <p:spPr bwMode="auto">
          <a:xfrm>
            <a:off x="190500" y="1273175"/>
            <a:ext cx="1041400" cy="830263"/>
          </a:xfrm>
          <a:prstGeom prst="rect">
            <a:avLst/>
          </a:prstGeom>
          <a:noFill/>
          <a:ln>
            <a:noFill/>
          </a:ln>
        </p:spPr>
        <p:txBody>
          <a:bodyPr>
            <a:spAutoFit/>
          </a:bodyPr>
          <a:lstStyle/>
          <a:p>
            <a:pPr>
              <a:lnSpc>
                <a:spcPct val="150000"/>
              </a:lnSpc>
            </a:pPr>
            <a:r>
              <a:rPr lang="zh-CN" altLang="en-US" sz="1600" b="1">
                <a:latin typeface="华文楷体" panose="02010600040101010101" pitchFamily="2" charset="-122"/>
                <a:ea typeface="华文楷体" panose="02010600040101010101" pitchFamily="2" charset="-122"/>
                <a:cs typeface="华文楷体" panose="02010600040101010101" pitchFamily="2" charset="-122"/>
              </a:rPr>
              <a:t>第一空间</a:t>
            </a:r>
            <a:endParaRPr lang="en-US" altLang="zh-CN" sz="1600" b="1">
              <a:latin typeface="华文楷体" panose="02010600040101010101" pitchFamily="2" charset="-122"/>
              <a:ea typeface="华文楷体" panose="02010600040101010101" pitchFamily="2" charset="-122"/>
              <a:cs typeface="华文楷体" panose="02010600040101010101" pitchFamily="2" charset="-122"/>
            </a:endParaRPr>
          </a:p>
          <a:p>
            <a:pPr>
              <a:lnSpc>
                <a:spcPct val="150000"/>
              </a:lnSpc>
            </a:pPr>
            <a:r>
              <a:rPr lang="zh-CN" altLang="en-US" sz="1600" b="1">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物理空间</a:t>
            </a:r>
            <a:endParaRPr lang="zh-CN" altLang="en-US" sz="160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8136" name="矩形 9"/>
          <p:cNvSpPr>
            <a:spLocks noChangeArrowheads="1"/>
          </p:cNvSpPr>
          <p:nvPr/>
        </p:nvSpPr>
        <p:spPr bwMode="auto">
          <a:xfrm>
            <a:off x="190500" y="2414588"/>
            <a:ext cx="1041400" cy="831850"/>
          </a:xfrm>
          <a:prstGeom prst="rect">
            <a:avLst/>
          </a:prstGeom>
          <a:noFill/>
          <a:ln>
            <a:noFill/>
          </a:ln>
        </p:spPr>
        <p:txBody>
          <a:bodyPr>
            <a:spAutoFit/>
          </a:bodyPr>
          <a:lstStyle/>
          <a:p>
            <a:pPr>
              <a:lnSpc>
                <a:spcPct val="150000"/>
              </a:lnSpc>
            </a:pPr>
            <a:r>
              <a:rPr lang="zh-CN" altLang="en-US" sz="1600" b="1">
                <a:latin typeface="华文楷体" panose="02010600040101010101" pitchFamily="2" charset="-122"/>
                <a:ea typeface="华文楷体" panose="02010600040101010101" pitchFamily="2" charset="-122"/>
                <a:cs typeface="华文楷体" panose="02010600040101010101" pitchFamily="2" charset="-122"/>
              </a:rPr>
              <a:t>第二空间</a:t>
            </a:r>
            <a:endParaRPr lang="en-US" altLang="zh-CN" sz="1600" b="1">
              <a:latin typeface="华文楷体" panose="02010600040101010101" pitchFamily="2" charset="-122"/>
              <a:ea typeface="华文楷体" panose="02010600040101010101" pitchFamily="2" charset="-122"/>
              <a:cs typeface="华文楷体" panose="02010600040101010101" pitchFamily="2" charset="-122"/>
            </a:endParaRPr>
          </a:p>
          <a:p>
            <a:pPr>
              <a:lnSpc>
                <a:spcPct val="150000"/>
              </a:lnSpc>
            </a:pPr>
            <a:r>
              <a:rPr lang="zh-CN" altLang="en-US" sz="1600" b="1">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虚拟空间</a:t>
            </a:r>
            <a:endParaRPr lang="zh-CN" altLang="en-US" sz="160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48137" name="图片 10"/>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06713" y="2441575"/>
            <a:ext cx="1466850" cy="752475"/>
          </a:xfrm>
          <a:prstGeom prst="rect">
            <a:avLst/>
          </a:prstGeom>
          <a:noFill/>
          <a:ln>
            <a:noFill/>
          </a:ln>
        </p:spPr>
      </p:pic>
      <p:pic>
        <p:nvPicPr>
          <p:cNvPr id="48138" name="图片 1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278313" y="2438400"/>
            <a:ext cx="1312862" cy="757238"/>
          </a:xfrm>
          <a:prstGeom prst="rect">
            <a:avLst/>
          </a:prstGeom>
          <a:noFill/>
          <a:ln>
            <a:noFill/>
          </a:ln>
        </p:spPr>
      </p:pic>
      <p:pic>
        <p:nvPicPr>
          <p:cNvPr id="48139" name="图片 1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500688" y="2438400"/>
            <a:ext cx="1304925" cy="757238"/>
          </a:xfrm>
          <a:prstGeom prst="rect">
            <a:avLst/>
          </a:prstGeom>
          <a:noFill/>
          <a:ln>
            <a:noFill/>
          </a:ln>
        </p:spPr>
      </p:pic>
      <p:pic>
        <p:nvPicPr>
          <p:cNvPr id="48140" name="图片 1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85925" y="2438400"/>
            <a:ext cx="1308100" cy="757238"/>
          </a:xfrm>
          <a:prstGeom prst="rect">
            <a:avLst/>
          </a:prstGeom>
          <a:noFill/>
          <a:ln>
            <a:noFill/>
          </a:ln>
        </p:spPr>
      </p:pic>
      <p:pic>
        <p:nvPicPr>
          <p:cNvPr id="48141" name="图片 14"/>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716713" y="2438400"/>
            <a:ext cx="1677987" cy="777875"/>
          </a:xfrm>
          <a:prstGeom prst="rect">
            <a:avLst/>
          </a:prstGeom>
          <a:noFill/>
          <a:ln>
            <a:noFill/>
          </a:ln>
        </p:spPr>
      </p:pic>
      <p:pic>
        <p:nvPicPr>
          <p:cNvPr id="48142" name="图片 15"/>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685925" y="1304925"/>
            <a:ext cx="1427163" cy="728663"/>
          </a:xfrm>
          <a:prstGeom prst="rect">
            <a:avLst/>
          </a:prstGeom>
          <a:noFill/>
          <a:ln>
            <a:noFill/>
          </a:ln>
        </p:spPr>
      </p:pic>
      <p:pic>
        <p:nvPicPr>
          <p:cNvPr id="48143" name="图片 16"/>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409950" y="1303338"/>
            <a:ext cx="1531938" cy="741362"/>
          </a:xfrm>
          <a:prstGeom prst="rect">
            <a:avLst/>
          </a:prstGeom>
          <a:noFill/>
          <a:ln>
            <a:noFill/>
          </a:ln>
        </p:spPr>
      </p:pic>
      <p:pic>
        <p:nvPicPr>
          <p:cNvPr id="48144" name="图片 17"/>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243513" y="1301750"/>
            <a:ext cx="1446212" cy="738188"/>
          </a:xfrm>
          <a:prstGeom prst="rect">
            <a:avLst/>
          </a:prstGeom>
          <a:noFill/>
          <a:ln>
            <a:noFill/>
          </a:ln>
        </p:spPr>
      </p:pic>
      <p:pic>
        <p:nvPicPr>
          <p:cNvPr id="48145" name="图片 18"/>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007225" y="1306513"/>
            <a:ext cx="1387475" cy="747712"/>
          </a:xfrm>
          <a:prstGeom prst="rect">
            <a:avLst/>
          </a:prstGeom>
          <a:noFill/>
          <a:ln>
            <a:noFill/>
          </a:ln>
        </p:spPr>
      </p:pic>
      <p:sp>
        <p:nvSpPr>
          <p:cNvPr id="20" name="矩形 19"/>
          <p:cNvSpPr/>
          <p:nvPr/>
        </p:nvSpPr>
        <p:spPr>
          <a:xfrm>
            <a:off x="1847850" y="1955800"/>
            <a:ext cx="1041400" cy="461963"/>
          </a:xfrm>
          <a:prstGeom prst="rect">
            <a:avLst/>
          </a:prstGeom>
        </p:spPr>
        <p:txBody>
          <a:bodyPr>
            <a:spAutoFit/>
          </a:bodyPr>
          <a:lstStyle/>
          <a:p>
            <a:pPr algn="ctr">
              <a:lnSpc>
                <a:spcPct val="150000"/>
              </a:lnSpc>
              <a:defRPr/>
            </a:pPr>
            <a:r>
              <a:rPr lang="zh-CN" altLang="en-US" sz="1600" b="1" dirty="0">
                <a:solidFill>
                  <a:schemeClr val="tx1">
                    <a:lumMod val="50000"/>
                    <a:lumOff val="50000"/>
                  </a:schemeClr>
                </a:solidFill>
                <a:latin typeface="华文楷体" panose="02010600040101010101" pitchFamily="2" charset="-122"/>
                <a:ea typeface="华文楷体" panose="02010600040101010101" pitchFamily="2" charset="-122"/>
              </a:rPr>
              <a:t>海洋</a:t>
            </a:r>
            <a:endParaRPr lang="en-US" altLang="zh-CN" sz="1600" b="1"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矩形 20"/>
          <p:cNvSpPr/>
          <p:nvPr/>
        </p:nvSpPr>
        <p:spPr>
          <a:xfrm>
            <a:off x="7183438" y="1955800"/>
            <a:ext cx="1041400" cy="461963"/>
          </a:xfrm>
          <a:prstGeom prst="rect">
            <a:avLst/>
          </a:prstGeom>
        </p:spPr>
        <p:txBody>
          <a:bodyPr>
            <a:spAutoFit/>
          </a:bodyPr>
          <a:lstStyle/>
          <a:p>
            <a:pPr algn="ctr">
              <a:lnSpc>
                <a:spcPct val="150000"/>
              </a:lnSpc>
              <a:defRPr/>
            </a:pPr>
            <a:r>
              <a:rPr lang="zh-CN" altLang="en-US" sz="1600" b="1" dirty="0">
                <a:solidFill>
                  <a:schemeClr val="tx1">
                    <a:lumMod val="50000"/>
                    <a:lumOff val="50000"/>
                  </a:schemeClr>
                </a:solidFill>
                <a:latin typeface="华文楷体" panose="02010600040101010101" pitchFamily="2" charset="-122"/>
                <a:ea typeface="华文楷体" panose="02010600040101010101" pitchFamily="2" charset="-122"/>
              </a:rPr>
              <a:t>太空</a:t>
            </a:r>
            <a:endParaRPr lang="en-US" altLang="zh-CN" sz="1600" b="1"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2" name="矩形 21"/>
          <p:cNvSpPr/>
          <p:nvPr/>
        </p:nvSpPr>
        <p:spPr>
          <a:xfrm>
            <a:off x="5419725" y="1939925"/>
            <a:ext cx="1041400" cy="461963"/>
          </a:xfrm>
          <a:prstGeom prst="rect">
            <a:avLst/>
          </a:prstGeom>
        </p:spPr>
        <p:txBody>
          <a:bodyPr>
            <a:spAutoFit/>
          </a:bodyPr>
          <a:lstStyle/>
          <a:p>
            <a:pPr algn="ctr">
              <a:lnSpc>
                <a:spcPct val="150000"/>
              </a:lnSpc>
              <a:defRPr/>
            </a:pPr>
            <a:r>
              <a:rPr lang="zh-CN" altLang="en-US" sz="1600" b="1" dirty="0">
                <a:solidFill>
                  <a:schemeClr val="tx1">
                    <a:lumMod val="50000"/>
                    <a:lumOff val="50000"/>
                  </a:schemeClr>
                </a:solidFill>
                <a:latin typeface="华文楷体" panose="02010600040101010101" pitchFamily="2" charset="-122"/>
                <a:ea typeface="华文楷体" panose="02010600040101010101" pitchFamily="2" charset="-122"/>
              </a:rPr>
              <a:t>天空</a:t>
            </a:r>
            <a:endParaRPr lang="en-US" altLang="zh-CN" sz="1600" b="1"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48149" name="矩形 22"/>
          <p:cNvSpPr>
            <a:spLocks noChangeArrowheads="1"/>
          </p:cNvSpPr>
          <p:nvPr/>
        </p:nvSpPr>
        <p:spPr bwMode="auto">
          <a:xfrm>
            <a:off x="3659188" y="1943100"/>
            <a:ext cx="1041400" cy="461963"/>
          </a:xfrm>
          <a:prstGeom prst="rect">
            <a:avLst/>
          </a:prstGeom>
          <a:noFill/>
          <a:ln>
            <a:noFill/>
          </a:ln>
        </p:spPr>
        <p:txBody>
          <a:bodyPr>
            <a:spAutoFit/>
          </a:bodyPr>
          <a:lstStyle/>
          <a:p>
            <a:pPr algn="ctr">
              <a:lnSpc>
                <a:spcPct val="150000"/>
              </a:lnSpc>
            </a:pPr>
            <a:r>
              <a:rPr lang="zh-CN" altLang="en-US"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rPr>
              <a:t>陆地</a:t>
            </a:r>
            <a:endParaRPr lang="en-US" altLang="zh-CN"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8150" name="矩形 23"/>
          <p:cNvSpPr>
            <a:spLocks noChangeArrowheads="1"/>
          </p:cNvSpPr>
          <p:nvPr/>
        </p:nvSpPr>
        <p:spPr bwMode="auto">
          <a:xfrm>
            <a:off x="3643313" y="3136900"/>
            <a:ext cx="2919412" cy="460375"/>
          </a:xfrm>
          <a:prstGeom prst="rect">
            <a:avLst/>
          </a:prstGeom>
          <a:noFill/>
          <a:ln>
            <a:noFill/>
          </a:ln>
        </p:spPr>
        <p:txBody>
          <a:bodyPr>
            <a:spAutoFit/>
          </a:bodyPr>
          <a:lstStyle/>
          <a:p>
            <a:pPr algn="ctr">
              <a:lnSpc>
                <a:spcPct val="150000"/>
              </a:lnSpc>
            </a:pPr>
            <a:r>
              <a:rPr lang="zh-CN" altLang="en-US"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rPr>
              <a:t>网络空间   </a:t>
            </a:r>
            <a:r>
              <a:rPr lang="en-US" altLang="zh-CN"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rPr>
              <a:t>Cyber Space</a:t>
            </a:r>
            <a:r>
              <a:rPr lang="zh-CN" altLang="en-US"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rPr>
              <a:t>  </a:t>
            </a:r>
            <a:endParaRPr lang="en-US" altLang="zh-CN"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a:xfrm>
            <a:off x="525463" y="1304925"/>
            <a:ext cx="4090987" cy="433388"/>
          </a:xfrm>
          <a:prstGeom prst="rect">
            <a:avLst/>
          </a:prstGeom>
          <a:solidFill>
            <a:schemeClr val="bg1">
              <a:lumMod val="85000"/>
            </a:schemeClr>
          </a:solidFill>
        </p:spPr>
        <p:txBody>
          <a:bodyPr>
            <a:normAutofit/>
          </a:bodyPr>
          <a:lstStyle>
            <a:lvl1pPr marL="342900" indent="-342900"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lnSpc>
                <a:spcPct val="90000"/>
              </a:lnSpc>
              <a:spcBef>
                <a:spcPct val="20000"/>
              </a:spcBef>
              <a:buFont typeface="Wingdings" panose="05000000000000000000" charset="0"/>
              <a:buChar char="n"/>
            </a:pPr>
            <a:r>
              <a:rPr kumimoji="1" lang="en-US" altLang="zh-CN" sz="2400" b="1">
                <a:latin typeface="华文楷体" panose="02010600040101010101" pitchFamily="2" charset="-122"/>
                <a:ea typeface="华文楷体" panose="02010600040101010101" pitchFamily="2" charset="-122"/>
                <a:cs typeface="华文楷体" panose="02010600040101010101" pitchFamily="2" charset="-122"/>
              </a:rPr>
              <a:t>《</a:t>
            </a:r>
            <a:r>
              <a:rPr kumimoji="1" lang="zh-CN" altLang="en-US" sz="2400" b="1">
                <a:latin typeface="华文楷体" panose="02010600040101010101" pitchFamily="2" charset="-122"/>
                <a:ea typeface="华文楷体" panose="02010600040101010101" pitchFamily="2" charset="-122"/>
                <a:cs typeface="华文楷体" panose="02010600040101010101" pitchFamily="2" charset="-122"/>
              </a:rPr>
              <a:t>国家网络安全法</a:t>
            </a:r>
            <a:r>
              <a:rPr kumimoji="1" lang="en-US" altLang="zh-CN" sz="2400" b="1">
                <a:latin typeface="华文楷体" panose="02010600040101010101" pitchFamily="2" charset="-122"/>
                <a:ea typeface="华文楷体" panose="02010600040101010101" pitchFamily="2" charset="-122"/>
                <a:cs typeface="华文楷体" panose="02010600040101010101" pitchFamily="2" charset="-122"/>
              </a:rPr>
              <a:t>》</a:t>
            </a:r>
            <a:r>
              <a:rPr kumimoji="1" lang="zh-CN" altLang="en-US" sz="2400" b="1">
                <a:latin typeface="华文楷体" panose="02010600040101010101" pitchFamily="2" charset="-122"/>
                <a:ea typeface="华文楷体" panose="02010600040101010101" pitchFamily="2" charset="-122"/>
                <a:cs typeface="华文楷体" panose="02010600040101010101" pitchFamily="2" charset="-122"/>
              </a:rPr>
              <a:t>出台</a:t>
            </a:r>
            <a:endParaRPr kumimoji="1" lang="en-US" altLang="zh-CN" sz="2400" b="1">
              <a:latin typeface="华文楷体" panose="02010600040101010101" pitchFamily="2" charset="-122"/>
              <a:ea typeface="华文楷体" panose="02010600040101010101" pitchFamily="2" charset="-122"/>
              <a:cs typeface="华文楷体" panose="02010600040101010101" pitchFamily="2" charset="-122"/>
            </a:endParaRPr>
          </a:p>
          <a:p>
            <a:pPr eaLnBrk="1" hangingPunct="1">
              <a:lnSpc>
                <a:spcPct val="90000"/>
              </a:lnSpc>
              <a:spcBef>
                <a:spcPct val="20000"/>
              </a:spcBef>
              <a:buFont typeface="Wingdings" panose="05000000000000000000" charset="0"/>
              <a:buChar char="n"/>
            </a:pPr>
            <a:endParaRPr kumimoji="1" lang="en-US" altLang="zh-CN" sz="2400" b="1">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9" name="内容占位符 2"/>
          <p:cNvSpPr txBox="1"/>
          <p:nvPr/>
        </p:nvSpPr>
        <p:spPr>
          <a:xfrm>
            <a:off x="525463" y="2052638"/>
            <a:ext cx="4090987" cy="1016000"/>
          </a:xfrm>
          <a:prstGeom prst="rect">
            <a:avLst/>
          </a:prstGeom>
          <a:noFill/>
          <a:ln>
            <a:solidFill>
              <a:schemeClr val="tx2">
                <a:lumMod val="60000"/>
                <a:lumOff val="40000"/>
              </a:schemeClr>
            </a:solidFill>
          </a:ln>
          <a:effectLst/>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just" eaLnBrk="1" hangingPunct="1">
              <a:spcBef>
                <a:spcPct val="20000"/>
              </a:spcBef>
              <a:buFont typeface="Arial" panose="020B0604020202090204" pitchFamily="34" charset="0"/>
              <a:buNone/>
            </a:pPr>
            <a:r>
              <a:rPr lang="en-US" altLang="zh-CN"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2016</a:t>
            </a:r>
            <a:r>
              <a:rPr lang="zh-CN" altLang="en-US"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年</a:t>
            </a:r>
            <a:r>
              <a:rPr lang="en-US" altLang="zh-CN"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11</a:t>
            </a:r>
            <a:r>
              <a:rPr lang="zh-CN" altLang="en-US"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月</a:t>
            </a:r>
            <a:r>
              <a:rPr lang="en-US" altLang="zh-CN"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7</a:t>
            </a:r>
            <a:r>
              <a:rPr lang="zh-CN" altLang="en-US"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日，十二届全国人大常委会第二十四次会议经表决通过了</a:t>
            </a:r>
            <a:r>
              <a:rPr lang="en-US" altLang="zh-CN" sz="2000" b="1">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a:t>
            </a:r>
            <a:r>
              <a:rPr lang="zh-CN" altLang="en-US" sz="2000" b="1">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中华人民共和国网络安全法</a:t>
            </a:r>
            <a:r>
              <a:rPr lang="en-US" altLang="zh-CN" sz="2000" b="1">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a:t>
            </a:r>
            <a:r>
              <a:rPr lang="zh-CN" altLang="en-US"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a:t>
            </a:r>
          </a:p>
        </p:txBody>
      </p:sp>
      <p:pic>
        <p:nvPicPr>
          <p:cNvPr id="57348" name="图片 9"/>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43450" y="1304925"/>
            <a:ext cx="4043363" cy="4546600"/>
          </a:xfrm>
          <a:prstGeom prst="rect">
            <a:avLst/>
          </a:prstGeom>
          <a:noFill/>
          <a:ln>
            <a:noFill/>
          </a:ln>
        </p:spPr>
      </p:pic>
      <p:sp>
        <p:nvSpPr>
          <p:cNvPr id="57349" name="标题 1"/>
          <p:cNvSpPr txBox="1"/>
          <p:nvPr/>
        </p:nvSpPr>
        <p:spPr bwMode="auto">
          <a:xfrm>
            <a:off x="153988" y="171450"/>
            <a:ext cx="9144000" cy="777875"/>
          </a:xfrm>
          <a:prstGeom prst="rect">
            <a:avLst/>
          </a:prstGeom>
          <a:solidFill>
            <a:schemeClr val="bg1"/>
          </a:solidFill>
          <a:ln>
            <a:noFill/>
          </a:ln>
        </p:spPr>
        <p:txBody>
          <a:bodyPr anchor="ctr"/>
          <a:lstStyle>
            <a:lvl1pPr defTabSz="457200" eaLnBrk="0" hangingPunct="0">
              <a:defRPr>
                <a:solidFill>
                  <a:schemeClr val="tx1"/>
                </a:solidFill>
                <a:latin typeface="Arial" panose="020B0604020202090204" pitchFamily="34" charset="0"/>
                <a:ea typeface="宋体" pitchFamily="2" charset="-122"/>
                <a:cs typeface="宋体" pitchFamily="2" charset="-122"/>
              </a:defRPr>
            </a:lvl1pPr>
            <a:lvl2pPr marL="742950" indent="-285750" defTabSz="457200" eaLnBrk="0" hangingPunct="0">
              <a:defRPr>
                <a:solidFill>
                  <a:schemeClr val="tx1"/>
                </a:solidFill>
                <a:latin typeface="Arial" panose="020B0604020202090204" pitchFamily="34" charset="0"/>
                <a:ea typeface="宋体" pitchFamily="2" charset="-122"/>
              </a:defRPr>
            </a:lvl2pPr>
            <a:lvl3pPr marL="1143000" indent="-228600" defTabSz="457200" eaLnBrk="0" hangingPunct="0">
              <a:defRPr>
                <a:solidFill>
                  <a:schemeClr val="tx1"/>
                </a:solidFill>
                <a:latin typeface="Arial" panose="020B0604020202090204" pitchFamily="34" charset="0"/>
                <a:ea typeface="宋体" pitchFamily="2" charset="-122"/>
              </a:defRPr>
            </a:lvl3pPr>
            <a:lvl4pPr marL="1600200" indent="-228600" defTabSz="457200" eaLnBrk="0" hangingPunct="0">
              <a:defRPr>
                <a:solidFill>
                  <a:schemeClr val="tx1"/>
                </a:solidFill>
                <a:latin typeface="Arial" panose="020B0604020202090204" pitchFamily="34" charset="0"/>
                <a:ea typeface="宋体" pitchFamily="2" charset="-122"/>
              </a:defRPr>
            </a:lvl4pPr>
            <a:lvl5pPr marL="2057400" indent="-228600" defTabSz="4572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defTabSz="914400"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我国网络空间安全新形势</a:t>
            </a:r>
          </a:p>
        </p:txBody>
      </p:sp>
      <p:pic>
        <p:nvPicPr>
          <p:cNvPr id="57350"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463" y="3384550"/>
            <a:ext cx="4095750" cy="2409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剪去单角的矩形 7"/>
          <p:cNvSpPr/>
          <p:nvPr/>
        </p:nvSpPr>
        <p:spPr bwMode="auto">
          <a:xfrm>
            <a:off x="539552" y="1340768"/>
            <a:ext cx="2674640" cy="2304256"/>
          </a:xfrm>
          <a:prstGeom prst="snip1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sp>
        <p:nvSpPr>
          <p:cNvPr id="58373" name="内容占位符 2"/>
          <p:cNvSpPr>
            <a:spLocks noGrp="1"/>
          </p:cNvSpPr>
          <p:nvPr>
            <p:ph idx="1"/>
          </p:nvPr>
        </p:nvSpPr>
        <p:spPr>
          <a:xfrm>
            <a:off x="4067175" y="1490663"/>
            <a:ext cx="4968875" cy="3805237"/>
          </a:xfrm>
        </p:spPr>
        <p:txBody>
          <a:bodyPr>
            <a:normAutofit lnSpcReduction="10000"/>
          </a:bodyPr>
          <a:lstStyle/>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第一章 总则</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第二章 网络安全支持与促进</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第三章 网络运行安全</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第四章 网络信息安全</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第五章 监测预警与处置</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第六章 法律责任</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第七章 附则</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endParaRPr lang="zh-CN" altLang="en-US" dirty="0">
              <a:latin typeface="Calibri" panose="020F0502020204030204" charset="0"/>
              <a:ea typeface="宋体" pitchFamily="2" charset="-122"/>
            </a:endParaRPr>
          </a:p>
        </p:txBody>
      </p:sp>
      <p:sp>
        <p:nvSpPr>
          <p:cNvPr id="58374" name="标题 1"/>
          <p:cNvSpPr txBox="1"/>
          <p:nvPr/>
        </p:nvSpPr>
        <p:spPr bwMode="auto">
          <a:xfrm>
            <a:off x="457200" y="274638"/>
            <a:ext cx="8229600" cy="633412"/>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网络安全法</a:t>
            </a:r>
          </a:p>
        </p:txBody>
      </p:sp>
      <p:sp>
        <p:nvSpPr>
          <p:cNvPr id="58375" name="文本框 1"/>
          <p:cNvSpPr txBox="1">
            <a:spLocks noChangeArrowheads="1"/>
          </p:cNvSpPr>
          <p:nvPr/>
        </p:nvSpPr>
        <p:spPr bwMode="auto">
          <a:xfrm>
            <a:off x="633413" y="1336675"/>
            <a:ext cx="2525712" cy="2308225"/>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lnSpc>
                <a:spcPct val="150000"/>
              </a:lnSpc>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在网络安全的整体利益下，明确了涉网利益相关者的责任与义务</a:t>
            </a:r>
          </a:p>
        </p:txBody>
      </p:sp>
      <p:cxnSp>
        <p:nvCxnSpPr>
          <p:cNvPr id="58376" name="直接连接符 10"/>
          <p:cNvCxnSpPr>
            <a:cxnSpLocks noChangeShapeType="1"/>
          </p:cNvCxnSpPr>
          <p:nvPr/>
        </p:nvCxnSpPr>
        <p:spPr bwMode="auto">
          <a:xfrm>
            <a:off x="4572000" y="5589588"/>
            <a:ext cx="2328863" cy="0"/>
          </a:xfrm>
          <a:prstGeom prst="line">
            <a:avLst/>
          </a:prstGeom>
          <a:noFill/>
          <a:ln w="25400">
            <a:solidFill>
              <a:srgbClr val="9BBB59"/>
            </a:solidFill>
            <a:prstDash val="sysDot"/>
            <a:round/>
          </a:ln>
        </p:spPr>
      </p:cxnSp>
      <p:cxnSp>
        <p:nvCxnSpPr>
          <p:cNvPr id="58377" name="直接连接符 11"/>
          <p:cNvCxnSpPr>
            <a:cxnSpLocks noChangeShapeType="1"/>
          </p:cNvCxnSpPr>
          <p:nvPr/>
        </p:nvCxnSpPr>
        <p:spPr bwMode="auto">
          <a:xfrm>
            <a:off x="4572000" y="1341438"/>
            <a:ext cx="2328863" cy="0"/>
          </a:xfrm>
          <a:prstGeom prst="line">
            <a:avLst/>
          </a:prstGeom>
          <a:noFill/>
          <a:ln w="25400">
            <a:solidFill>
              <a:srgbClr val="9BBB59"/>
            </a:solidFill>
            <a:prstDash val="sysDot"/>
            <a:round/>
          </a:ln>
        </p:spPr>
      </p:cxnSp>
      <p:cxnSp>
        <p:nvCxnSpPr>
          <p:cNvPr id="58378" name="直接连接符 12"/>
          <p:cNvCxnSpPr>
            <a:cxnSpLocks noChangeShapeType="1"/>
          </p:cNvCxnSpPr>
          <p:nvPr/>
        </p:nvCxnSpPr>
        <p:spPr bwMode="auto">
          <a:xfrm>
            <a:off x="3214688" y="2492375"/>
            <a:ext cx="1357312" cy="3097213"/>
          </a:xfrm>
          <a:prstGeom prst="line">
            <a:avLst/>
          </a:prstGeom>
          <a:noFill/>
          <a:ln w="25400">
            <a:solidFill>
              <a:srgbClr val="9BBB59"/>
            </a:solidFill>
            <a:prstDash val="sysDot"/>
            <a:round/>
          </a:ln>
        </p:spPr>
      </p:cxnSp>
      <p:cxnSp>
        <p:nvCxnSpPr>
          <p:cNvPr id="58379" name="直接连接符 16"/>
          <p:cNvCxnSpPr>
            <a:cxnSpLocks noChangeShapeType="1"/>
          </p:cNvCxnSpPr>
          <p:nvPr/>
        </p:nvCxnSpPr>
        <p:spPr bwMode="auto">
          <a:xfrm flipV="1">
            <a:off x="3214688" y="1341438"/>
            <a:ext cx="1357312" cy="1150937"/>
          </a:xfrm>
          <a:prstGeom prst="line">
            <a:avLst/>
          </a:prstGeom>
          <a:noFill/>
          <a:ln w="25400">
            <a:solidFill>
              <a:srgbClr val="9BBB59"/>
            </a:solidFill>
            <a:prstDash val="sysDot"/>
            <a:round/>
          </a:ln>
        </p:spPr>
      </p:cxnSp>
      <p:pic>
        <p:nvPicPr>
          <p:cNvPr id="58380" name="图片 19"/>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6575" y="3806825"/>
            <a:ext cx="2674938" cy="1782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850" y="1355725"/>
            <a:ext cx="8569325" cy="5313363"/>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管理者：政府部门</a:t>
            </a:r>
            <a:endParaRPr lang="en-US" altLang="zh-CN" sz="2400" b="1">
              <a:solidFill>
                <a:srgbClr val="002060"/>
              </a:solidFill>
              <a:latin typeface="微软雅黑" panose="020B0503020204020204" charset="-122"/>
              <a:ea typeface="微软雅黑" panose="020B0503020204020204" charset="-122"/>
              <a:cs typeface="微软雅黑" panose="020B0503020204020204" charset="-122"/>
            </a:endParaRPr>
          </a:p>
          <a:p>
            <a:pPr marL="342900" indent="-342900">
              <a:spcBef>
                <a:spcPts val="600"/>
              </a:spcBef>
              <a:spcAft>
                <a:spcPts val="600"/>
              </a:spcAft>
              <a:buFont typeface="Wingdings" panose="05000000000000000000" charset="0"/>
              <a:buChar char="u"/>
            </a:pPr>
            <a:r>
              <a:rPr kumimoji="1" lang="zh-CN" altLang="en-US" sz="2400" b="1">
                <a:solidFill>
                  <a:srgbClr val="002060"/>
                </a:solidFill>
                <a:latin typeface="微软雅黑" panose="020B0503020204020204" charset="-122"/>
                <a:ea typeface="微软雅黑" panose="020B0503020204020204" charset="-122"/>
                <a:cs typeface="微软雅黑" panose="020B0503020204020204" charset="-122"/>
              </a:rPr>
              <a:t>网络运营者：</a:t>
            </a:r>
            <a:r>
              <a:rPr lang="zh-CN" sz="2400" b="1">
                <a:solidFill>
                  <a:srgbClr val="002060"/>
                </a:solidFill>
                <a:latin typeface="微软雅黑" panose="020B0503020204020204" charset="-122"/>
                <a:ea typeface="微软雅黑" panose="020B0503020204020204" charset="-122"/>
                <a:cs typeface="微软雅黑" panose="020B0503020204020204" charset="-122"/>
              </a:rPr>
              <a:t>是指网络的所有者、管理者和网络服务提供者</a:t>
            </a:r>
            <a:r>
              <a:rPr lang="en-US" altLang="zh-CN" sz="2400" b="1">
                <a:solidFill>
                  <a:srgbClr val="002060"/>
                </a:solidFill>
                <a:latin typeface="微软雅黑" panose="020B0503020204020204" charset="-122"/>
                <a:ea typeface="微软雅黑" panose="020B0503020204020204" charset="-122"/>
                <a:cs typeface="微软雅黑" panose="020B0503020204020204" charset="-122"/>
              </a:rPr>
              <a:t> </a:t>
            </a:r>
            <a:endParaRPr kumimoji="1" lang="en-US" altLang="zh-CN" sz="2400" b="1">
              <a:solidFill>
                <a:srgbClr val="002060"/>
              </a:solidFill>
              <a:latin typeface="微软雅黑" panose="020B0503020204020204" charset="-122"/>
              <a:ea typeface="微软雅黑" panose="020B0503020204020204" charset="-122"/>
              <a:cs typeface="微软雅黑" panose="020B0503020204020204" charset="-122"/>
            </a:endParaRPr>
          </a:p>
          <a:p>
            <a:pPr marL="800100" lvl="1" indent="-342900">
              <a:spcBef>
                <a:spcPts val="600"/>
              </a:spcBef>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关键信息基础设施：</a:t>
            </a:r>
            <a:r>
              <a:rPr kumimoji="1" lang="zh-CN" altLang="en-US" sz="2000" b="1">
                <a:solidFill>
                  <a:srgbClr val="002060"/>
                </a:solidFill>
                <a:latin typeface="微软雅黑" panose="020B0503020204020204" charset="-122"/>
                <a:ea typeface="微软雅黑" panose="020B0503020204020204" charset="-122"/>
                <a:cs typeface="微软雅黑" panose="020B0503020204020204" charset="-122"/>
              </a:rPr>
              <a:t>移动、联通、电信等</a:t>
            </a:r>
            <a:r>
              <a:rPr kumimoji="1" lang="en-US" altLang="zh-CN" sz="2000" b="1">
                <a:solidFill>
                  <a:srgbClr val="002060"/>
                </a:solidFill>
                <a:latin typeface="微软雅黑" panose="020B0503020204020204" charset="-122"/>
                <a:ea typeface="微软雅黑" panose="020B0503020204020204" charset="-122"/>
                <a:cs typeface="微软雅黑" panose="020B0503020204020204" charset="-122"/>
              </a:rPr>
              <a:t>ISP</a:t>
            </a:r>
            <a:r>
              <a:rPr kumimoji="1" lang="zh-CN" altLang="en-US" sz="2000" b="1">
                <a:solidFill>
                  <a:srgbClr val="002060"/>
                </a:solidFill>
                <a:latin typeface="微软雅黑" panose="020B0503020204020204" charset="-122"/>
                <a:ea typeface="微软雅黑" panose="020B0503020204020204" charset="-122"/>
                <a:cs typeface="微软雅黑" panose="020B0503020204020204" charset="-122"/>
              </a:rPr>
              <a:t>，民航、火车</a:t>
            </a:r>
            <a:r>
              <a:rPr kumimoji="1" lang="en-US" altLang="zh-CN" sz="2000" b="1">
                <a:solidFill>
                  <a:srgbClr val="002060"/>
                </a:solidFill>
                <a:latin typeface="微软雅黑" panose="020B0503020204020204" charset="-122"/>
                <a:ea typeface="微软雅黑" panose="020B0503020204020204" charset="-122"/>
                <a:cs typeface="微软雅黑" panose="020B0503020204020204" charset="-122"/>
              </a:rPr>
              <a:t>12306</a:t>
            </a:r>
            <a:r>
              <a:rPr kumimoji="1" lang="zh-CN" altLang="en-US" sz="2000" b="1">
                <a:solidFill>
                  <a:srgbClr val="002060"/>
                </a:solidFill>
                <a:latin typeface="微软雅黑" panose="020B0503020204020204" charset="-122"/>
                <a:ea typeface="微软雅黑" panose="020B0503020204020204" charset="-122"/>
                <a:cs typeface="微软雅黑" panose="020B0503020204020204" charset="-122"/>
              </a:rPr>
              <a:t>、银行、社保、广播、电视等</a:t>
            </a:r>
            <a:endParaRPr kumimoji="1" lang="en-US" altLang="zh-CN" sz="2000" b="1">
              <a:solidFill>
                <a:srgbClr val="002060"/>
              </a:solidFill>
              <a:latin typeface="微软雅黑" panose="020B0503020204020204" charset="-122"/>
              <a:ea typeface="微软雅黑" panose="020B0503020204020204" charset="-122"/>
              <a:cs typeface="微软雅黑" panose="020B0503020204020204" charset="-122"/>
            </a:endParaRPr>
          </a:p>
          <a:p>
            <a:pPr marL="800100" lvl="1" indent="-342900">
              <a:spcBef>
                <a:spcPts val="600"/>
              </a:spcBef>
              <a:spcAft>
                <a:spcPts val="600"/>
              </a:spcAft>
              <a:buFont typeface="Wingdings" panose="05000000000000000000" charset="0"/>
              <a:buChar char="ü"/>
            </a:pPr>
            <a:r>
              <a:rPr kumimoji="1" lang="zh-CN" altLang="en-US" sz="2000" b="1">
                <a:solidFill>
                  <a:srgbClr val="002060"/>
                </a:solidFill>
                <a:latin typeface="微软雅黑" panose="020B0503020204020204" charset="-122"/>
                <a:ea typeface="微软雅黑" panose="020B0503020204020204" charset="-122"/>
                <a:cs typeface="微软雅黑" panose="020B0503020204020204" charset="-122"/>
              </a:rPr>
              <a:t>一般网络运营者：网络接入公司、校园网、企业网等</a:t>
            </a:r>
            <a:endParaRPr kumimoji="1" lang="en-US" altLang="zh-CN" sz="2000" b="1">
              <a:solidFill>
                <a:srgbClr val="002060"/>
              </a:solidFill>
              <a:latin typeface="微软雅黑" panose="020B0503020204020204" charset="-122"/>
              <a:ea typeface="微软雅黑" panose="020B0503020204020204" charset="-122"/>
              <a:cs typeface="微软雅黑" panose="020B0503020204020204" charset="-122"/>
            </a:endParaRP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产品和服务提供者</a:t>
            </a:r>
            <a:endParaRPr lang="en-US" altLang="zh-CN" sz="2400" b="1">
              <a:solidFill>
                <a:srgbClr val="002060"/>
              </a:solidFill>
              <a:latin typeface="微软雅黑" panose="020B0503020204020204" charset="-122"/>
              <a:ea typeface="微软雅黑" panose="020B0503020204020204" charset="-122"/>
              <a:cs typeface="微软雅黑" panose="020B0503020204020204" charset="-122"/>
            </a:endParaRPr>
          </a:p>
          <a:p>
            <a:pPr marL="800100" lvl="1" indent="-342900">
              <a:spcBef>
                <a:spcPts val="600"/>
              </a:spcBef>
              <a:spcAft>
                <a:spcPts val="600"/>
              </a:spcAft>
              <a:buFont typeface="Wingdings" panose="05000000000000000000" charset="0"/>
              <a:buChar char="ü"/>
            </a:pPr>
            <a:r>
              <a:rPr lang="en-US" altLang="zh-CN" sz="2000" b="1">
                <a:solidFill>
                  <a:srgbClr val="002060"/>
                </a:solidFill>
                <a:latin typeface="微软雅黑" panose="020B0503020204020204" charset="-122"/>
                <a:ea typeface="微软雅黑" panose="020B0503020204020204" charset="-122"/>
                <a:cs typeface="微软雅黑" panose="020B0503020204020204" charset="-122"/>
              </a:rPr>
              <a:t>360</a:t>
            </a: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、华为、中兴、百度、腾讯、阿里等公司</a:t>
            </a:r>
            <a:endParaRPr lang="en-US" altLang="zh-CN" sz="2000" b="1">
              <a:solidFill>
                <a:srgbClr val="002060"/>
              </a:solidFill>
              <a:latin typeface="微软雅黑" panose="020B0503020204020204" charset="-122"/>
              <a:ea typeface="微软雅黑" panose="020B0503020204020204" charset="-122"/>
              <a:cs typeface="微软雅黑" panose="020B0503020204020204" charset="-122"/>
            </a:endParaRP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信息传播者：微博、微信、论坛、网盘、</a:t>
            </a:r>
            <a:r>
              <a:rPr lang="en-US" altLang="zh-CN" sz="2400" b="1">
                <a:solidFill>
                  <a:srgbClr val="002060"/>
                </a:solidFill>
                <a:latin typeface="微软雅黑" panose="020B0503020204020204" charset="-122"/>
                <a:ea typeface="微软雅黑" panose="020B0503020204020204" charset="-122"/>
                <a:cs typeface="微软雅黑" panose="020B0503020204020204" charset="-122"/>
              </a:rPr>
              <a:t>PPLive</a:t>
            </a: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2060"/>
                </a:solidFill>
                <a:latin typeface="微软雅黑" panose="020B0503020204020204" charset="-122"/>
                <a:ea typeface="微软雅黑" panose="020B0503020204020204" charset="-122"/>
                <a:cs typeface="微软雅黑" panose="020B0503020204020204" charset="-122"/>
              </a:rPr>
              <a:t>BT</a:t>
            </a: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、百度贴吧等</a:t>
            </a:r>
            <a:endParaRPr lang="en-US" altLang="zh-CN" sz="2400" b="1">
              <a:solidFill>
                <a:srgbClr val="002060"/>
              </a:solidFill>
              <a:latin typeface="微软雅黑" panose="020B0503020204020204" charset="-122"/>
              <a:ea typeface="微软雅黑" panose="020B0503020204020204" charset="-122"/>
              <a:cs typeface="微软雅黑" panose="020B0503020204020204" charset="-122"/>
            </a:endParaRP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信息提供者：新浪网、凤凰网、人人网、个人</a:t>
            </a:r>
            <a:endParaRPr kumimoji="1" lang="en-US" altLang="zh-CN" sz="2400" b="1">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5" name="矩形 4"/>
          <p:cNvSpPr>
            <a:spLocks noChangeArrowheads="1"/>
          </p:cNvSpPr>
          <p:nvPr/>
        </p:nvSpPr>
        <p:spPr bwMode="auto">
          <a:xfrm>
            <a:off x="395288" y="1128713"/>
            <a:ext cx="3313112" cy="455612"/>
          </a:xfrm>
          <a:prstGeom prst="rect">
            <a:avLst/>
          </a:prstGeom>
          <a:solidFill>
            <a:srgbClr val="C00000"/>
          </a:solidFill>
          <a:ln w="9525">
            <a:solidFill>
              <a:srgbClr val="C00000"/>
            </a:solidFill>
            <a:miter lim="800000"/>
          </a:ln>
          <a:effectLst>
            <a:outerShdw dist="23000" dir="5400000" rotWithShape="0">
              <a:srgbClr val="808080">
                <a:alpha val="34999"/>
              </a:srgbClr>
            </a:outerShdw>
          </a:effectLst>
        </p:spPr>
        <p:txBody>
          <a:bodyPr anchor="ctr"/>
          <a:lstStyle/>
          <a:p>
            <a:pPr algn="ctr">
              <a:defRPr/>
            </a:pPr>
            <a:r>
              <a:rPr lang="zh-CN" altLang="en-US" sz="2400" b="1" dirty="0">
                <a:solidFill>
                  <a:prstClr val="white"/>
                </a:solidFill>
                <a:latin typeface="微软雅黑" panose="020B0503020204020204" charset="-122"/>
                <a:ea typeface="微软雅黑" panose="020B0503020204020204" charset="-122"/>
                <a:cs typeface="+mn-cs"/>
              </a:rPr>
              <a:t>人（主体）</a:t>
            </a:r>
          </a:p>
        </p:txBody>
      </p:sp>
      <p:sp>
        <p:nvSpPr>
          <p:cNvPr id="60420" name="标题 1"/>
          <p:cNvSpPr txBox="1"/>
          <p:nvPr/>
        </p:nvSpPr>
        <p:spPr bwMode="auto">
          <a:xfrm>
            <a:off x="457200" y="274638"/>
            <a:ext cx="8229600" cy="633412"/>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网络与信息安全的本质问题</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850" y="1355725"/>
            <a:ext cx="8569325" cy="5313363"/>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网络数据：是指通过网络收集、存储、传输、处理和产生的各种电子数据。 </a:t>
            </a:r>
          </a:p>
          <a:p>
            <a:pPr marL="800100" lvl="1" indent="-342900">
              <a:spcBef>
                <a:spcPts val="600"/>
              </a:spcBef>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具有经济价值、名誉价值、文化价值等</a:t>
            </a:r>
          </a:p>
          <a:p>
            <a:pPr marL="800100" lvl="1" indent="-342900">
              <a:spcBef>
                <a:spcPts val="600"/>
              </a:spcBef>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网络安全相关信息：攻击工具、恶意代码、系统漏洞</a:t>
            </a: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公民个人信息：是指以电子或者其他方式记录的能够单独或者与其他信息结合识别公民个人身份的各种信息</a:t>
            </a:r>
          </a:p>
          <a:p>
            <a:pPr marL="800100" lvl="1" indent="-342900">
              <a:spcBef>
                <a:spcPts val="600"/>
              </a:spcBef>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包括但不限于公民的姓名、出生日期、身份证件号码、个人生物识别信息、住址、电话号码等。</a:t>
            </a: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产品（软件、硬件）、服务</a:t>
            </a: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网络基础设施</a:t>
            </a:r>
          </a:p>
        </p:txBody>
      </p:sp>
      <p:sp>
        <p:nvSpPr>
          <p:cNvPr id="5" name="矩形 4"/>
          <p:cNvSpPr/>
          <p:nvPr/>
        </p:nvSpPr>
        <p:spPr>
          <a:xfrm>
            <a:off x="395288" y="1128713"/>
            <a:ext cx="3313112" cy="45561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财物（客体）</a:t>
            </a:r>
          </a:p>
        </p:txBody>
      </p:sp>
      <p:sp>
        <p:nvSpPr>
          <p:cNvPr id="61444" name="标题 1"/>
          <p:cNvSpPr txBox="1"/>
          <p:nvPr/>
        </p:nvSpPr>
        <p:spPr bwMode="auto">
          <a:xfrm>
            <a:off x="457200" y="274638"/>
            <a:ext cx="8229600" cy="633412"/>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网络与信息安全的本质问题</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850" y="1355725"/>
            <a:ext cx="8569325" cy="5241925"/>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marL="342900" indent="-342900">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网络数据</a:t>
            </a:r>
          </a:p>
          <a:p>
            <a:pPr marL="800100" lvl="1" indent="-342900">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涉及国家利益的信息：涉密信息</a:t>
            </a:r>
          </a:p>
          <a:p>
            <a:pPr marL="800100" lvl="1" indent="-342900">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具有经济价值、名誉价值、文化价值等的信息：发布、传播</a:t>
            </a:r>
          </a:p>
          <a:p>
            <a:pPr marL="800100" lvl="1" indent="-342900">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网络安全相关信息（攻击工具、恶意代码、系统漏洞）：发布、传播、保存、设置、提供</a:t>
            </a:r>
            <a:r>
              <a:rPr lang="en-US" altLang="zh-CN" sz="2000" b="1">
                <a:solidFill>
                  <a:srgbClr val="002060"/>
                </a:solidFill>
                <a:latin typeface="微软雅黑" panose="020B0503020204020204" charset="-122"/>
                <a:ea typeface="微软雅黑" panose="020B0503020204020204" charset="-122"/>
                <a:cs typeface="微软雅黑" panose="020B0503020204020204" charset="-122"/>
              </a:rPr>
              <a:t>/</a:t>
            </a: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协助、攻击、植入</a:t>
            </a:r>
          </a:p>
          <a:p>
            <a:pPr marL="800100" lvl="1" indent="-342900">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其他信息</a:t>
            </a:r>
          </a:p>
          <a:p>
            <a:pPr marL="342900" indent="-342900">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公民个人信息：采集、存储、利用、窃取、出售、篡改、投诉</a:t>
            </a:r>
          </a:p>
          <a:p>
            <a:pPr marL="342900" indent="-342900">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产品（软件、硬件）：认证、评测、升级、维护</a:t>
            </a:r>
          </a:p>
          <a:p>
            <a:pPr marL="342900" indent="-342900">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服务</a:t>
            </a:r>
          </a:p>
          <a:p>
            <a:pPr marL="342900" indent="-342900">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网络基础设施：审查安全性、使用者实名制、安全监测预警、应急响应、安全通报、演练、培训</a:t>
            </a:r>
          </a:p>
        </p:txBody>
      </p:sp>
      <p:sp>
        <p:nvSpPr>
          <p:cNvPr id="5" name="矩形 4"/>
          <p:cNvSpPr/>
          <p:nvPr/>
        </p:nvSpPr>
        <p:spPr>
          <a:xfrm>
            <a:off x="395288" y="1128713"/>
            <a:ext cx="3313112" cy="45561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法律责任</a:t>
            </a:r>
          </a:p>
        </p:txBody>
      </p:sp>
      <p:sp>
        <p:nvSpPr>
          <p:cNvPr id="62468" name="标题 1"/>
          <p:cNvSpPr txBox="1"/>
          <p:nvPr/>
        </p:nvSpPr>
        <p:spPr bwMode="auto">
          <a:xfrm>
            <a:off x="457200" y="274638"/>
            <a:ext cx="8229600" cy="633412"/>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网络与信息安全的本质问题</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a:xfrm>
            <a:off x="385763" y="149225"/>
            <a:ext cx="8229600" cy="825500"/>
          </a:xfrm>
        </p:spPr>
        <p:txBody>
          <a:bodyPr/>
          <a:lstStyle/>
          <a:p>
            <a:pPr algn="l"/>
            <a:r>
              <a:rPr lang="zh-CN" altLang="en-US" sz="2800" b="1" dirty="0">
                <a:solidFill>
                  <a:srgbClr val="003399"/>
                </a:solidFill>
                <a:latin typeface="微软雅黑" panose="020B0503020204020204" charset="-122"/>
                <a:ea typeface="微软雅黑" panose="020B0503020204020204" charset="-122"/>
                <a:cs typeface="微软雅黑" panose="020B0503020204020204" charset="-122"/>
              </a:rPr>
              <a:t>网络安全法</a:t>
            </a:r>
          </a:p>
        </p:txBody>
      </p:sp>
      <p:pic>
        <p:nvPicPr>
          <p:cNvPr id="63491" name="图片 5"/>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5763" y="858838"/>
            <a:ext cx="8280400" cy="599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0643" y="1605962"/>
            <a:ext cx="8612769" cy="4009900"/>
          </a:xfrm>
        </p:spPr>
        <p:txBody>
          <a:bodyPr>
            <a:normAutofit lnSpcReduction="10000"/>
          </a:bodyPr>
          <a:lstStyle/>
          <a:p>
            <a:pPr marL="0" indent="0" algn="just">
              <a:lnSpc>
                <a:spcPct val="100000"/>
              </a:lnSpc>
              <a:buNone/>
            </a:pPr>
            <a:r>
              <a:rPr lang="en-US" altLang="zh-CN" sz="1800" b="1" dirty="0">
                <a:latin typeface="+mn-ea"/>
              </a:rPr>
              <a:t>       </a:t>
            </a:r>
            <a:r>
              <a:rPr lang="zh-CN" altLang="en-US" sz="1800" b="1" dirty="0">
                <a:latin typeface="+mn-ea"/>
              </a:rPr>
              <a:t>近年来，我国对网络安全的重视程度日益提高，围绕网络安全法不断推出法律法规，网络安全产业环境不断优化。</a:t>
            </a:r>
            <a:r>
              <a:rPr lang="en-US" altLang="zh-CN" sz="1800" b="1" dirty="0">
                <a:latin typeface="+mn-ea"/>
              </a:rPr>
              <a:t>2019</a:t>
            </a:r>
            <a:r>
              <a:rPr lang="zh-CN" altLang="en-US" sz="1800" b="1" dirty="0">
                <a:latin typeface="+mn-ea"/>
              </a:rPr>
              <a:t>年，我国将会继续完善网络安全相关法律法规，出台系列网络安全标准体系，进一步优化网络安全产业的发展环境</a:t>
            </a:r>
            <a:r>
              <a:rPr lang="zh-CN" altLang="en-US" sz="1800" b="1" dirty="0"/>
              <a:t>。</a:t>
            </a:r>
            <a:endParaRPr lang="en-US" altLang="zh-CN" sz="1800" b="1" dirty="0"/>
          </a:p>
          <a:p>
            <a:pPr marL="0" indent="0" algn="just">
              <a:lnSpc>
                <a:spcPct val="100000"/>
              </a:lnSpc>
              <a:buNone/>
            </a:pPr>
            <a:endParaRPr lang="en-US" altLang="zh-CN" sz="790" b="1" dirty="0">
              <a:latin typeface="+mn-ea"/>
            </a:endParaRPr>
          </a:p>
          <a:p>
            <a:pPr algn="just"/>
            <a:r>
              <a:rPr lang="zh-CN" altLang="en-US" sz="1800" b="1" dirty="0">
                <a:solidFill>
                  <a:srgbClr val="FF0000"/>
                </a:solidFill>
                <a:latin typeface="+mn-ea"/>
              </a:rPr>
              <a:t>网络信息内容管理</a:t>
            </a:r>
            <a:endParaRPr lang="en-US" altLang="zh-CN" sz="1800" b="1" dirty="0">
              <a:solidFill>
                <a:srgbClr val="FF0000"/>
              </a:solidFill>
              <a:latin typeface="+mn-ea"/>
            </a:endParaRPr>
          </a:p>
          <a:p>
            <a:pPr lvl="1" algn="just"/>
            <a:r>
              <a:rPr lang="en-US" altLang="zh-CN" b="1" dirty="0">
                <a:latin typeface="+mn-ea"/>
              </a:rPr>
              <a:t>《</a:t>
            </a:r>
            <a:r>
              <a:rPr lang="zh-CN" altLang="en-US" b="1" dirty="0">
                <a:latin typeface="+mn-ea"/>
              </a:rPr>
              <a:t>互联网新闻信息服务管理规定</a:t>
            </a:r>
            <a:r>
              <a:rPr lang="en-US" altLang="zh-CN" b="1" dirty="0">
                <a:latin typeface="+mn-ea"/>
              </a:rPr>
              <a:t>》</a:t>
            </a:r>
            <a:r>
              <a:rPr lang="zh-CN" altLang="en-US" b="1" dirty="0">
                <a:latin typeface="+mn-ea"/>
              </a:rPr>
              <a:t>和</a:t>
            </a:r>
            <a:r>
              <a:rPr lang="en-US" altLang="zh-CN" b="1" dirty="0">
                <a:latin typeface="+mn-ea"/>
              </a:rPr>
              <a:t>《</a:t>
            </a:r>
            <a:r>
              <a:rPr lang="zh-CN" altLang="en-US" b="1" dirty="0">
                <a:latin typeface="+mn-ea"/>
              </a:rPr>
              <a:t>互联网信息内容管理行政执法程序规定</a:t>
            </a:r>
            <a:r>
              <a:rPr lang="en-US" altLang="zh-CN" b="1" dirty="0">
                <a:latin typeface="+mn-ea"/>
              </a:rPr>
              <a:t>》</a:t>
            </a:r>
          </a:p>
          <a:p>
            <a:pPr algn="just"/>
            <a:r>
              <a:rPr lang="zh-CN" altLang="en-US" sz="1800" b="1" dirty="0">
                <a:solidFill>
                  <a:srgbClr val="FF0000"/>
                </a:solidFill>
                <a:latin typeface="+mn-ea"/>
              </a:rPr>
              <a:t>关键信息基础设施安全</a:t>
            </a:r>
            <a:endParaRPr lang="en-US" altLang="zh-CN" sz="1800" b="1" dirty="0">
              <a:solidFill>
                <a:srgbClr val="FF0000"/>
              </a:solidFill>
              <a:latin typeface="+mn-ea"/>
            </a:endParaRPr>
          </a:p>
          <a:p>
            <a:pPr lvl="1" algn="just"/>
            <a:r>
              <a:rPr lang="en-US" altLang="zh-CN" b="1" dirty="0">
                <a:latin typeface="+mn-ea"/>
              </a:rPr>
              <a:t>《</a:t>
            </a:r>
            <a:r>
              <a:rPr lang="zh-CN" altLang="en-US" b="1" dirty="0">
                <a:latin typeface="+mn-ea"/>
              </a:rPr>
              <a:t>关键信息基础设施安全保护条例</a:t>
            </a:r>
            <a:r>
              <a:rPr lang="en-US" altLang="zh-CN" b="1" dirty="0">
                <a:latin typeface="+mn-ea"/>
              </a:rPr>
              <a:t>(</a:t>
            </a:r>
            <a:r>
              <a:rPr lang="zh-CN" altLang="en-US" b="1" dirty="0">
                <a:latin typeface="+mn-ea"/>
              </a:rPr>
              <a:t>征求稿意见</a:t>
            </a:r>
            <a:r>
              <a:rPr lang="en-US" altLang="zh-CN" b="1" dirty="0">
                <a:latin typeface="+mn-ea"/>
              </a:rPr>
              <a:t>)》</a:t>
            </a:r>
            <a:r>
              <a:rPr lang="zh-CN" altLang="en-US" b="1" dirty="0">
                <a:latin typeface="+mn-ea"/>
              </a:rPr>
              <a:t>和</a:t>
            </a:r>
            <a:r>
              <a:rPr lang="en-US" altLang="zh-CN" b="1" dirty="0">
                <a:latin typeface="+mn-ea"/>
              </a:rPr>
              <a:t>《</a:t>
            </a:r>
            <a:r>
              <a:rPr lang="zh-CN" altLang="en-US" b="1" dirty="0">
                <a:latin typeface="+mn-ea"/>
              </a:rPr>
              <a:t>云计算服务安全评估办法</a:t>
            </a:r>
            <a:r>
              <a:rPr lang="en-US" altLang="zh-CN" b="1" dirty="0">
                <a:latin typeface="+mn-ea"/>
              </a:rPr>
              <a:t>》</a:t>
            </a:r>
          </a:p>
          <a:p>
            <a:pPr algn="just"/>
            <a:r>
              <a:rPr lang="zh-CN" altLang="en-US" sz="1800" b="1" dirty="0">
                <a:solidFill>
                  <a:srgbClr val="FF0000"/>
                </a:solidFill>
                <a:latin typeface="+mn-ea"/>
              </a:rPr>
              <a:t>网络产品和服务管理</a:t>
            </a:r>
            <a:endParaRPr lang="en-US" altLang="zh-CN" sz="1800" b="1" dirty="0">
              <a:latin typeface="+mn-ea"/>
            </a:endParaRPr>
          </a:p>
          <a:p>
            <a:pPr lvl="1" algn="just"/>
            <a:r>
              <a:rPr lang="en-US" altLang="zh-CN" b="1" dirty="0">
                <a:latin typeface="+mn-ea"/>
              </a:rPr>
              <a:t>《</a:t>
            </a:r>
            <a:r>
              <a:rPr lang="zh-CN" altLang="en-US" b="1" dirty="0">
                <a:latin typeface="+mn-ea"/>
              </a:rPr>
              <a:t>网络产品和服务安全审查办法</a:t>
            </a:r>
            <a:r>
              <a:rPr lang="en-US" altLang="zh-CN" b="1" dirty="0">
                <a:latin typeface="+mn-ea"/>
              </a:rPr>
              <a:t>(</a:t>
            </a:r>
            <a:r>
              <a:rPr lang="zh-CN" altLang="en-US" b="1" dirty="0">
                <a:latin typeface="+mn-ea"/>
              </a:rPr>
              <a:t>试行</a:t>
            </a:r>
            <a:r>
              <a:rPr lang="en-US" altLang="zh-CN" b="1" dirty="0">
                <a:latin typeface="+mn-ea"/>
              </a:rPr>
              <a:t>)》</a:t>
            </a:r>
            <a:r>
              <a:rPr lang="zh-CN" altLang="en-US" b="1" dirty="0">
                <a:latin typeface="+mn-ea"/>
              </a:rPr>
              <a:t>和</a:t>
            </a:r>
            <a:r>
              <a:rPr lang="en-US" altLang="zh-CN" b="1" dirty="0">
                <a:latin typeface="+mn-ea"/>
              </a:rPr>
              <a:t>《</a:t>
            </a:r>
            <a:r>
              <a:rPr lang="zh-CN" altLang="en-US" b="1" dirty="0">
                <a:latin typeface="+mn-ea"/>
              </a:rPr>
              <a:t>区块链信息服务管理规定</a:t>
            </a:r>
            <a:r>
              <a:rPr lang="en-US" altLang="zh-CN" b="1" dirty="0">
                <a:latin typeface="+mn-ea"/>
              </a:rPr>
              <a:t>》</a:t>
            </a:r>
          </a:p>
          <a:p>
            <a:pPr algn="just"/>
            <a:r>
              <a:rPr lang="zh-CN" altLang="en-US" sz="1800" b="1" dirty="0">
                <a:solidFill>
                  <a:srgbClr val="FF0000"/>
                </a:solidFill>
                <a:latin typeface="+mn-ea"/>
              </a:rPr>
              <a:t>个人隐私和数据保护</a:t>
            </a:r>
            <a:endParaRPr lang="en-US" altLang="zh-CN" sz="1800" b="1" dirty="0">
              <a:latin typeface="+mn-ea"/>
            </a:endParaRPr>
          </a:p>
          <a:p>
            <a:pPr lvl="1" algn="just"/>
            <a:r>
              <a:rPr lang="en-US" altLang="zh-CN" b="1" dirty="0">
                <a:latin typeface="+mn-ea"/>
              </a:rPr>
              <a:t>《</a:t>
            </a:r>
            <a:r>
              <a:rPr lang="zh-CN" altLang="en-US" b="1" dirty="0">
                <a:latin typeface="+mn-ea"/>
              </a:rPr>
              <a:t>微博客信息服务管理规定</a:t>
            </a:r>
            <a:r>
              <a:rPr lang="en-US" altLang="zh-CN" b="1" dirty="0">
                <a:latin typeface="+mn-ea"/>
              </a:rPr>
              <a:t>》</a:t>
            </a:r>
            <a:r>
              <a:rPr lang="zh-CN" altLang="en-US" b="1" dirty="0">
                <a:latin typeface="+mn-ea"/>
              </a:rPr>
              <a:t>和</a:t>
            </a:r>
            <a:r>
              <a:rPr lang="en-US" altLang="zh-CN" b="1" dirty="0">
                <a:latin typeface="+mn-ea"/>
              </a:rPr>
              <a:t>《</a:t>
            </a:r>
            <a:r>
              <a:rPr lang="zh-CN" altLang="en-US" b="1" dirty="0">
                <a:latin typeface="+mn-ea"/>
              </a:rPr>
              <a:t>个人信息和重要数据出境安全评估办法</a:t>
            </a:r>
            <a:r>
              <a:rPr lang="en-US" altLang="zh-CN" b="1" dirty="0">
                <a:latin typeface="+mn-ea"/>
              </a:rPr>
              <a:t>(</a:t>
            </a:r>
            <a:r>
              <a:rPr lang="zh-CN" altLang="en-US" b="1" dirty="0">
                <a:latin typeface="+mn-ea"/>
              </a:rPr>
              <a:t>征求意见稿</a:t>
            </a:r>
            <a:r>
              <a:rPr lang="en-US" altLang="zh-CN" b="1" dirty="0">
                <a:latin typeface="+mn-ea"/>
              </a:rPr>
              <a:t>)》</a:t>
            </a:r>
          </a:p>
          <a:p>
            <a:pPr lvl="1"/>
            <a:endParaRPr lang="en-US" altLang="zh-CN" sz="1050" b="1" dirty="0">
              <a:solidFill>
                <a:srgbClr val="FF0000"/>
              </a:solidFill>
            </a:endParaRPr>
          </a:p>
          <a:p>
            <a:pPr lvl="1"/>
            <a:endParaRPr lang="en-US" altLang="zh-CN" sz="1050" b="1" dirty="0"/>
          </a:p>
          <a:p>
            <a:pPr lvl="1"/>
            <a:endParaRPr lang="en-US" altLang="zh-CN" sz="1050" b="1" dirty="0">
              <a:solidFill>
                <a:srgbClr val="FF0000"/>
              </a:solidFill>
            </a:endParaRPr>
          </a:p>
          <a:p>
            <a:pPr lvl="1"/>
            <a:endParaRPr lang="zh-CN" altLang="en-US" sz="1050" b="1" dirty="0"/>
          </a:p>
          <a:p>
            <a:pPr lvl="1"/>
            <a:endParaRPr lang="en-US" altLang="zh-CN" sz="1050" b="1" dirty="0"/>
          </a:p>
          <a:p>
            <a:pPr lvl="1"/>
            <a:endParaRPr lang="zh-CN" altLang="en-US" sz="1050" b="1" dirty="0"/>
          </a:p>
          <a:p>
            <a:pPr marL="0" indent="0" algn="just">
              <a:buNone/>
            </a:pPr>
            <a:endParaRPr lang="en-US" sz="1800" b="1" dirty="0"/>
          </a:p>
        </p:txBody>
      </p:sp>
      <p:sp>
        <p:nvSpPr>
          <p:cNvPr id="4" name="标题 1"/>
          <p:cNvSpPr txBox="1"/>
          <p:nvPr/>
        </p:nvSpPr>
        <p:spPr bwMode="auto">
          <a:xfrm>
            <a:off x="292253" y="280872"/>
            <a:ext cx="6172200" cy="575072"/>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我国网络安全政策法规陆续出台</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bwMode="auto">
          <a:xfrm>
            <a:off x="331992" y="307866"/>
            <a:ext cx="7176391" cy="575072"/>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数据跨境流动政策</a:t>
            </a:r>
          </a:p>
        </p:txBody>
      </p:sp>
      <p:sp>
        <p:nvSpPr>
          <p:cNvPr id="11" name="圆角矩形 10"/>
          <p:cNvSpPr/>
          <p:nvPr/>
        </p:nvSpPr>
        <p:spPr>
          <a:xfrm>
            <a:off x="771536" y="1727669"/>
            <a:ext cx="3371256" cy="1140905"/>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spcAft>
                <a:spcPts val="600"/>
              </a:spcAft>
              <a:buFont typeface="Wingdings" panose="05000000000000000000" pitchFamily="2" charset="2"/>
              <a:buChar char="§"/>
            </a:pPr>
            <a:r>
              <a:rPr lang="zh-CN" altLang="en-US" b="1" dirty="0">
                <a:solidFill>
                  <a:schemeClr val="tx1"/>
                </a:solidFill>
                <a:latin typeface="+mn-ea"/>
              </a:rPr>
              <a:t>主要由贸易利益驱动</a:t>
            </a:r>
          </a:p>
          <a:p>
            <a:pPr marL="285750" indent="-285750" algn="just">
              <a:spcAft>
                <a:spcPts val="600"/>
              </a:spcAft>
              <a:buFont typeface="Wingdings" panose="05000000000000000000" pitchFamily="2" charset="2"/>
              <a:buChar char="§"/>
            </a:pPr>
            <a:r>
              <a:rPr lang="zh-CN" altLang="en-US" b="1" dirty="0">
                <a:solidFill>
                  <a:schemeClr val="tx1"/>
                </a:solidFill>
                <a:latin typeface="+mn-ea"/>
              </a:rPr>
              <a:t>在国际上推行宽松的数据跨境流动政策，首先需要本国示范</a:t>
            </a:r>
          </a:p>
        </p:txBody>
      </p:sp>
      <p:sp>
        <p:nvSpPr>
          <p:cNvPr id="14" name="圆角矩形 13"/>
          <p:cNvSpPr/>
          <p:nvPr/>
        </p:nvSpPr>
        <p:spPr>
          <a:xfrm>
            <a:off x="4870832" y="1712793"/>
            <a:ext cx="3806639" cy="1140905"/>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spcAft>
                <a:spcPts val="600"/>
              </a:spcAft>
              <a:buFont typeface="Wingdings" panose="05000000000000000000" pitchFamily="2" charset="2"/>
              <a:buChar char="§"/>
            </a:pPr>
            <a:r>
              <a:rPr lang="zh-CN" altLang="en-US" b="1" dirty="0">
                <a:solidFill>
                  <a:schemeClr val="tx1"/>
                </a:solidFill>
                <a:latin typeface="+mn-ea"/>
              </a:rPr>
              <a:t>在人权项下考虑数据跨境流动政策</a:t>
            </a:r>
          </a:p>
          <a:p>
            <a:pPr marL="285750" indent="-285750" algn="just">
              <a:spcAft>
                <a:spcPts val="600"/>
              </a:spcAft>
              <a:buFont typeface="Wingdings" panose="05000000000000000000" pitchFamily="2" charset="2"/>
              <a:buChar char="§"/>
            </a:pPr>
            <a:r>
              <a:rPr lang="zh-CN" altLang="en-US" b="1" dirty="0">
                <a:solidFill>
                  <a:schemeClr val="tx1"/>
                </a:solidFill>
                <a:latin typeface="+mn-ea"/>
              </a:rPr>
              <a:t>主要体现在个人数据保护制度中（</a:t>
            </a:r>
            <a:r>
              <a:rPr lang="en-US" altLang="zh-CN" b="1" dirty="0">
                <a:solidFill>
                  <a:schemeClr val="tx1"/>
                </a:solidFill>
                <a:latin typeface="+mn-ea"/>
              </a:rPr>
              <a:t>GDPR</a:t>
            </a:r>
            <a:r>
              <a:rPr lang="zh-CN" altLang="en-US" b="1" dirty="0">
                <a:solidFill>
                  <a:schemeClr val="tx1"/>
                </a:solidFill>
                <a:latin typeface="+mn-ea"/>
              </a:rPr>
              <a:t>）</a:t>
            </a:r>
          </a:p>
        </p:txBody>
      </p:sp>
      <p:sp>
        <p:nvSpPr>
          <p:cNvPr id="6" name="矩形 5"/>
          <p:cNvSpPr/>
          <p:nvPr/>
        </p:nvSpPr>
        <p:spPr>
          <a:xfrm>
            <a:off x="331992" y="1719910"/>
            <a:ext cx="439544" cy="1133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b="1" dirty="0">
                <a:latin typeface="+mn-ea"/>
              </a:rPr>
              <a:t>美国</a:t>
            </a:r>
          </a:p>
        </p:txBody>
      </p:sp>
      <p:sp>
        <p:nvSpPr>
          <p:cNvPr id="15" name="矩形 14"/>
          <p:cNvSpPr/>
          <p:nvPr/>
        </p:nvSpPr>
        <p:spPr>
          <a:xfrm>
            <a:off x="4448175" y="1720215"/>
            <a:ext cx="439420" cy="1141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b="1" dirty="0">
                <a:latin typeface="+mn-ea"/>
              </a:rPr>
              <a:t>欧盟</a:t>
            </a:r>
          </a:p>
        </p:txBody>
      </p:sp>
      <p:sp>
        <p:nvSpPr>
          <p:cNvPr id="7" name="矩形 6"/>
          <p:cNvSpPr/>
          <p:nvPr/>
        </p:nvSpPr>
        <p:spPr>
          <a:xfrm>
            <a:off x="771536" y="3057734"/>
            <a:ext cx="7905935" cy="2661285"/>
          </a:xfrm>
          <a:prstGeom prst="rect">
            <a:avLst/>
          </a:prstGeom>
          <a:ln>
            <a:solidFill>
              <a:srgbClr val="0070C0"/>
            </a:solidFill>
          </a:ln>
        </p:spPr>
        <p:txBody>
          <a:bodyPr wrap="square">
            <a:spAutoFit/>
          </a:bodyPr>
          <a:lstStyle/>
          <a:p>
            <a:pPr algn="just">
              <a:lnSpc>
                <a:spcPct val="150000"/>
              </a:lnSpc>
              <a:spcAft>
                <a:spcPts val="600"/>
              </a:spcAft>
            </a:pPr>
            <a:r>
              <a:rPr lang="zh-CN" altLang="en-US" b="1" dirty="0">
                <a:solidFill>
                  <a:srgbClr val="131313"/>
                </a:solidFill>
                <a:latin typeface="+mn-ea"/>
              </a:rPr>
              <a:t>与美欧相比，我国应更多从维护网络安全和数据主权为目的出发，制定跨境数据流动政策。</a:t>
            </a:r>
            <a:r>
              <a:rPr lang="en-US" altLang="zh-CN" b="1" dirty="0">
                <a:solidFill>
                  <a:srgbClr val="131313"/>
                </a:solidFill>
                <a:latin typeface="+mn-ea"/>
              </a:rPr>
              <a:t>2016</a:t>
            </a:r>
            <a:r>
              <a:rPr lang="zh-CN" altLang="en-US" b="1" dirty="0">
                <a:solidFill>
                  <a:srgbClr val="131313"/>
                </a:solidFill>
                <a:latin typeface="+mn-ea"/>
              </a:rPr>
              <a:t>年</a:t>
            </a:r>
            <a:r>
              <a:rPr lang="en-US" altLang="zh-CN" b="1" dirty="0">
                <a:solidFill>
                  <a:srgbClr val="131313"/>
                </a:solidFill>
                <a:latin typeface="+mn-ea"/>
              </a:rPr>
              <a:t>11</a:t>
            </a:r>
            <a:r>
              <a:rPr lang="zh-CN" altLang="en-US" b="1" dirty="0">
                <a:solidFill>
                  <a:srgbClr val="131313"/>
                </a:solidFill>
                <a:latin typeface="+mn-ea"/>
              </a:rPr>
              <a:t>月出台的</a:t>
            </a:r>
            <a:r>
              <a:rPr lang="en-US" altLang="zh-CN" b="1" dirty="0">
                <a:solidFill>
                  <a:srgbClr val="131313"/>
                </a:solidFill>
                <a:latin typeface="+mn-ea"/>
              </a:rPr>
              <a:t>《</a:t>
            </a:r>
            <a:r>
              <a:rPr lang="zh-CN" altLang="en-US" b="1" dirty="0">
                <a:solidFill>
                  <a:srgbClr val="131313"/>
                </a:solidFill>
                <a:latin typeface="+mn-ea"/>
              </a:rPr>
              <a:t>网络安全法</a:t>
            </a:r>
            <a:r>
              <a:rPr lang="en-US" altLang="zh-CN" b="1" dirty="0">
                <a:solidFill>
                  <a:srgbClr val="131313"/>
                </a:solidFill>
                <a:latin typeface="+mn-ea"/>
              </a:rPr>
              <a:t>》</a:t>
            </a:r>
            <a:r>
              <a:rPr lang="zh-CN" altLang="en-US" b="1" dirty="0">
                <a:solidFill>
                  <a:srgbClr val="131313"/>
                </a:solidFill>
                <a:latin typeface="+mn-ea"/>
              </a:rPr>
              <a:t>首次以国家法律形式明确了中国数据跨境流动基本政策。</a:t>
            </a:r>
          </a:p>
          <a:p>
            <a:pPr algn="just">
              <a:lnSpc>
                <a:spcPct val="150000"/>
              </a:lnSpc>
              <a:spcAft>
                <a:spcPts val="600"/>
              </a:spcAft>
            </a:pPr>
            <a:r>
              <a:rPr lang="zh-CN" altLang="en-US" b="1" dirty="0">
                <a:latin typeface="+mn-ea"/>
              </a:rPr>
              <a:t>我国目前初步建立的数据跨境流动政策，如将数据出境安全评估作为单一合规机制，在现实中恐难以适应海量数据跨境管理需求。有必要参考欧盟及其他国家经验，设立符合我国国情需要的多样化合法流动机制。</a:t>
            </a:r>
          </a:p>
        </p:txBody>
      </p:sp>
      <p:sp>
        <p:nvSpPr>
          <p:cNvPr id="12" name="矩形 11"/>
          <p:cNvSpPr/>
          <p:nvPr/>
        </p:nvSpPr>
        <p:spPr>
          <a:xfrm>
            <a:off x="332105" y="3042920"/>
            <a:ext cx="439420" cy="2675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b="1" dirty="0">
                <a:latin typeface="+mn-ea"/>
              </a:rPr>
              <a:t>我国</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bwMode="auto">
          <a:xfrm>
            <a:off x="276008" y="293353"/>
            <a:ext cx="7176391" cy="575072"/>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数据跨境流动政策的关键技术</a:t>
            </a:r>
          </a:p>
        </p:txBody>
      </p:sp>
      <p:sp>
        <p:nvSpPr>
          <p:cNvPr id="8" name="内容占位符 2"/>
          <p:cNvSpPr>
            <a:spLocks noGrp="1"/>
          </p:cNvSpPr>
          <p:nvPr>
            <p:ph idx="1"/>
          </p:nvPr>
        </p:nvSpPr>
        <p:spPr>
          <a:xfrm>
            <a:off x="276008" y="1309401"/>
            <a:ext cx="8612769" cy="4009900"/>
          </a:xfrm>
        </p:spPr>
        <p:txBody>
          <a:bodyPr>
            <a:noAutofit/>
          </a:bodyPr>
          <a:lstStyle/>
          <a:p>
            <a:pPr algn="just">
              <a:lnSpc>
                <a:spcPct val="100000"/>
              </a:lnSpc>
            </a:pPr>
            <a:r>
              <a:rPr kumimoji="1" lang="zh-CN" altLang="en-US" sz="2400" b="1" dirty="0">
                <a:solidFill>
                  <a:srgbClr val="C00000"/>
                </a:solidFill>
                <a:latin typeface="+mn-ea"/>
              </a:rPr>
              <a:t>个人数据识别</a:t>
            </a:r>
            <a:endParaRPr kumimoji="1" lang="en-US" altLang="zh-CN" sz="2400" b="1" dirty="0">
              <a:solidFill>
                <a:srgbClr val="C00000"/>
              </a:solidFill>
              <a:latin typeface="+mn-ea"/>
            </a:endParaRPr>
          </a:p>
          <a:p>
            <a:pPr lvl="1"/>
            <a:r>
              <a:rPr kumimoji="1" lang="zh-CN" altLang="en-US" b="1" dirty="0"/>
              <a:t>文本类信息： 主体身份信息、地址、电话、邮件等内容的识别方法。</a:t>
            </a:r>
          </a:p>
          <a:p>
            <a:pPr lvl="1"/>
            <a:r>
              <a:rPr kumimoji="1" lang="zh-CN" altLang="en-US" b="1" dirty="0"/>
              <a:t>生物学信息</a:t>
            </a:r>
            <a:r>
              <a:rPr kumimoji="1" lang="en-US" altLang="zh-CN" b="1" dirty="0"/>
              <a:t>:</a:t>
            </a:r>
            <a:r>
              <a:rPr kumimoji="1" lang="zh-CN" altLang="en-US" b="1" dirty="0"/>
              <a:t>  基因学信息、人脸识别数据、指纹信息等。</a:t>
            </a:r>
          </a:p>
          <a:p>
            <a:pPr lvl="1"/>
            <a:r>
              <a:rPr kumimoji="1" lang="zh-CN" altLang="en-US" b="1" dirty="0"/>
              <a:t>生活类信息：银行卡信息、位置信息等。</a:t>
            </a:r>
          </a:p>
          <a:p>
            <a:pPr lvl="1"/>
            <a:r>
              <a:rPr kumimoji="1" lang="zh-CN" altLang="en-US" b="1" dirty="0"/>
              <a:t>社交网络信息： 社交网络账号、观点等。</a:t>
            </a:r>
            <a:endParaRPr lang="en-US" altLang="zh-CN" b="1" dirty="0"/>
          </a:p>
          <a:p>
            <a:pPr algn="just">
              <a:lnSpc>
                <a:spcPct val="100000"/>
              </a:lnSpc>
            </a:pPr>
            <a:r>
              <a:rPr lang="zh-CN" altLang="en-US" sz="2400" b="1" dirty="0">
                <a:solidFill>
                  <a:srgbClr val="C00000"/>
                </a:solidFill>
              </a:rPr>
              <a:t>合规性检测</a:t>
            </a:r>
            <a:endParaRPr lang="en-US" altLang="zh-CN" sz="2400" b="1" dirty="0">
              <a:solidFill>
                <a:srgbClr val="C00000"/>
              </a:solidFill>
            </a:endParaRPr>
          </a:p>
          <a:p>
            <a:pPr lvl="1"/>
            <a:r>
              <a:rPr kumimoji="1" lang="zh-CN" altLang="en-US" b="1" dirty="0"/>
              <a:t>根据不同类别个人数据制订不同的规则</a:t>
            </a:r>
            <a:endParaRPr kumimoji="1" lang="en-US" altLang="zh-CN" b="1" dirty="0"/>
          </a:p>
          <a:p>
            <a:pPr lvl="1"/>
            <a:r>
              <a:rPr kumimoji="1" lang="zh-CN" altLang="en-US" b="1" dirty="0"/>
              <a:t>个人数据遮蔽</a:t>
            </a:r>
            <a:endParaRPr kumimoji="1" lang="en-US" altLang="zh-CN" b="1" dirty="0"/>
          </a:p>
          <a:p>
            <a:pPr lvl="1"/>
            <a:r>
              <a:rPr kumimoji="1" lang="zh-CN" altLang="en-US" b="1" dirty="0"/>
              <a:t>数据活动合规</a:t>
            </a:r>
            <a:endParaRPr kumimoji="1" lang="en-US" altLang="zh-CN" b="1" dirty="0"/>
          </a:p>
          <a:p>
            <a:pPr lvl="1"/>
            <a:r>
              <a:rPr kumimoji="1" lang="zh-CN" altLang="en-US" b="1" dirty="0"/>
              <a:t>违规检查与事件响应</a:t>
            </a:r>
          </a:p>
          <a:p>
            <a:pPr lvl="1"/>
            <a:r>
              <a:rPr kumimoji="1" lang="zh-CN" altLang="en-US" b="1" dirty="0"/>
              <a:t>数据传播范围是否合规</a:t>
            </a:r>
            <a:endParaRPr kumimoji="1" lang="en-US" altLang="zh-CN" b="1" dirty="0"/>
          </a:p>
          <a:p>
            <a:r>
              <a:rPr lang="zh-CN" altLang="en-US" sz="2400" b="1" dirty="0">
                <a:solidFill>
                  <a:srgbClr val="C00000"/>
                </a:solidFill>
                <a:latin typeface="+mn-ea"/>
              </a:rPr>
              <a:t>数据溯源</a:t>
            </a:r>
            <a:endParaRPr lang="en-US" altLang="zh-CN" sz="2400" b="1" dirty="0">
              <a:solidFill>
                <a:srgbClr val="C00000"/>
              </a:solidFill>
              <a:latin typeface="+mn-ea"/>
            </a:endParaRPr>
          </a:p>
          <a:p>
            <a:pPr lvl="1"/>
            <a:r>
              <a:rPr kumimoji="1" lang="zh-CN" altLang="en-US" b="1" dirty="0"/>
              <a:t>对数据应用周期的各个环节的操作进行标记和定位，在发生数据安全问题时，可以及时准确地定位到出现问题的环节和责任者，以便对数据安全问题的解决。</a:t>
            </a:r>
          </a:p>
          <a:p>
            <a:pPr lvl="1"/>
            <a:r>
              <a:rPr kumimoji="1" lang="zh-CN" altLang="en-US" b="1" dirty="0"/>
              <a:t>溯源方法：标注法、反向查询法、数字水印。</a:t>
            </a:r>
          </a:p>
          <a:p>
            <a:pPr lvl="1"/>
            <a:endParaRPr lang="en-US" altLang="zh-CN" sz="1400" b="1" dirty="0"/>
          </a:p>
          <a:p>
            <a:pPr lvl="1"/>
            <a:endParaRPr lang="en-US" altLang="zh-CN" sz="1400" b="1" dirty="0">
              <a:solidFill>
                <a:srgbClr val="FF0000"/>
              </a:solidFill>
            </a:endParaRPr>
          </a:p>
          <a:p>
            <a:pPr lvl="1"/>
            <a:endParaRPr lang="zh-CN" altLang="en-US" sz="1400" b="1" dirty="0"/>
          </a:p>
          <a:p>
            <a:pPr lvl="1"/>
            <a:endParaRPr lang="en-US" altLang="zh-CN" sz="1400" b="1" dirty="0"/>
          </a:p>
          <a:p>
            <a:pPr lvl="1"/>
            <a:endParaRPr lang="zh-CN" altLang="en-US" sz="1400" b="1" dirty="0"/>
          </a:p>
          <a:p>
            <a:pPr marL="0" indent="0" algn="just">
              <a:buNone/>
            </a:pPr>
            <a:endParaRPr lang="zh-CN" altLang="en-US" sz="1400" b="1"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292253" y="280872"/>
            <a:ext cx="6172200" cy="575072"/>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各国重视数据安全保护和数据跨境流动</a:t>
            </a:r>
          </a:p>
        </p:txBody>
      </p:sp>
      <p:sp>
        <p:nvSpPr>
          <p:cNvPr id="5" name="文本框 4"/>
          <p:cNvSpPr txBox="1"/>
          <p:nvPr/>
        </p:nvSpPr>
        <p:spPr>
          <a:xfrm>
            <a:off x="292253" y="1677363"/>
            <a:ext cx="4018490" cy="368300"/>
          </a:xfrm>
          <a:prstGeom prst="rect">
            <a:avLst/>
          </a:prstGeom>
          <a:solidFill>
            <a:srgbClr val="0070C0"/>
          </a:solidFill>
          <a:ln>
            <a:noFill/>
          </a:ln>
        </p:spPr>
        <p:txBody>
          <a:bodyPr wrap="square" rtlCol="0">
            <a:spAutoFit/>
          </a:bodyPr>
          <a:lstStyle/>
          <a:p>
            <a:pPr algn="ctr"/>
            <a:r>
              <a:rPr lang="zh-CN" altLang="en-US" b="1" dirty="0">
                <a:solidFill>
                  <a:schemeClr val="bg1"/>
                </a:solidFill>
              </a:rPr>
              <a:t>进一步完善数据安全保护法律法规</a:t>
            </a:r>
          </a:p>
        </p:txBody>
      </p:sp>
      <p:sp>
        <p:nvSpPr>
          <p:cNvPr id="6" name="圆角矩形 5"/>
          <p:cNvSpPr/>
          <p:nvPr/>
        </p:nvSpPr>
        <p:spPr>
          <a:xfrm>
            <a:off x="292254" y="2032154"/>
            <a:ext cx="4018490" cy="2034488"/>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1500" b="1" dirty="0">
                <a:solidFill>
                  <a:schemeClr val="tx1"/>
                </a:solidFill>
              </a:rPr>
              <a:t>2018</a:t>
            </a:r>
            <a:r>
              <a:rPr lang="zh-CN" altLang="en-US" sz="1500" b="1" dirty="0">
                <a:solidFill>
                  <a:schemeClr val="tx1"/>
                </a:solidFill>
              </a:rPr>
              <a:t>年</a:t>
            </a:r>
            <a:r>
              <a:rPr lang="en-US" altLang="zh-CN" sz="1500" b="1" dirty="0">
                <a:solidFill>
                  <a:schemeClr val="tx1"/>
                </a:solidFill>
              </a:rPr>
              <a:t>5</a:t>
            </a:r>
            <a:r>
              <a:rPr lang="zh-CN" altLang="en-US" sz="1500" b="1" dirty="0">
                <a:solidFill>
                  <a:schemeClr val="tx1"/>
                </a:solidFill>
              </a:rPr>
              <a:t>月</a:t>
            </a:r>
            <a:r>
              <a:rPr lang="en-US" altLang="zh-CN" sz="1500" b="1" dirty="0">
                <a:solidFill>
                  <a:schemeClr val="tx1"/>
                </a:solidFill>
              </a:rPr>
              <a:t>25</a:t>
            </a:r>
            <a:r>
              <a:rPr lang="zh-CN" altLang="en-US" sz="1500" b="1" dirty="0">
                <a:solidFill>
                  <a:schemeClr val="tx1"/>
                </a:solidFill>
              </a:rPr>
              <a:t>日，欧洲联盟出台</a:t>
            </a:r>
            <a:r>
              <a:rPr lang="en-US" altLang="zh-CN" sz="1500" b="1" dirty="0">
                <a:solidFill>
                  <a:schemeClr val="tx1"/>
                </a:solidFill>
              </a:rPr>
              <a:t>《</a:t>
            </a:r>
            <a:r>
              <a:rPr lang="zh-CN" altLang="en-US" b="1" dirty="0">
                <a:solidFill>
                  <a:srgbClr val="C00000"/>
                </a:solidFill>
              </a:rPr>
              <a:t>通用数据保护条例</a:t>
            </a:r>
            <a:r>
              <a:rPr lang="en-US" altLang="zh-CN" sz="1500" b="1" dirty="0">
                <a:solidFill>
                  <a:schemeClr val="tx1"/>
                </a:solidFill>
              </a:rPr>
              <a:t>》</a:t>
            </a:r>
            <a:r>
              <a:rPr lang="zh-CN" altLang="en-US" sz="1500" b="1" dirty="0">
                <a:solidFill>
                  <a:schemeClr val="tx1"/>
                </a:solidFill>
              </a:rPr>
              <a:t>。</a:t>
            </a:r>
            <a:endParaRPr lang="en-US" altLang="zh-CN" sz="1500" b="1" dirty="0">
              <a:solidFill>
                <a:schemeClr val="tx1"/>
              </a:solidFill>
            </a:endParaRPr>
          </a:p>
          <a:p>
            <a:pPr marL="285750" indent="-285750">
              <a:spcAft>
                <a:spcPts val="1200"/>
              </a:spcAft>
              <a:buFont typeface="Wingdings" panose="05000000000000000000" pitchFamily="2" charset="2"/>
              <a:buChar char="§"/>
            </a:pPr>
            <a:r>
              <a:rPr lang="zh-CN" altLang="en-US" sz="1500" b="1" dirty="0">
                <a:solidFill>
                  <a:schemeClr val="tx1"/>
                </a:solidFill>
              </a:rPr>
              <a:t>欧盟国家参照</a:t>
            </a:r>
            <a:r>
              <a:rPr lang="en-US" altLang="zh-CN" sz="1500" b="1" dirty="0">
                <a:solidFill>
                  <a:schemeClr val="tx1"/>
                </a:solidFill>
              </a:rPr>
              <a:t>GDPR</a:t>
            </a:r>
            <a:r>
              <a:rPr lang="zh-CN" altLang="en-US" sz="1500" b="1" dirty="0">
                <a:solidFill>
                  <a:schemeClr val="tx1"/>
                </a:solidFill>
              </a:rPr>
              <a:t>研究制定或发布国内数据保护相关规定。</a:t>
            </a:r>
            <a:endParaRPr lang="en-US" altLang="zh-CN" sz="1500" b="1" dirty="0">
              <a:solidFill>
                <a:schemeClr val="tx1"/>
              </a:solidFill>
            </a:endParaRPr>
          </a:p>
          <a:p>
            <a:pPr marL="285750" indent="-285750">
              <a:spcAft>
                <a:spcPts val="1200"/>
              </a:spcAft>
              <a:buFont typeface="Wingdings" panose="05000000000000000000" pitchFamily="2" charset="2"/>
              <a:buChar char="§"/>
            </a:pPr>
            <a:r>
              <a:rPr lang="zh-CN" altLang="en-US" sz="1500" b="1" dirty="0">
                <a:solidFill>
                  <a:schemeClr val="tx1"/>
                </a:solidFill>
              </a:rPr>
              <a:t>非欧盟国家，如阿根廷、巴西、伊朗、印度、泰国等国也调整其数据保护法规。</a:t>
            </a:r>
            <a:endParaRPr lang="en-US" sz="1500" b="1" dirty="0">
              <a:solidFill>
                <a:schemeClr val="tx1"/>
              </a:solidFill>
            </a:endParaRPr>
          </a:p>
        </p:txBody>
      </p:sp>
      <p:sp>
        <p:nvSpPr>
          <p:cNvPr id="7" name="圆角矩形 6"/>
          <p:cNvSpPr/>
          <p:nvPr/>
        </p:nvSpPr>
        <p:spPr>
          <a:xfrm>
            <a:off x="4485725" y="2019922"/>
            <a:ext cx="4121766" cy="204672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1500" b="1" dirty="0">
                <a:solidFill>
                  <a:schemeClr val="tx1"/>
                </a:solidFill>
              </a:rPr>
              <a:t>2018</a:t>
            </a:r>
            <a:r>
              <a:rPr lang="zh-CN" altLang="en-US" sz="1500" b="1" dirty="0">
                <a:solidFill>
                  <a:schemeClr val="tx1"/>
                </a:solidFill>
              </a:rPr>
              <a:t>年</a:t>
            </a:r>
            <a:r>
              <a:rPr lang="en-US" altLang="zh-CN" sz="1500" b="1" dirty="0">
                <a:solidFill>
                  <a:schemeClr val="tx1"/>
                </a:solidFill>
              </a:rPr>
              <a:t>4</a:t>
            </a:r>
            <a:r>
              <a:rPr lang="zh-CN" altLang="en-US" sz="1500" b="1" dirty="0">
                <a:solidFill>
                  <a:schemeClr val="tx1"/>
                </a:solidFill>
              </a:rPr>
              <a:t>月，巴西向世界贸易组织提交文件，敦促对互联网数据流动规则展开讨论</a:t>
            </a:r>
            <a:endParaRPr lang="en-US" altLang="zh-CN" sz="1500" b="1" dirty="0">
              <a:solidFill>
                <a:schemeClr val="tx1"/>
              </a:solidFill>
            </a:endParaRPr>
          </a:p>
          <a:p>
            <a:pPr marL="285750" indent="-285750">
              <a:spcAft>
                <a:spcPts val="1200"/>
              </a:spcAft>
              <a:buFont typeface="Wingdings" panose="05000000000000000000" pitchFamily="2" charset="2"/>
              <a:buChar char="§"/>
            </a:pPr>
            <a:r>
              <a:rPr lang="en-US" altLang="zh-CN" sz="1500" b="1" dirty="0">
                <a:solidFill>
                  <a:schemeClr val="tx1"/>
                </a:solidFill>
              </a:rPr>
              <a:t>2018</a:t>
            </a:r>
            <a:r>
              <a:rPr lang="zh-CN" altLang="en-US" sz="1500" b="1" dirty="0">
                <a:solidFill>
                  <a:schemeClr val="tx1"/>
                </a:solidFill>
              </a:rPr>
              <a:t>年</a:t>
            </a:r>
            <a:r>
              <a:rPr lang="en-US" altLang="zh-CN" sz="1500" b="1" dirty="0">
                <a:solidFill>
                  <a:schemeClr val="tx1"/>
                </a:solidFill>
              </a:rPr>
              <a:t>7</a:t>
            </a:r>
            <a:r>
              <a:rPr lang="zh-CN" altLang="en-US" sz="1500" b="1" dirty="0">
                <a:solidFill>
                  <a:schemeClr val="tx1"/>
                </a:solidFill>
              </a:rPr>
              <a:t>月，日本和欧盟达成协议，将实现双方数据自由流动。</a:t>
            </a:r>
            <a:endParaRPr lang="en-US" altLang="zh-CN" sz="1500" b="1" dirty="0">
              <a:solidFill>
                <a:schemeClr val="tx1"/>
              </a:solidFill>
            </a:endParaRPr>
          </a:p>
          <a:p>
            <a:pPr marL="285750" indent="-285750">
              <a:spcAft>
                <a:spcPts val="1200"/>
              </a:spcAft>
              <a:buFont typeface="Wingdings" panose="05000000000000000000" pitchFamily="2" charset="2"/>
              <a:buChar char="§"/>
            </a:pPr>
            <a:r>
              <a:rPr lang="en-US" altLang="zh-CN" sz="1500" b="1" dirty="0">
                <a:solidFill>
                  <a:schemeClr val="tx1"/>
                </a:solidFill>
              </a:rPr>
              <a:t>2018</a:t>
            </a:r>
            <a:r>
              <a:rPr lang="zh-CN" altLang="en-US" sz="1500" b="1" dirty="0">
                <a:solidFill>
                  <a:schemeClr val="tx1"/>
                </a:solidFill>
              </a:rPr>
              <a:t>年</a:t>
            </a:r>
            <a:r>
              <a:rPr lang="en-US" altLang="zh-CN" sz="1500" b="1" dirty="0">
                <a:solidFill>
                  <a:schemeClr val="tx1"/>
                </a:solidFill>
              </a:rPr>
              <a:t>10</a:t>
            </a:r>
            <a:r>
              <a:rPr lang="zh-CN" altLang="en-US" sz="1500" b="1" dirty="0">
                <a:solidFill>
                  <a:schemeClr val="tx1"/>
                </a:solidFill>
              </a:rPr>
              <a:t>月，欧盟议会通过</a:t>
            </a:r>
            <a:r>
              <a:rPr lang="en-US" altLang="zh-CN" sz="1500" b="1" dirty="0">
                <a:solidFill>
                  <a:schemeClr val="tx1"/>
                </a:solidFill>
              </a:rPr>
              <a:t>《</a:t>
            </a:r>
            <a:r>
              <a:rPr lang="zh-CN" altLang="en-US" sz="1500" b="1" dirty="0">
                <a:solidFill>
                  <a:schemeClr val="tx1"/>
                </a:solidFill>
              </a:rPr>
              <a:t>欧盟非个人数据自由流动条例</a:t>
            </a:r>
            <a:r>
              <a:rPr lang="en-US" altLang="zh-CN" sz="1500" b="1" dirty="0">
                <a:solidFill>
                  <a:schemeClr val="tx1"/>
                </a:solidFill>
              </a:rPr>
              <a:t>》</a:t>
            </a:r>
          </a:p>
        </p:txBody>
      </p:sp>
      <p:sp>
        <p:nvSpPr>
          <p:cNvPr id="8" name="文本框 7"/>
          <p:cNvSpPr txBox="1"/>
          <p:nvPr/>
        </p:nvSpPr>
        <p:spPr>
          <a:xfrm>
            <a:off x="4485723" y="1686451"/>
            <a:ext cx="4121766" cy="368300"/>
          </a:xfrm>
          <a:prstGeom prst="rect">
            <a:avLst/>
          </a:prstGeom>
          <a:solidFill>
            <a:srgbClr val="0070C0"/>
          </a:solidFill>
          <a:ln>
            <a:noFill/>
          </a:ln>
        </p:spPr>
        <p:txBody>
          <a:bodyPr wrap="square" rtlCol="0">
            <a:spAutoFit/>
          </a:bodyPr>
          <a:lstStyle/>
          <a:p>
            <a:pPr algn="ctr"/>
            <a:r>
              <a:rPr lang="zh-CN" altLang="en-US" b="1" dirty="0">
                <a:solidFill>
                  <a:schemeClr val="bg1"/>
                </a:solidFill>
              </a:rPr>
              <a:t>加紧研究数据跨境流动规则</a:t>
            </a:r>
          </a:p>
        </p:txBody>
      </p:sp>
      <p:sp>
        <p:nvSpPr>
          <p:cNvPr id="9" name="矩形 8"/>
          <p:cNvSpPr/>
          <p:nvPr/>
        </p:nvSpPr>
        <p:spPr>
          <a:xfrm>
            <a:off x="292253" y="4230221"/>
            <a:ext cx="8315236" cy="15572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1500" b="1" dirty="0">
                <a:solidFill>
                  <a:schemeClr val="tx1"/>
                </a:solidFill>
              </a:rPr>
              <a:t>2019</a:t>
            </a:r>
            <a:r>
              <a:rPr lang="zh-CN" altLang="en-US" sz="1500" b="1" dirty="0">
                <a:solidFill>
                  <a:schemeClr val="tx1"/>
                </a:solidFill>
              </a:rPr>
              <a:t>年</a:t>
            </a:r>
            <a:r>
              <a:rPr lang="en-US" altLang="zh-CN" sz="1500" b="1" dirty="0">
                <a:solidFill>
                  <a:schemeClr val="tx1"/>
                </a:solidFill>
              </a:rPr>
              <a:t>1</a:t>
            </a:r>
            <a:r>
              <a:rPr lang="zh-CN" altLang="en-US" sz="1500" b="1" dirty="0">
                <a:solidFill>
                  <a:schemeClr val="tx1"/>
                </a:solidFill>
              </a:rPr>
              <a:t>月</a:t>
            </a:r>
            <a:r>
              <a:rPr lang="en-US" altLang="zh-CN" sz="1500" b="1" dirty="0">
                <a:solidFill>
                  <a:schemeClr val="tx1"/>
                </a:solidFill>
              </a:rPr>
              <a:t>21</a:t>
            </a:r>
            <a:r>
              <a:rPr lang="zh-CN" altLang="en-US" sz="1500" b="1" dirty="0">
                <a:solidFill>
                  <a:schemeClr val="tx1"/>
                </a:solidFill>
              </a:rPr>
              <a:t>日，法国数据保护监管机构</a:t>
            </a:r>
            <a:r>
              <a:rPr lang="en-US" altLang="zh-CN" sz="1500" b="1" dirty="0">
                <a:solidFill>
                  <a:schemeClr val="tx1"/>
                </a:solidFill>
              </a:rPr>
              <a:t>CNIL</a:t>
            </a:r>
            <a:r>
              <a:rPr lang="zh-CN" altLang="en-US" sz="1500" b="1" dirty="0">
                <a:solidFill>
                  <a:schemeClr val="tx1"/>
                </a:solidFill>
              </a:rPr>
              <a:t>根据</a:t>
            </a:r>
            <a:r>
              <a:rPr lang="en-US" altLang="zh-CN" sz="1500" b="1" dirty="0">
                <a:solidFill>
                  <a:schemeClr val="tx1"/>
                </a:solidFill>
              </a:rPr>
              <a:t>《</a:t>
            </a:r>
            <a:r>
              <a:rPr lang="zh-CN" altLang="en-US" sz="1500" b="1" dirty="0">
                <a:solidFill>
                  <a:schemeClr val="tx1"/>
                </a:solidFill>
              </a:rPr>
              <a:t>通用数据保护条例</a:t>
            </a:r>
            <a:r>
              <a:rPr lang="en-US" altLang="zh-CN" sz="1500" b="1" dirty="0">
                <a:solidFill>
                  <a:schemeClr val="tx1"/>
                </a:solidFill>
              </a:rPr>
              <a:t>》(GDPR)</a:t>
            </a:r>
            <a:r>
              <a:rPr lang="zh-CN" altLang="en-US" sz="1500" b="1" dirty="0">
                <a:solidFill>
                  <a:schemeClr val="tx1"/>
                </a:solidFill>
              </a:rPr>
              <a:t>对</a:t>
            </a:r>
            <a:r>
              <a:rPr lang="en-US" altLang="zh-CN" sz="1500" b="1" dirty="0">
                <a:solidFill>
                  <a:schemeClr val="tx1"/>
                </a:solidFill>
              </a:rPr>
              <a:t>Google</a:t>
            </a:r>
            <a:r>
              <a:rPr lang="zh-CN" altLang="en-US" sz="1500" b="1" dirty="0">
                <a:solidFill>
                  <a:schemeClr val="tx1"/>
                </a:solidFill>
              </a:rPr>
              <a:t>处以</a:t>
            </a:r>
            <a:r>
              <a:rPr lang="en-US" altLang="zh-CN" sz="1500" b="1" dirty="0">
                <a:solidFill>
                  <a:schemeClr val="tx1"/>
                </a:solidFill>
              </a:rPr>
              <a:t>5000</a:t>
            </a:r>
            <a:r>
              <a:rPr lang="zh-CN" altLang="en-US" sz="1500" b="1" dirty="0">
                <a:solidFill>
                  <a:schemeClr val="tx1"/>
                </a:solidFill>
              </a:rPr>
              <a:t>万欧元</a:t>
            </a:r>
            <a:r>
              <a:rPr lang="en-US" altLang="zh-CN" sz="1500" b="1" dirty="0">
                <a:solidFill>
                  <a:schemeClr val="tx1"/>
                </a:solidFill>
              </a:rPr>
              <a:t>(</a:t>
            </a:r>
            <a:r>
              <a:rPr lang="zh-CN" altLang="en-US" sz="1500" b="1" dirty="0">
                <a:solidFill>
                  <a:schemeClr val="tx1"/>
                </a:solidFill>
              </a:rPr>
              <a:t>约</a:t>
            </a:r>
            <a:r>
              <a:rPr lang="en-US" altLang="zh-CN" sz="1500" b="1" dirty="0">
                <a:solidFill>
                  <a:schemeClr val="tx1"/>
                </a:solidFill>
              </a:rPr>
              <a:t>4</a:t>
            </a:r>
            <a:r>
              <a:rPr lang="zh-CN" altLang="en-US" sz="1500" b="1" dirty="0">
                <a:solidFill>
                  <a:schemeClr val="tx1"/>
                </a:solidFill>
              </a:rPr>
              <a:t>亿人民币</a:t>
            </a:r>
            <a:r>
              <a:rPr lang="en-US" altLang="zh-CN" sz="1500" b="1" dirty="0">
                <a:solidFill>
                  <a:schemeClr val="tx1"/>
                </a:solidFill>
              </a:rPr>
              <a:t>)</a:t>
            </a:r>
            <a:r>
              <a:rPr lang="zh-CN" altLang="en-US" sz="1500" b="1" dirty="0">
                <a:solidFill>
                  <a:schemeClr val="tx1"/>
                </a:solidFill>
              </a:rPr>
              <a:t>的罚款，理由是</a:t>
            </a:r>
            <a:r>
              <a:rPr lang="en-US" altLang="zh-CN" sz="1500" b="1" dirty="0">
                <a:solidFill>
                  <a:schemeClr val="tx1"/>
                </a:solidFill>
              </a:rPr>
              <a:t>Google</a:t>
            </a:r>
            <a:r>
              <a:rPr lang="zh-CN" altLang="en-US" sz="1500" b="1" dirty="0">
                <a:solidFill>
                  <a:schemeClr val="tx1"/>
                </a:solidFill>
              </a:rPr>
              <a:t>在处理个人用户数据时存在缺乏透明度、用户获知信息不充分以及缺乏对个性化广告的有效同意等问题</a:t>
            </a:r>
            <a:endParaRPr lang="en-US" altLang="zh-CN" sz="1500" b="1" dirty="0">
              <a:solidFill>
                <a:schemeClr val="tx1"/>
              </a:solidFill>
            </a:endParaRPr>
          </a:p>
          <a:p>
            <a:pPr marL="285750" indent="-285750">
              <a:spcAft>
                <a:spcPts val="1200"/>
              </a:spcAft>
              <a:buFont typeface="Wingdings" panose="05000000000000000000" pitchFamily="2" charset="2"/>
              <a:buChar char="§"/>
            </a:pPr>
            <a:r>
              <a:rPr lang="en-US" altLang="zh-CN" sz="1500" b="1" dirty="0">
                <a:solidFill>
                  <a:schemeClr val="tx1"/>
                </a:solidFill>
              </a:rPr>
              <a:t>2019</a:t>
            </a:r>
            <a:r>
              <a:rPr lang="zh-CN" altLang="en-US" sz="1500" b="1" dirty="0">
                <a:solidFill>
                  <a:schemeClr val="tx1"/>
                </a:solidFill>
              </a:rPr>
              <a:t>年</a:t>
            </a:r>
            <a:r>
              <a:rPr lang="en-US" altLang="zh-CN" sz="1500" b="1" dirty="0">
                <a:solidFill>
                  <a:schemeClr val="tx1"/>
                </a:solidFill>
              </a:rPr>
              <a:t>7</a:t>
            </a:r>
            <a:r>
              <a:rPr lang="zh-CN" altLang="en-US" sz="1500" b="1" dirty="0">
                <a:solidFill>
                  <a:schemeClr val="tx1"/>
                </a:solidFill>
              </a:rPr>
              <a:t>月</a:t>
            </a:r>
            <a:r>
              <a:rPr lang="en-US" altLang="zh-CN" sz="1500" b="1" dirty="0">
                <a:solidFill>
                  <a:schemeClr val="tx1"/>
                </a:solidFill>
              </a:rPr>
              <a:t>8</a:t>
            </a:r>
            <a:r>
              <a:rPr lang="zh-CN" altLang="en-US" sz="1500" b="1" dirty="0">
                <a:solidFill>
                  <a:schemeClr val="tx1"/>
                </a:solidFill>
              </a:rPr>
              <a:t>日，英国信息监管局发表声明说，英国航空公司因为违反</a:t>
            </a:r>
            <a:r>
              <a:rPr lang="en-US" altLang="zh-CN" sz="1500" b="1" dirty="0">
                <a:solidFill>
                  <a:schemeClr val="tx1"/>
                </a:solidFill>
              </a:rPr>
              <a:t>《</a:t>
            </a:r>
            <a:r>
              <a:rPr lang="zh-CN" altLang="en-US" sz="1500" b="1" dirty="0">
                <a:solidFill>
                  <a:schemeClr val="tx1"/>
                </a:solidFill>
              </a:rPr>
              <a:t>一般数据保护条例</a:t>
            </a:r>
            <a:r>
              <a:rPr lang="en-US" altLang="zh-CN" sz="1500" b="1" dirty="0">
                <a:solidFill>
                  <a:schemeClr val="tx1"/>
                </a:solidFill>
              </a:rPr>
              <a:t>》</a:t>
            </a:r>
            <a:r>
              <a:rPr lang="zh-CN" altLang="en-US" sz="1500" b="1" dirty="0">
                <a:solidFill>
                  <a:schemeClr val="tx1"/>
                </a:solidFill>
              </a:rPr>
              <a:t>被罚</a:t>
            </a:r>
            <a:r>
              <a:rPr lang="en-US" altLang="zh-CN" sz="1500" b="1" dirty="0">
                <a:solidFill>
                  <a:schemeClr val="tx1"/>
                </a:solidFill>
              </a:rPr>
              <a:t>1.8339</a:t>
            </a:r>
            <a:r>
              <a:rPr lang="zh-CN" altLang="en-US" sz="1500" b="1" dirty="0">
                <a:solidFill>
                  <a:schemeClr val="tx1"/>
                </a:solidFill>
              </a:rPr>
              <a:t>亿英镑（约合</a:t>
            </a:r>
            <a:r>
              <a:rPr lang="en-US" altLang="zh-CN" sz="1500" b="1" dirty="0">
                <a:solidFill>
                  <a:schemeClr val="tx1"/>
                </a:solidFill>
              </a:rPr>
              <a:t>15.8</a:t>
            </a:r>
            <a:r>
              <a:rPr lang="zh-CN" altLang="en-US" sz="1500" b="1" dirty="0">
                <a:solidFill>
                  <a:schemeClr val="tx1"/>
                </a:solidFill>
              </a:rPr>
              <a:t>亿元人民币）。</a:t>
            </a:r>
            <a:endParaRPr lang="en-US" altLang="zh-CN" sz="150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58165"/>
          </a:xfrm>
        </p:spPr>
        <p:txBody>
          <a:bodyPr>
            <a:normAutofit/>
          </a:bodyPr>
          <a:lstStyle/>
          <a:p>
            <a:r>
              <a:rPr lang="zh-CN" altLang="en-US">
                <a:sym typeface="+mn-ea"/>
              </a:rPr>
              <a:t>网络空间四个基本要素</a:t>
            </a:r>
            <a:endParaRPr lang="zh-CN" altLang="en-US"/>
          </a:p>
        </p:txBody>
      </p:sp>
      <p:sp>
        <p:nvSpPr>
          <p:cNvPr id="3" name="内容占位符 2"/>
          <p:cNvSpPr>
            <a:spLocks noGrp="1"/>
          </p:cNvSpPr>
          <p:nvPr>
            <p:ph idx="1"/>
          </p:nvPr>
        </p:nvSpPr>
        <p:spPr>
          <a:xfrm>
            <a:off x="628650" y="1043940"/>
            <a:ext cx="8334375" cy="5517515"/>
          </a:xfrm>
        </p:spPr>
        <p:txBody>
          <a:bodyPr>
            <a:normAutofit fontScale="97500"/>
          </a:bodyPr>
          <a:lstStyle/>
          <a:p>
            <a:pPr>
              <a:lnSpc>
                <a:spcPct val="130000"/>
              </a:lnSpc>
            </a:pPr>
            <a:r>
              <a:rPr lang="zh-CN" altLang="en-US" sz="1800" b="1" dirty="0">
                <a:solidFill>
                  <a:srgbClr val="C00000"/>
                </a:solidFill>
              </a:rPr>
              <a:t>“网络角色”依托“信息通信技术系统”以进行“广义信号”的“交互”。</a:t>
            </a:r>
          </a:p>
          <a:p>
            <a:pPr>
              <a:lnSpc>
                <a:spcPct val="130000"/>
              </a:lnSpc>
            </a:pPr>
            <a:r>
              <a:rPr lang="zh-CN" altLang="en-US" sz="1800" dirty="0">
                <a:solidFill>
                  <a:srgbClr val="C00000"/>
                </a:solidFill>
              </a:rPr>
              <a:t>“信息通信技术系统”</a:t>
            </a:r>
            <a:r>
              <a:rPr lang="zh-CN" altLang="en-US" sz="1800" dirty="0"/>
              <a:t>包括互联网、各种电信网与通信系统、各种传播系统与广电网、各种计算机系统、各类关键工业设施中的嵌入式处理器和控制器等声光电磁或数字信息处理设备，用“设施”来表征。</a:t>
            </a:r>
          </a:p>
          <a:p>
            <a:pPr>
              <a:lnSpc>
                <a:spcPct val="130000"/>
              </a:lnSpc>
            </a:pPr>
            <a:r>
              <a:rPr lang="zh-CN" altLang="en-US" sz="1800" dirty="0">
                <a:solidFill>
                  <a:srgbClr val="C00000"/>
                </a:solidFill>
              </a:rPr>
              <a:t>“广义信号”</a:t>
            </a:r>
            <a:r>
              <a:rPr lang="zh-CN" altLang="en-US" sz="1800" dirty="0"/>
              <a:t>是指基于声、光、电、磁等各类能够用于表达、存储、加工、传输的电磁信号，以及量子信号、生物信号等能够与电磁信号进行交互的信号形态，这些信号通过在信息通信技术系统中进行加工处理而成为“信息”，用“数据”来表征。“设施”与“数据”反映的是信息通信技术基础设施。</a:t>
            </a:r>
          </a:p>
          <a:p>
            <a:pPr>
              <a:lnSpc>
                <a:spcPct val="130000"/>
              </a:lnSpc>
            </a:pPr>
            <a:r>
              <a:rPr lang="zh-CN" altLang="en-US" sz="1800" dirty="0">
                <a:solidFill>
                  <a:srgbClr val="C00000"/>
                </a:solidFill>
              </a:rPr>
              <a:t>“网络角色”</a:t>
            </a:r>
            <a:r>
              <a:rPr lang="zh-CN" altLang="en-US" sz="1800" dirty="0"/>
              <a:t>是指产生、传输广义信号的主体，用“用户”来表征；</a:t>
            </a:r>
          </a:p>
          <a:p>
            <a:pPr>
              <a:lnSpc>
                <a:spcPct val="130000"/>
              </a:lnSpc>
            </a:pPr>
            <a:r>
              <a:rPr lang="zh-CN" altLang="en-US" sz="1800" dirty="0">
                <a:solidFill>
                  <a:srgbClr val="C00000"/>
                </a:solidFill>
              </a:rPr>
              <a:t>“交互”</a:t>
            </a:r>
            <a:r>
              <a:rPr lang="zh-CN" altLang="en-US" sz="1800" dirty="0"/>
              <a:t>是指用户借助广义信号，以信息通信技术设施为平台，以信息通信技术为手段，达到产生信号、保存数据、修改状态、传输信息、输出结果等表达人类意志的行为，用“操作”来表征。“用户”与“操作”反映的是“与信息通信技术相关的活动”。</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293183" y="390313"/>
            <a:ext cx="7176391" cy="575072"/>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itchFamily="2" charset="-122"/>
                <a:sym typeface="Calibri" panose="020F0502020204030204" charset="0"/>
              </a:defRPr>
            </a:lvl9pPr>
          </a:lstStyle>
          <a:p>
            <a:pPr algn="l"/>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GDPR </a:t>
            </a:r>
            <a:r>
              <a:rPr lang="en-US" altLang="zh-CN" sz="18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(General Data Protection Regulation,</a:t>
            </a:r>
            <a:r>
              <a:rPr lang="zh-CN" altLang="en-US" sz="18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通用数据保护条例</a:t>
            </a:r>
            <a:r>
              <a:rPr lang="en-US" altLang="zh-CN" sz="18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a:t>
            </a:r>
            <a:r>
              <a:rPr lang="zh-CN" altLang="en-US" sz="18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 </a:t>
            </a:r>
          </a:p>
        </p:txBody>
      </p:sp>
      <p:sp>
        <p:nvSpPr>
          <p:cNvPr id="9" name="矩形 8"/>
          <p:cNvSpPr/>
          <p:nvPr/>
        </p:nvSpPr>
        <p:spPr>
          <a:xfrm>
            <a:off x="270373" y="4434808"/>
            <a:ext cx="8631032" cy="12544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1500" b="1" dirty="0">
                <a:solidFill>
                  <a:schemeClr val="tx1">
                    <a:lumMod val="95000"/>
                    <a:lumOff val="5000"/>
                  </a:schemeClr>
                </a:solidFill>
              </a:rPr>
              <a:t>GDPR是欧盟起草的最全面的数据隐私法，也将为主权国家的数据隐私设置先例。</a:t>
            </a:r>
            <a:r>
              <a:rPr lang="en-US" altLang="zh-CN" sz="1500" b="1" dirty="0">
                <a:solidFill>
                  <a:schemeClr val="tx1">
                    <a:lumMod val="95000"/>
                    <a:lumOff val="5000"/>
                  </a:schemeClr>
                </a:solidFill>
              </a:rPr>
              <a:t>GDPR</a:t>
            </a:r>
            <a:r>
              <a:rPr lang="zh-CN" altLang="en-US" sz="1500" b="1" dirty="0">
                <a:solidFill>
                  <a:schemeClr val="tx1">
                    <a:lumMod val="95000"/>
                    <a:lumOff val="5000"/>
                  </a:schemeClr>
                </a:solidFill>
              </a:rPr>
              <a:t>规定，世界上任何一家处理欧盟客户数据的公司都要披露其收集、存储和处理用户数据的方式。欧盟用户也可以从任何公司申请获得其个人数据的副本，并可以要求该公司删除个人数据。不遵守</a:t>
            </a:r>
            <a:r>
              <a:rPr lang="en-US" altLang="zh-CN" sz="1500" b="1" dirty="0">
                <a:solidFill>
                  <a:schemeClr val="tx1">
                    <a:lumMod val="95000"/>
                    <a:lumOff val="5000"/>
                  </a:schemeClr>
                </a:solidFill>
              </a:rPr>
              <a:t>GDPR</a:t>
            </a:r>
            <a:r>
              <a:rPr lang="zh-CN" altLang="en-US" sz="1500" b="1" dirty="0">
                <a:solidFill>
                  <a:schemeClr val="tx1">
                    <a:lumMod val="95000"/>
                    <a:lumOff val="5000"/>
                  </a:schemeClr>
                </a:solidFill>
              </a:rPr>
              <a:t>的企业可能需要面临着</a:t>
            </a:r>
            <a:r>
              <a:rPr lang="en-US" altLang="zh-CN" sz="1500" b="1" dirty="0">
                <a:solidFill>
                  <a:schemeClr val="tx1">
                    <a:lumMod val="95000"/>
                    <a:lumOff val="5000"/>
                  </a:schemeClr>
                </a:solidFill>
              </a:rPr>
              <a:t>2000</a:t>
            </a:r>
            <a:r>
              <a:rPr lang="zh-CN" altLang="en-US" sz="1500" b="1" dirty="0">
                <a:solidFill>
                  <a:schemeClr val="tx1">
                    <a:lumMod val="95000"/>
                    <a:lumOff val="5000"/>
                  </a:schemeClr>
                </a:solidFill>
              </a:rPr>
              <a:t>万美元或</a:t>
            </a:r>
            <a:r>
              <a:rPr lang="en-US" altLang="zh-CN" sz="1500" b="1" dirty="0">
                <a:solidFill>
                  <a:schemeClr val="tx1">
                    <a:lumMod val="95000"/>
                    <a:lumOff val="5000"/>
                  </a:schemeClr>
                </a:solidFill>
              </a:rPr>
              <a:t>4%</a:t>
            </a:r>
            <a:r>
              <a:rPr lang="zh-CN" altLang="en-US" sz="1500" b="1" dirty="0">
                <a:solidFill>
                  <a:schemeClr val="tx1">
                    <a:lumMod val="95000"/>
                    <a:lumOff val="5000"/>
                  </a:schemeClr>
                </a:solidFill>
              </a:rPr>
              <a:t>年营业额的罚款。</a:t>
            </a:r>
            <a:endParaRPr lang="en-US" sz="1500" b="1" dirty="0">
              <a:solidFill>
                <a:schemeClr val="tx1"/>
              </a:solidFill>
            </a:endParaRPr>
          </a:p>
        </p:txBody>
      </p:sp>
      <p:grpSp>
        <p:nvGrpSpPr>
          <p:cNvPr id="2" name="组合 1"/>
          <p:cNvGrpSpPr/>
          <p:nvPr/>
        </p:nvGrpSpPr>
        <p:grpSpPr>
          <a:xfrm>
            <a:off x="402187" y="1727003"/>
            <a:ext cx="4769322" cy="2277539"/>
            <a:chOff x="536248" y="1159670"/>
            <a:chExt cx="6964820" cy="3036718"/>
          </a:xfrm>
        </p:grpSpPr>
        <p:sp>
          <p:nvSpPr>
            <p:cNvPr id="14" name="右箭头 13"/>
            <p:cNvSpPr/>
            <p:nvPr/>
          </p:nvSpPr>
          <p:spPr>
            <a:xfrm>
              <a:off x="2422931" y="140323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15" name="右箭头 14"/>
            <p:cNvSpPr/>
            <p:nvPr/>
          </p:nvSpPr>
          <p:spPr>
            <a:xfrm rot="10800000">
              <a:off x="2422931" y="359024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16" name="右箭头 15"/>
            <p:cNvSpPr/>
            <p:nvPr/>
          </p:nvSpPr>
          <p:spPr>
            <a:xfrm rot="16200000">
              <a:off x="981367" y="2468242"/>
              <a:ext cx="742496" cy="32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17" name="右箭头 16"/>
            <p:cNvSpPr/>
            <p:nvPr/>
          </p:nvSpPr>
          <p:spPr>
            <a:xfrm rot="10800000">
              <a:off x="4847962" y="3590244"/>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18" name="右箭头 17"/>
            <p:cNvSpPr/>
            <p:nvPr/>
          </p:nvSpPr>
          <p:spPr>
            <a:xfrm rot="5400000">
              <a:off x="6259073" y="2504764"/>
              <a:ext cx="742496" cy="32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19" name="右箭头 18"/>
            <p:cNvSpPr/>
            <p:nvPr/>
          </p:nvSpPr>
          <p:spPr>
            <a:xfrm>
              <a:off x="5008911" y="140323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20" name="文本框 19"/>
            <p:cNvSpPr txBox="1"/>
            <p:nvPr/>
          </p:nvSpPr>
          <p:spPr>
            <a:xfrm>
              <a:off x="645219" y="1356289"/>
              <a:ext cx="1602399" cy="491067"/>
            </a:xfrm>
            <a:prstGeom prst="rect">
              <a:avLst/>
            </a:prstGeom>
            <a:noFill/>
          </p:spPr>
          <p:txBody>
            <a:bodyPr wrap="none" rtlCol="0">
              <a:spAutoFit/>
            </a:bodyPr>
            <a:lstStyle/>
            <a:p>
              <a:r>
                <a:rPr lang="zh-CN" altLang="en-US" b="1" dirty="0">
                  <a:solidFill>
                    <a:srgbClr val="0070C0"/>
                  </a:solidFill>
                </a:rPr>
                <a:t>个人数据</a:t>
              </a:r>
            </a:p>
          </p:txBody>
        </p:sp>
        <p:sp>
          <p:nvSpPr>
            <p:cNvPr id="21" name="文本框 20"/>
            <p:cNvSpPr txBox="1"/>
            <p:nvPr/>
          </p:nvSpPr>
          <p:spPr>
            <a:xfrm>
              <a:off x="3256327" y="1384586"/>
              <a:ext cx="1602399" cy="491067"/>
            </a:xfrm>
            <a:prstGeom prst="rect">
              <a:avLst/>
            </a:prstGeom>
            <a:noFill/>
          </p:spPr>
          <p:txBody>
            <a:bodyPr wrap="none" rtlCol="0">
              <a:spAutoFit/>
            </a:bodyPr>
            <a:lstStyle/>
            <a:p>
              <a:r>
                <a:rPr lang="zh-CN" altLang="en-US" b="1" dirty="0">
                  <a:solidFill>
                    <a:srgbClr val="0070C0"/>
                  </a:solidFill>
                </a:rPr>
                <a:t>管辖范围</a:t>
              </a:r>
            </a:p>
          </p:txBody>
        </p:sp>
        <p:sp>
          <p:nvSpPr>
            <p:cNvPr id="22" name="文本框 21"/>
            <p:cNvSpPr txBox="1"/>
            <p:nvPr/>
          </p:nvSpPr>
          <p:spPr>
            <a:xfrm>
              <a:off x="5898669" y="1364125"/>
              <a:ext cx="1602399" cy="491067"/>
            </a:xfrm>
            <a:prstGeom prst="rect">
              <a:avLst/>
            </a:prstGeom>
            <a:noFill/>
          </p:spPr>
          <p:txBody>
            <a:bodyPr wrap="none" rtlCol="0">
              <a:spAutoFit/>
            </a:bodyPr>
            <a:lstStyle/>
            <a:p>
              <a:r>
                <a:rPr lang="zh-CN" altLang="en-US" b="1" dirty="0">
                  <a:solidFill>
                    <a:srgbClr val="0070C0"/>
                  </a:solidFill>
                </a:rPr>
                <a:t>合理事由</a:t>
              </a:r>
            </a:p>
          </p:txBody>
        </p:sp>
        <p:sp>
          <p:nvSpPr>
            <p:cNvPr id="23" name="文本框 22"/>
            <p:cNvSpPr txBox="1"/>
            <p:nvPr/>
          </p:nvSpPr>
          <p:spPr>
            <a:xfrm>
              <a:off x="5885527" y="3547942"/>
              <a:ext cx="1602399" cy="491067"/>
            </a:xfrm>
            <a:prstGeom prst="rect">
              <a:avLst/>
            </a:prstGeom>
            <a:noFill/>
          </p:spPr>
          <p:txBody>
            <a:bodyPr wrap="none" rtlCol="0">
              <a:spAutoFit/>
            </a:bodyPr>
            <a:lstStyle/>
            <a:p>
              <a:r>
                <a:rPr lang="zh-CN" altLang="en-US" b="1" dirty="0">
                  <a:solidFill>
                    <a:srgbClr val="0070C0"/>
                  </a:solidFill>
                </a:rPr>
                <a:t>主体权力</a:t>
              </a:r>
            </a:p>
          </p:txBody>
        </p:sp>
        <p:sp>
          <p:nvSpPr>
            <p:cNvPr id="24" name="文本框 23"/>
            <p:cNvSpPr txBox="1"/>
            <p:nvPr/>
          </p:nvSpPr>
          <p:spPr>
            <a:xfrm>
              <a:off x="3241588" y="3529265"/>
              <a:ext cx="1602399" cy="491067"/>
            </a:xfrm>
            <a:prstGeom prst="rect">
              <a:avLst/>
            </a:prstGeom>
            <a:noFill/>
          </p:spPr>
          <p:txBody>
            <a:bodyPr wrap="none" rtlCol="0">
              <a:spAutoFit/>
            </a:bodyPr>
            <a:lstStyle/>
            <a:p>
              <a:r>
                <a:rPr lang="zh-CN" altLang="en-US" b="1" dirty="0">
                  <a:solidFill>
                    <a:srgbClr val="0070C0"/>
                  </a:solidFill>
                </a:rPr>
                <a:t>保护义务</a:t>
              </a:r>
            </a:p>
          </p:txBody>
        </p:sp>
        <p:sp>
          <p:nvSpPr>
            <p:cNvPr id="25" name="文本框 24"/>
            <p:cNvSpPr txBox="1"/>
            <p:nvPr/>
          </p:nvSpPr>
          <p:spPr>
            <a:xfrm>
              <a:off x="559750" y="3531179"/>
              <a:ext cx="1602399" cy="491067"/>
            </a:xfrm>
            <a:prstGeom prst="rect">
              <a:avLst/>
            </a:prstGeom>
            <a:noFill/>
          </p:spPr>
          <p:txBody>
            <a:bodyPr wrap="none" rtlCol="0">
              <a:spAutoFit/>
            </a:bodyPr>
            <a:lstStyle/>
            <a:p>
              <a:r>
                <a:rPr lang="zh-CN" altLang="en-US" b="1" dirty="0">
                  <a:solidFill>
                    <a:srgbClr val="0070C0"/>
                  </a:solidFill>
                </a:rPr>
                <a:t>处罚认定</a:t>
              </a:r>
            </a:p>
          </p:txBody>
        </p:sp>
        <p:sp>
          <p:nvSpPr>
            <p:cNvPr id="26" name="圆角矩形 25"/>
            <p:cNvSpPr/>
            <p:nvPr/>
          </p:nvSpPr>
          <p:spPr>
            <a:xfrm>
              <a:off x="537136" y="1180418"/>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sp>
          <p:nvSpPr>
            <p:cNvPr id="27" name="圆角矩形 26"/>
            <p:cNvSpPr/>
            <p:nvPr/>
          </p:nvSpPr>
          <p:spPr>
            <a:xfrm>
              <a:off x="3180000" y="1189153"/>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sp>
          <p:nvSpPr>
            <p:cNvPr id="28" name="圆角矩形 27"/>
            <p:cNvSpPr/>
            <p:nvPr/>
          </p:nvSpPr>
          <p:spPr>
            <a:xfrm>
              <a:off x="5822863" y="1159670"/>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sp>
          <p:nvSpPr>
            <p:cNvPr id="29" name="圆角矩形 28"/>
            <p:cNvSpPr/>
            <p:nvPr/>
          </p:nvSpPr>
          <p:spPr>
            <a:xfrm>
              <a:off x="5822863" y="3331363"/>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sp>
          <p:nvSpPr>
            <p:cNvPr id="30" name="圆角矩形 29"/>
            <p:cNvSpPr/>
            <p:nvPr/>
          </p:nvSpPr>
          <p:spPr>
            <a:xfrm>
              <a:off x="3159249" y="3303622"/>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sp>
          <p:nvSpPr>
            <p:cNvPr id="31" name="圆角矩形 30"/>
            <p:cNvSpPr/>
            <p:nvPr/>
          </p:nvSpPr>
          <p:spPr>
            <a:xfrm>
              <a:off x="536248" y="3303622"/>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pic>
          <p:nvPicPr>
            <p:cNvPr id="32" name="图片 31"/>
            <p:cNvPicPr>
              <a:picLocks noChangeAspect="1"/>
            </p:cNvPicPr>
            <p:nvPr/>
          </p:nvPicPr>
          <p:blipFill>
            <a:blip r:embed="rId3"/>
            <a:stretch>
              <a:fillRect/>
            </a:stretch>
          </p:blipFill>
          <p:spPr>
            <a:xfrm>
              <a:off x="2536937" y="2158647"/>
              <a:ext cx="3030258" cy="1050514"/>
            </a:xfrm>
            <a:prstGeom prst="rect">
              <a:avLst/>
            </a:prstGeom>
          </p:spPr>
        </p:pic>
      </p:grpSp>
      <p:sp>
        <p:nvSpPr>
          <p:cNvPr id="33" name="圆角矩形 32"/>
          <p:cNvSpPr/>
          <p:nvPr/>
        </p:nvSpPr>
        <p:spPr>
          <a:xfrm>
            <a:off x="5383950" y="1612713"/>
            <a:ext cx="3517454" cy="2673537"/>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10000"/>
              </a:lnSpc>
              <a:buFont typeface="Wingdings" panose="05000000000000000000" pitchFamily="2" charset="2"/>
              <a:buChar char="§"/>
            </a:pPr>
            <a:r>
              <a:rPr lang="zh-CN" altLang="en-US" sz="1500" b="1" dirty="0">
                <a:solidFill>
                  <a:schemeClr val="tx1"/>
                </a:solidFill>
              </a:rPr>
              <a:t>用来保护欧盟境内的个人数据</a:t>
            </a:r>
          </a:p>
          <a:p>
            <a:pPr marL="285750" indent="-285750" algn="just">
              <a:lnSpc>
                <a:spcPct val="110000"/>
              </a:lnSpc>
              <a:buFont typeface="Wingdings" panose="05000000000000000000" pitchFamily="2" charset="2"/>
              <a:buChar char="§"/>
            </a:pPr>
            <a:r>
              <a:rPr lang="en-US" altLang="zh-CN" sz="1500" b="1" dirty="0">
                <a:solidFill>
                  <a:schemeClr val="tx1"/>
                </a:solidFill>
              </a:rPr>
              <a:t>GDPR</a:t>
            </a:r>
            <a:r>
              <a:rPr lang="zh-CN" altLang="en-US" sz="1500" b="1" dirty="0">
                <a:solidFill>
                  <a:schemeClr val="tx1"/>
                </a:solidFill>
              </a:rPr>
              <a:t>全球适用，收集欧盟居民的数据，就要遵守</a:t>
            </a:r>
            <a:r>
              <a:rPr lang="en-US" altLang="zh-CN" sz="1500" b="1" dirty="0">
                <a:solidFill>
                  <a:schemeClr val="tx1"/>
                </a:solidFill>
              </a:rPr>
              <a:t>GDPR</a:t>
            </a:r>
            <a:endParaRPr lang="zh-CN" altLang="en-US" sz="1500" b="1" dirty="0">
              <a:solidFill>
                <a:schemeClr val="tx1"/>
              </a:solidFill>
            </a:endParaRPr>
          </a:p>
          <a:p>
            <a:pPr marL="285750" indent="-285750" algn="just">
              <a:lnSpc>
                <a:spcPct val="110000"/>
              </a:lnSpc>
              <a:buFont typeface="Wingdings" panose="05000000000000000000" pitchFamily="2" charset="2"/>
              <a:buChar char="§"/>
            </a:pPr>
            <a:r>
              <a:rPr lang="zh-CN" altLang="en-US" sz="1500" b="1" dirty="0">
                <a:solidFill>
                  <a:schemeClr val="tx1"/>
                </a:solidFill>
              </a:rPr>
              <a:t>处理个人数据必须有合法正当理由</a:t>
            </a:r>
          </a:p>
          <a:p>
            <a:pPr marL="285750" indent="-285750" algn="just">
              <a:lnSpc>
                <a:spcPct val="110000"/>
              </a:lnSpc>
              <a:buFont typeface="Wingdings" panose="05000000000000000000" pitchFamily="2" charset="2"/>
              <a:buChar char="§"/>
            </a:pPr>
            <a:r>
              <a:rPr lang="en-US" altLang="zh-CN" sz="1500" b="1" dirty="0">
                <a:solidFill>
                  <a:schemeClr val="tx1"/>
                </a:solidFill>
              </a:rPr>
              <a:t>GDPR</a:t>
            </a:r>
            <a:r>
              <a:rPr lang="zh-CN" altLang="en-US" sz="1500" b="1" dirty="0">
                <a:solidFill>
                  <a:schemeClr val="tx1"/>
                </a:solidFill>
              </a:rPr>
              <a:t>对数据主体的权利规定细致入微（知情权，访问权，反对权，数据可携权，遗忘权）</a:t>
            </a:r>
          </a:p>
          <a:p>
            <a:pPr marL="285750" indent="-285750" algn="just">
              <a:lnSpc>
                <a:spcPct val="110000"/>
              </a:lnSpc>
              <a:buFont typeface="Wingdings" panose="05000000000000000000" pitchFamily="2" charset="2"/>
              <a:buChar char="§"/>
            </a:pPr>
            <a:r>
              <a:rPr lang="zh-CN" altLang="en-US" sz="1500" b="1" dirty="0">
                <a:solidFill>
                  <a:schemeClr val="tx1"/>
                </a:solidFill>
              </a:rPr>
              <a:t>服务提供者须采取合适的技术和措施保护个人数据</a:t>
            </a:r>
          </a:p>
          <a:p>
            <a:pPr marL="285750" indent="-285750" algn="just">
              <a:lnSpc>
                <a:spcPct val="110000"/>
              </a:lnSpc>
              <a:buFont typeface="Wingdings" panose="05000000000000000000" pitchFamily="2" charset="2"/>
              <a:buChar char="§"/>
            </a:pPr>
            <a:r>
              <a:rPr lang="zh-CN" altLang="en-US" sz="1500" b="1" dirty="0">
                <a:solidFill>
                  <a:schemeClr val="tx1"/>
                </a:solidFill>
              </a:rPr>
              <a:t>违规者会有高额处罚</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Grp="1"/>
          </p:cNvSpPr>
          <p:nvPr>
            <p:ph idx="1"/>
          </p:nvPr>
        </p:nvSpPr>
        <p:spPr>
          <a:xfrm>
            <a:off x="3348038" y="3860800"/>
            <a:ext cx="5616575" cy="1871663"/>
          </a:xfrm>
        </p:spPr>
        <p:txBody>
          <a:bodyPr/>
          <a:lstStyle/>
          <a:p>
            <a:pPr marL="0" indent="0">
              <a:spcBef>
                <a:spcPts val="600"/>
              </a:spcBef>
              <a:spcAft>
                <a:spcPts val="600"/>
              </a:spcAft>
              <a:buFont typeface="Arial" panose="020B0604020202090204" pitchFamily="34" charset="0"/>
              <a:buNone/>
            </a:pPr>
            <a:r>
              <a:rPr lang="zh-CN" altLang="en-US" sz="2000" b="1" dirty="0">
                <a:latin typeface="微软雅黑" panose="020B0503020204020204" charset="-122"/>
                <a:ea typeface="微软雅黑" panose="020B0503020204020204" charset="-122"/>
                <a:cs typeface="微软雅黑" panose="020B0503020204020204" charset="-122"/>
              </a:rPr>
              <a:t>互联网应由</a:t>
            </a:r>
            <a:r>
              <a:rPr lang="zh-CN" sz="2000" b="1" dirty="0">
                <a:latin typeface="微软雅黑" panose="020B0503020204020204" charset="-122"/>
                <a:ea typeface="微软雅黑" panose="020B0503020204020204" charset="-122"/>
                <a:cs typeface="微软雅黑" panose="020B0503020204020204" charset="-122"/>
              </a:rPr>
              <a:t>多利益攸关方</a:t>
            </a:r>
            <a:r>
              <a:rPr lang="zh-CN" altLang="en-US" sz="2000" b="1" dirty="0">
                <a:latin typeface="微软雅黑" panose="020B0503020204020204" charset="-122"/>
                <a:ea typeface="微软雅黑" panose="020B0503020204020204" charset="-122"/>
                <a:cs typeface="微软雅黑" panose="020B0503020204020204" charset="-122"/>
              </a:rPr>
              <a:t>共治</a:t>
            </a:r>
            <a:endParaRPr lang="en-US" altLang="zh-CN" sz="2000" b="1" dirty="0">
              <a:latin typeface="微软雅黑" panose="020B0503020204020204" charset="-122"/>
              <a:ea typeface="微软雅黑" panose="020B0503020204020204" charset="-122"/>
              <a:cs typeface="微软雅黑" panose="020B0503020204020204" charset="-122"/>
            </a:endParaRPr>
          </a:p>
          <a:p>
            <a:pPr marL="0" indent="0">
              <a:spcBef>
                <a:spcPts val="600"/>
              </a:spcBef>
              <a:spcAft>
                <a:spcPts val="600"/>
              </a:spcAft>
              <a:buFont typeface="Arial" panose="020B0604020202090204" pitchFamily="34" charset="0"/>
              <a:buNone/>
            </a:pPr>
            <a:r>
              <a:rPr lang="zh-CN" sz="1600" b="1" dirty="0">
                <a:solidFill>
                  <a:srgbClr val="948A54"/>
                </a:solidFill>
                <a:latin typeface="微软雅黑" panose="020B0503020204020204" charset="-122"/>
                <a:ea typeface="微软雅黑" panose="020B0503020204020204" charset="-122"/>
                <a:cs typeface="微软雅黑" panose="020B0503020204020204" charset="-122"/>
              </a:rPr>
              <a:t>重要企业主要是指那些在互联网治理中具有发言权的重量级企业，其代表人物参与了国际互联网组织并拥有发言权，例如谷歌、微软、</a:t>
            </a:r>
            <a:r>
              <a:rPr lang="en-US" altLang="zh-CN" sz="1600" b="1" dirty="0">
                <a:solidFill>
                  <a:srgbClr val="948A54"/>
                </a:solidFill>
                <a:latin typeface="微软雅黑" panose="020B0503020204020204" charset="-122"/>
                <a:ea typeface="微软雅黑" panose="020B0503020204020204" charset="-122"/>
                <a:cs typeface="微软雅黑" panose="020B0503020204020204" charset="-122"/>
              </a:rPr>
              <a:t>IBM</a:t>
            </a:r>
            <a:r>
              <a:rPr lang="zh-CN" sz="1600" b="1" dirty="0">
                <a:solidFill>
                  <a:srgbClr val="948A54"/>
                </a:solidFill>
                <a:latin typeface="微软雅黑" panose="020B0503020204020204" charset="-122"/>
                <a:ea typeface="微软雅黑" panose="020B0503020204020204" charset="-122"/>
                <a:cs typeface="微软雅黑" panose="020B0503020204020204" charset="-122"/>
              </a:rPr>
              <a:t>、思科、苹果、脸谱、亚马逊、爱立信、甲骨文、三星电子、华为、</a:t>
            </a:r>
            <a:r>
              <a:rPr lang="en-US" altLang="zh-CN" sz="1600" b="1" dirty="0">
                <a:solidFill>
                  <a:srgbClr val="948A54"/>
                </a:solidFill>
                <a:latin typeface="微软雅黑" panose="020B0503020204020204" charset="-122"/>
                <a:ea typeface="微软雅黑" panose="020B0503020204020204" charset="-122"/>
                <a:cs typeface="微软雅黑" panose="020B0503020204020204" charset="-122"/>
              </a:rPr>
              <a:t>LG</a:t>
            </a:r>
            <a:r>
              <a:rPr lang="zh-CN" sz="1600" b="1" dirty="0">
                <a:solidFill>
                  <a:srgbClr val="948A54"/>
                </a:solidFill>
                <a:latin typeface="微软雅黑" panose="020B0503020204020204" charset="-122"/>
                <a:ea typeface="微软雅黑" panose="020B0503020204020204" charset="-122"/>
                <a:cs typeface="微软雅黑" panose="020B0503020204020204" charset="-122"/>
              </a:rPr>
              <a:t>、</a:t>
            </a:r>
            <a:r>
              <a:rPr lang="en-US" altLang="zh-CN" sz="1600" b="1" dirty="0">
                <a:solidFill>
                  <a:srgbClr val="948A54"/>
                </a:solidFill>
                <a:latin typeface="微软雅黑" panose="020B0503020204020204" charset="-122"/>
                <a:ea typeface="微软雅黑" panose="020B0503020204020204" charset="-122"/>
                <a:cs typeface="微软雅黑" panose="020B0503020204020204" charset="-122"/>
              </a:rPr>
              <a:t>AT&amp;T</a:t>
            </a:r>
            <a:r>
              <a:rPr lang="zh-CN" sz="1600" b="1" dirty="0">
                <a:solidFill>
                  <a:srgbClr val="948A54"/>
                </a:solidFill>
                <a:latin typeface="微软雅黑" panose="020B0503020204020204" charset="-122"/>
                <a:ea typeface="微软雅黑" panose="020B0503020204020204" charset="-122"/>
                <a:cs typeface="微软雅黑" panose="020B0503020204020204" charset="-122"/>
              </a:rPr>
              <a:t>、戴尔、</a:t>
            </a:r>
            <a:r>
              <a:rPr lang="en-US" altLang="zh-CN" sz="1600" b="1" dirty="0">
                <a:solidFill>
                  <a:srgbClr val="948A54"/>
                </a:solidFill>
                <a:latin typeface="微软雅黑" panose="020B0503020204020204" charset="-122"/>
                <a:ea typeface="微软雅黑" panose="020B0503020204020204" charset="-122"/>
                <a:cs typeface="微软雅黑" panose="020B0503020204020204" charset="-122"/>
              </a:rPr>
              <a:t>EMC</a:t>
            </a:r>
            <a:r>
              <a:rPr lang="zh-CN" sz="1600" b="1" dirty="0">
                <a:solidFill>
                  <a:srgbClr val="948A54"/>
                </a:solidFill>
                <a:latin typeface="微软雅黑" panose="020B0503020204020204" charset="-122"/>
                <a:ea typeface="微软雅黑" panose="020B0503020204020204" charset="-122"/>
                <a:cs typeface="微软雅黑" panose="020B0503020204020204" charset="-122"/>
              </a:rPr>
              <a:t>、红帽子等。</a:t>
            </a:r>
            <a:endParaRPr lang="en-US" altLang="zh-CN" sz="1600" b="1" dirty="0">
              <a:solidFill>
                <a:srgbClr val="948A54"/>
              </a:solidFill>
              <a:latin typeface="微软雅黑" panose="020B0503020204020204" charset="-122"/>
              <a:ea typeface="微软雅黑" panose="020B0503020204020204" charset="-122"/>
              <a:cs typeface="微软雅黑" panose="020B0503020204020204" charset="-122"/>
            </a:endParaRPr>
          </a:p>
        </p:txBody>
      </p:sp>
      <p:sp>
        <p:nvSpPr>
          <p:cNvPr id="68611" name="标题 1"/>
          <p:cNvSpPr txBox="1"/>
          <p:nvPr/>
        </p:nvSpPr>
        <p:spPr bwMode="auto">
          <a:xfrm>
            <a:off x="251520" y="217489"/>
            <a:ext cx="8229600" cy="633412"/>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sz="32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关于国际网络治理</a:t>
            </a:r>
          </a:p>
        </p:txBody>
      </p:sp>
      <p:pic>
        <p:nvPicPr>
          <p:cNvPr id="5" name="图片 4"/>
          <p:cNvPicPr>
            <a:picLocks noChangeAspect="1"/>
          </p:cNvPicPr>
          <p:nvPr/>
        </p:nvPicPr>
        <p:blipFill>
          <a:blip r:embed="rId2"/>
          <a:stretch>
            <a:fillRect/>
          </a:stretch>
        </p:blipFill>
        <p:spPr>
          <a:xfrm>
            <a:off x="755576" y="2420888"/>
            <a:ext cx="1440160" cy="1009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8613" name="矩形 5"/>
          <p:cNvSpPr>
            <a:spLocks noChangeArrowheads="1"/>
          </p:cNvSpPr>
          <p:nvPr/>
        </p:nvSpPr>
        <p:spPr bwMode="auto">
          <a:xfrm>
            <a:off x="3348038" y="1557338"/>
            <a:ext cx="5567362" cy="400050"/>
          </a:xfrm>
          <a:prstGeom prst="rect">
            <a:avLst/>
          </a:prstGeom>
          <a:noFill/>
          <a:ln>
            <a:noFill/>
          </a:ln>
        </p:spPr>
        <p:txBody>
          <a:bodyPr>
            <a:spAutoFit/>
          </a:bodyPr>
          <a:lstStyle/>
          <a:p>
            <a:r>
              <a:rPr kumimoji="1" lang="zh-CN" altLang="en-US" sz="2000" b="1">
                <a:latin typeface="微软雅黑" panose="020B0503020204020204" charset="-122"/>
                <a:ea typeface="微软雅黑" panose="020B0503020204020204" charset="-122"/>
                <a:cs typeface="微软雅黑" panose="020B0503020204020204" charset="-122"/>
              </a:rPr>
              <a:t>互联网是美国送给世界人民的礼物，网络无国界</a:t>
            </a:r>
            <a:endParaRPr kumimoji="1" lang="en-US" altLang="zh-CN" sz="2000" b="1">
              <a:latin typeface="微软雅黑" panose="020B0503020204020204" charset="-122"/>
              <a:ea typeface="微软雅黑" panose="020B0503020204020204" charset="-122"/>
              <a:cs typeface="微软雅黑" panose="020B0503020204020204" charset="-122"/>
            </a:endParaRPr>
          </a:p>
        </p:txBody>
      </p:sp>
      <p:cxnSp>
        <p:nvCxnSpPr>
          <p:cNvPr id="68614" name="直接连接符 6"/>
          <p:cNvCxnSpPr>
            <a:cxnSpLocks noChangeShapeType="1"/>
          </p:cNvCxnSpPr>
          <p:nvPr/>
        </p:nvCxnSpPr>
        <p:spPr bwMode="auto">
          <a:xfrm>
            <a:off x="3348038" y="2060575"/>
            <a:ext cx="5327650" cy="0"/>
          </a:xfrm>
          <a:prstGeom prst="line">
            <a:avLst/>
          </a:prstGeom>
          <a:noFill/>
          <a:ln w="25400">
            <a:solidFill>
              <a:srgbClr val="9BBB59"/>
            </a:solidFill>
            <a:prstDash val="sysDot"/>
            <a:round/>
          </a:ln>
        </p:spPr>
      </p:cxnSp>
      <p:cxnSp>
        <p:nvCxnSpPr>
          <p:cNvPr id="68615" name="直接连接符 9"/>
          <p:cNvCxnSpPr>
            <a:cxnSpLocks noChangeShapeType="1"/>
          </p:cNvCxnSpPr>
          <p:nvPr/>
        </p:nvCxnSpPr>
        <p:spPr bwMode="auto">
          <a:xfrm flipV="1">
            <a:off x="2195513" y="2060575"/>
            <a:ext cx="1162050" cy="865188"/>
          </a:xfrm>
          <a:prstGeom prst="line">
            <a:avLst/>
          </a:prstGeom>
          <a:noFill/>
          <a:ln w="25400">
            <a:solidFill>
              <a:srgbClr val="9BBB59"/>
            </a:solidFill>
            <a:prstDash val="sysDot"/>
            <a:round/>
          </a:ln>
        </p:spPr>
      </p:cxnSp>
      <p:cxnSp>
        <p:nvCxnSpPr>
          <p:cNvPr id="68616" name="直接连接符 12"/>
          <p:cNvCxnSpPr>
            <a:cxnSpLocks noChangeShapeType="1"/>
          </p:cNvCxnSpPr>
          <p:nvPr/>
        </p:nvCxnSpPr>
        <p:spPr bwMode="auto">
          <a:xfrm flipV="1">
            <a:off x="3348038" y="1525588"/>
            <a:ext cx="0" cy="534987"/>
          </a:xfrm>
          <a:prstGeom prst="line">
            <a:avLst/>
          </a:prstGeom>
          <a:noFill/>
          <a:ln w="25400">
            <a:solidFill>
              <a:srgbClr val="9BBB59"/>
            </a:solidFill>
            <a:prstDash val="sysDot"/>
            <a:round/>
          </a:ln>
        </p:spPr>
      </p:cxnSp>
      <p:cxnSp>
        <p:nvCxnSpPr>
          <p:cNvPr id="68617" name="直接连接符 16"/>
          <p:cNvCxnSpPr>
            <a:cxnSpLocks noChangeShapeType="1"/>
          </p:cNvCxnSpPr>
          <p:nvPr/>
        </p:nvCxnSpPr>
        <p:spPr bwMode="auto">
          <a:xfrm>
            <a:off x="3348038" y="5661025"/>
            <a:ext cx="5327650" cy="0"/>
          </a:xfrm>
          <a:prstGeom prst="line">
            <a:avLst/>
          </a:prstGeom>
          <a:noFill/>
          <a:ln w="25400">
            <a:solidFill>
              <a:srgbClr val="9BBB59"/>
            </a:solidFill>
            <a:prstDash val="sysDot"/>
            <a:round/>
          </a:ln>
        </p:spPr>
      </p:cxnSp>
      <p:cxnSp>
        <p:nvCxnSpPr>
          <p:cNvPr id="68618" name="直接连接符 17"/>
          <p:cNvCxnSpPr>
            <a:cxnSpLocks noChangeShapeType="1"/>
          </p:cNvCxnSpPr>
          <p:nvPr/>
        </p:nvCxnSpPr>
        <p:spPr bwMode="auto">
          <a:xfrm flipV="1">
            <a:off x="3348038" y="3716338"/>
            <a:ext cx="0" cy="1873250"/>
          </a:xfrm>
          <a:prstGeom prst="line">
            <a:avLst/>
          </a:prstGeom>
          <a:noFill/>
          <a:ln w="25400">
            <a:solidFill>
              <a:srgbClr val="9BBB59"/>
            </a:solidFill>
            <a:prstDash val="sysDot"/>
            <a:round/>
          </a:ln>
        </p:spPr>
      </p:cxnSp>
      <p:cxnSp>
        <p:nvCxnSpPr>
          <p:cNvPr id="68619" name="直接连接符 19"/>
          <p:cNvCxnSpPr>
            <a:cxnSpLocks noChangeShapeType="1"/>
          </p:cNvCxnSpPr>
          <p:nvPr/>
        </p:nvCxnSpPr>
        <p:spPr bwMode="auto">
          <a:xfrm>
            <a:off x="2195513" y="2925763"/>
            <a:ext cx="1155700" cy="2735262"/>
          </a:xfrm>
          <a:prstGeom prst="line">
            <a:avLst/>
          </a:prstGeom>
          <a:noFill/>
          <a:ln w="25400">
            <a:solidFill>
              <a:srgbClr val="9BBB59"/>
            </a:solidFill>
            <a:prstDash val="sysDot"/>
            <a:round/>
          </a:ln>
        </p:spPr>
      </p:cxnSp>
      <p:sp>
        <p:nvSpPr>
          <p:cNvPr id="68620" name="矩形 22"/>
          <p:cNvSpPr>
            <a:spLocks noChangeArrowheads="1"/>
          </p:cNvSpPr>
          <p:nvPr/>
        </p:nvSpPr>
        <p:spPr bwMode="auto">
          <a:xfrm>
            <a:off x="3397250" y="2632075"/>
            <a:ext cx="5567363" cy="400050"/>
          </a:xfrm>
          <a:prstGeom prst="rect">
            <a:avLst/>
          </a:prstGeom>
          <a:noFill/>
          <a:ln>
            <a:noFill/>
          </a:ln>
        </p:spPr>
        <p:txBody>
          <a:bodyPr>
            <a:spAutoFit/>
          </a:bodyPr>
          <a:lstStyle/>
          <a:p>
            <a:r>
              <a:rPr kumimoji="1" lang="zh-CN" altLang="en-US" sz="2000" b="1">
                <a:latin typeface="微软雅黑" panose="020B0503020204020204" charset="-122"/>
                <a:ea typeface="微软雅黑" panose="020B0503020204020204" charset="-122"/>
                <a:cs typeface="微软雅黑" panose="020B0503020204020204" charset="-122"/>
              </a:rPr>
              <a:t>科学无国界</a:t>
            </a:r>
            <a:endParaRPr kumimoji="1" lang="en-US" altLang="zh-CN" sz="2000" b="1">
              <a:latin typeface="微软雅黑" panose="020B0503020204020204" charset="-122"/>
              <a:ea typeface="微软雅黑" panose="020B0503020204020204" charset="-122"/>
              <a:cs typeface="微软雅黑" panose="020B0503020204020204" charset="-122"/>
            </a:endParaRPr>
          </a:p>
        </p:txBody>
      </p:sp>
      <p:cxnSp>
        <p:nvCxnSpPr>
          <p:cNvPr id="68621" name="直接连接符 23"/>
          <p:cNvCxnSpPr>
            <a:cxnSpLocks noChangeShapeType="1"/>
          </p:cNvCxnSpPr>
          <p:nvPr/>
        </p:nvCxnSpPr>
        <p:spPr bwMode="auto">
          <a:xfrm>
            <a:off x="3357563" y="3121025"/>
            <a:ext cx="5329237" cy="0"/>
          </a:xfrm>
          <a:prstGeom prst="line">
            <a:avLst/>
          </a:prstGeom>
          <a:noFill/>
          <a:ln w="25400">
            <a:solidFill>
              <a:srgbClr val="9BBB59"/>
            </a:solidFill>
            <a:prstDash val="sysDot"/>
            <a:round/>
          </a:ln>
        </p:spPr>
      </p:cxnSp>
      <p:cxnSp>
        <p:nvCxnSpPr>
          <p:cNvPr id="68622" name="直接连接符 24"/>
          <p:cNvCxnSpPr>
            <a:cxnSpLocks noChangeShapeType="1"/>
          </p:cNvCxnSpPr>
          <p:nvPr/>
        </p:nvCxnSpPr>
        <p:spPr bwMode="auto">
          <a:xfrm flipV="1">
            <a:off x="3362325" y="2565400"/>
            <a:ext cx="0" cy="534988"/>
          </a:xfrm>
          <a:prstGeom prst="line">
            <a:avLst/>
          </a:prstGeom>
          <a:noFill/>
          <a:ln w="25400">
            <a:solidFill>
              <a:srgbClr val="9BBB59"/>
            </a:solidFill>
            <a:prstDash val="sysDot"/>
            <a:round/>
          </a:ln>
        </p:spPr>
      </p:cxnSp>
      <p:cxnSp>
        <p:nvCxnSpPr>
          <p:cNvPr id="68623" name="直接连接符 25"/>
          <p:cNvCxnSpPr>
            <a:cxnSpLocks noChangeShapeType="1"/>
          </p:cNvCxnSpPr>
          <p:nvPr/>
        </p:nvCxnSpPr>
        <p:spPr bwMode="auto">
          <a:xfrm>
            <a:off x="2195513" y="2925763"/>
            <a:ext cx="1162050" cy="214312"/>
          </a:xfrm>
          <a:prstGeom prst="line">
            <a:avLst/>
          </a:prstGeom>
          <a:noFill/>
          <a:ln w="25400">
            <a:solidFill>
              <a:srgbClr val="9BBB59"/>
            </a:solidFill>
            <a:prstDash val="sysDot"/>
            <a:round/>
          </a:ln>
        </p:spPr>
      </p:cxn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txBox="1"/>
          <p:nvPr/>
        </p:nvSpPr>
        <p:spPr bwMode="auto">
          <a:xfrm>
            <a:off x="250825" y="261743"/>
            <a:ext cx="8229600" cy="633412"/>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sz="32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网络主权</a:t>
            </a:r>
          </a:p>
        </p:txBody>
      </p:sp>
      <p:sp>
        <p:nvSpPr>
          <p:cNvPr id="7" name="矩形 6"/>
          <p:cNvSpPr/>
          <p:nvPr/>
        </p:nvSpPr>
        <p:spPr>
          <a:xfrm>
            <a:off x="250825" y="1355725"/>
            <a:ext cx="3097213" cy="1785938"/>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位于本国领土之内的网络运行不受外界所干扰，可以自主运行。</a:t>
            </a:r>
          </a:p>
        </p:txBody>
      </p:sp>
      <p:sp>
        <p:nvSpPr>
          <p:cNvPr id="8" name="矩形 7"/>
          <p:cNvSpPr>
            <a:spLocks noChangeArrowheads="1"/>
          </p:cNvSpPr>
          <p:nvPr/>
        </p:nvSpPr>
        <p:spPr bwMode="auto">
          <a:xfrm>
            <a:off x="439738" y="1125538"/>
            <a:ext cx="2116137" cy="455612"/>
          </a:xfrm>
          <a:prstGeom prst="rect">
            <a:avLst/>
          </a:prstGeom>
          <a:solidFill>
            <a:srgbClr val="C00000"/>
          </a:solidFill>
          <a:ln w="9525">
            <a:solidFill>
              <a:srgbClr val="C00000"/>
            </a:solidFill>
            <a:miter lim="800000"/>
          </a:ln>
          <a:effectLst>
            <a:outerShdw dist="23000" dir="5400000" rotWithShape="0">
              <a:srgbClr val="808080">
                <a:alpha val="34999"/>
              </a:srgbClr>
            </a:outerShdw>
          </a:effectLst>
        </p:spPr>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网络独立权</a:t>
            </a:r>
          </a:p>
        </p:txBody>
      </p:sp>
      <p:sp>
        <p:nvSpPr>
          <p:cNvPr id="6" name="矩形 5"/>
          <p:cNvSpPr/>
          <p:nvPr/>
        </p:nvSpPr>
        <p:spPr>
          <a:xfrm>
            <a:off x="250825" y="3357563"/>
            <a:ext cx="3097213" cy="3311525"/>
          </a:xfrm>
          <a:prstGeom prst="rect">
            <a:avLst/>
          </a:prstGeom>
          <a:solidFill>
            <a:schemeClr val="accent2">
              <a:lumMod val="20000"/>
              <a:lumOff val="80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这一点在绝大部分的网络模式中是自然而然的，例如广电网、工控网等，但就互联网而言，则因为全球互联网集中式运行模式的特殊性，导致各国互联网的运行在域名解析层面受制于互联网的集中控制点。 </a:t>
            </a:r>
          </a:p>
        </p:txBody>
      </p:sp>
      <p:sp>
        <p:nvSpPr>
          <p:cNvPr id="10" name="矩形 9"/>
          <p:cNvSpPr/>
          <p:nvPr/>
        </p:nvSpPr>
        <p:spPr>
          <a:xfrm>
            <a:off x="3779838" y="1355725"/>
            <a:ext cx="3095625" cy="1423988"/>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位于本国领土之内的网络运行不受外界所干扰，可以自主运行。</a:t>
            </a:r>
          </a:p>
        </p:txBody>
      </p:sp>
      <p:sp>
        <p:nvSpPr>
          <p:cNvPr id="13" name="矩形 12"/>
          <p:cNvSpPr/>
          <p:nvPr/>
        </p:nvSpPr>
        <p:spPr>
          <a:xfrm>
            <a:off x="3635375" y="1355725"/>
            <a:ext cx="5329238" cy="1785938"/>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在主权国家在网络互联互通、网络运行方面具有平等地位，在国际网络空间的技术决策、公共政策决策方面具有平等的表决权，在国际网络空间治理方面具有平等的话语权。</a:t>
            </a:r>
          </a:p>
        </p:txBody>
      </p:sp>
      <p:sp>
        <p:nvSpPr>
          <p:cNvPr id="14" name="矩形 13"/>
          <p:cNvSpPr/>
          <p:nvPr/>
        </p:nvSpPr>
        <p:spPr>
          <a:xfrm>
            <a:off x="3635375" y="3357563"/>
            <a:ext cx="5329238" cy="3311525"/>
          </a:xfrm>
          <a:prstGeom prst="rect">
            <a:avLst/>
          </a:prstGeom>
          <a:solidFill>
            <a:schemeClr val="accent6">
              <a:lumMod val="20000"/>
              <a:lumOff val="80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marL="342900" indent="-342900">
              <a:spcBef>
                <a:spcPts val="600"/>
              </a:spcBef>
              <a:spcAft>
                <a:spcPts val="600"/>
              </a:spcAft>
              <a:buFont typeface="Wingdings" panose="05000000000000000000" charset="0"/>
              <a:buChar char="u"/>
            </a:pPr>
            <a:r>
              <a:rPr lang="zh-CN" altLang="en-US" b="1">
                <a:solidFill>
                  <a:srgbClr val="002060"/>
                </a:solidFill>
                <a:latin typeface="微软雅黑" panose="020B0503020204020204" charset="-122"/>
                <a:ea typeface="微软雅黑" panose="020B0503020204020204" charset="-122"/>
                <a:cs typeface="微软雅黑" panose="020B0503020204020204" charset="-122"/>
              </a:rPr>
              <a:t>尽管在物理社会人们都认可了国家无论大小，均具有平等地表达权力，但在国际互联网方面却始终是一个例外 </a:t>
            </a:r>
          </a:p>
          <a:p>
            <a:pPr marL="342900" indent="-342900">
              <a:spcBef>
                <a:spcPts val="600"/>
              </a:spcBef>
              <a:spcAft>
                <a:spcPts val="600"/>
              </a:spcAft>
              <a:buFont typeface="Wingdings" panose="05000000000000000000" charset="0"/>
              <a:buChar char="u"/>
            </a:pPr>
            <a:r>
              <a:rPr lang="zh-CN" altLang="en-US" b="1">
                <a:solidFill>
                  <a:srgbClr val="002060"/>
                </a:solidFill>
                <a:latin typeface="微软雅黑" panose="020B0503020204020204" charset="-122"/>
                <a:ea typeface="微软雅黑" panose="020B0503020204020204" charset="-122"/>
                <a:cs typeface="微软雅黑" panose="020B0503020204020204" charset="-122"/>
              </a:rPr>
              <a:t>“利益攸关方”的管理模式形成了“丛林法则”体系，致使强者更强，弱者只能接受现实</a:t>
            </a:r>
            <a:endParaRPr lang="en-US" altLang="zh-CN" b="1">
              <a:solidFill>
                <a:srgbClr val="002060"/>
              </a:solidFill>
              <a:latin typeface="微软雅黑" panose="020B0503020204020204" charset="-122"/>
              <a:ea typeface="微软雅黑" panose="020B0503020204020204" charset="-122"/>
              <a:cs typeface="微软雅黑" panose="020B0503020204020204" charset="-122"/>
            </a:endParaRPr>
          </a:p>
          <a:p>
            <a:pPr marL="342900" indent="-342900">
              <a:spcBef>
                <a:spcPts val="600"/>
              </a:spcBef>
              <a:spcAft>
                <a:spcPts val="600"/>
              </a:spcAft>
              <a:buFont typeface="Wingdings" panose="05000000000000000000" charset="0"/>
              <a:buChar char="u"/>
            </a:pPr>
            <a:r>
              <a:rPr lang="zh-CN" altLang="en-US" b="1">
                <a:solidFill>
                  <a:srgbClr val="002060"/>
                </a:solidFill>
                <a:latin typeface="微软雅黑" panose="020B0503020204020204" charset="-122"/>
                <a:ea typeface="微软雅黑" panose="020B0503020204020204" charset="-122"/>
                <a:cs typeface="微软雅黑" panose="020B0503020204020204" charset="-122"/>
              </a:rPr>
              <a:t>佐利克</a:t>
            </a:r>
            <a:r>
              <a:rPr lang="en-US" altLang="zh-CN" b="1">
                <a:solidFill>
                  <a:srgbClr val="002060"/>
                </a:solidFill>
                <a:latin typeface="微软雅黑" panose="020B0503020204020204" charset="-122"/>
                <a:ea typeface="微软雅黑" panose="020B0503020204020204" charset="-122"/>
                <a:cs typeface="微软雅黑" panose="020B0503020204020204" charset="-122"/>
              </a:rPr>
              <a:t>2005</a:t>
            </a:r>
            <a:r>
              <a:rPr lang="zh-CN" altLang="en-US" b="1">
                <a:solidFill>
                  <a:srgbClr val="002060"/>
                </a:solidFill>
                <a:latin typeface="微软雅黑" panose="020B0503020204020204" charset="-122"/>
                <a:ea typeface="微软雅黑" panose="020B0503020204020204" charset="-122"/>
                <a:cs typeface="微软雅黑" panose="020B0503020204020204" charset="-122"/>
              </a:rPr>
              <a:t>年</a:t>
            </a:r>
            <a:r>
              <a:rPr lang="en-US" altLang="zh-CN" b="1">
                <a:solidFill>
                  <a:srgbClr val="002060"/>
                </a:solidFill>
                <a:latin typeface="微软雅黑" panose="020B0503020204020204" charset="-122"/>
                <a:ea typeface="微软雅黑" panose="020B0503020204020204" charset="-122"/>
                <a:cs typeface="微软雅黑" panose="020B0503020204020204" charset="-122"/>
              </a:rPr>
              <a:t>9</a:t>
            </a:r>
            <a:r>
              <a:rPr lang="zh-CN" altLang="en-US" b="1">
                <a:solidFill>
                  <a:srgbClr val="002060"/>
                </a:solidFill>
                <a:latin typeface="微软雅黑" panose="020B0503020204020204" charset="-122"/>
                <a:ea typeface="微软雅黑" panose="020B0503020204020204" charset="-122"/>
                <a:cs typeface="微软雅黑" panose="020B0503020204020204" charset="-122"/>
              </a:rPr>
              <a:t>月时任美国副国务卿时，致力于发展中美关系，试图解决美中两国在贸易和安全方面的分歧，提出了中美双方“</a:t>
            </a:r>
            <a:r>
              <a:rPr lang="zh-CN" altLang="en-US" b="1">
                <a:solidFill>
                  <a:srgbClr val="C00000"/>
                </a:solidFill>
                <a:latin typeface="微软雅黑" panose="020B0503020204020204" charset="-122"/>
                <a:ea typeface="微软雅黑" panose="020B0503020204020204" charset="-122"/>
                <a:cs typeface="微软雅黑" panose="020B0503020204020204" charset="-122"/>
              </a:rPr>
              <a:t>利益攸关者</a:t>
            </a:r>
            <a:r>
              <a:rPr lang="zh-CN" altLang="en-US" b="1">
                <a:solidFill>
                  <a:srgbClr val="002060"/>
                </a:solidFill>
                <a:latin typeface="微软雅黑" panose="020B0503020204020204" charset="-122"/>
                <a:ea typeface="微软雅黑" panose="020B0503020204020204" charset="-122"/>
                <a:cs typeface="微软雅黑" panose="020B0503020204020204" charset="-122"/>
              </a:rPr>
              <a:t>”的概念，给美国主流社会提供了一个很好的思路和策略，受到国际社会的一致好评。</a:t>
            </a:r>
          </a:p>
        </p:txBody>
      </p:sp>
      <p:sp>
        <p:nvSpPr>
          <p:cNvPr id="11" name="矩形 10"/>
          <p:cNvSpPr/>
          <p:nvPr/>
        </p:nvSpPr>
        <p:spPr>
          <a:xfrm>
            <a:off x="3851275" y="1127125"/>
            <a:ext cx="2116138" cy="45561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网络平等权</a:t>
            </a:r>
          </a:p>
        </p:txBody>
      </p:sp>
      <p:pic>
        <p:nvPicPr>
          <p:cNvPr id="7169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068638"/>
            <a:ext cx="360362" cy="360362"/>
          </a:xfrm>
          <a:prstGeom prst="rect">
            <a:avLst/>
          </a:prstGeom>
          <a:noFill/>
          <a:ln>
            <a:noFill/>
          </a:ln>
        </p:spPr>
      </p:pic>
      <p:pic>
        <p:nvPicPr>
          <p:cNvPr id="71691" name="图片 1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68550" y="3068638"/>
            <a:ext cx="358775" cy="360362"/>
          </a:xfrm>
          <a:prstGeom prst="rect">
            <a:avLst/>
          </a:prstGeom>
          <a:noFill/>
          <a:ln>
            <a:noFill/>
          </a:ln>
        </p:spPr>
      </p:pic>
      <p:pic>
        <p:nvPicPr>
          <p:cNvPr id="71692"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3068638"/>
            <a:ext cx="360363" cy="360362"/>
          </a:xfrm>
          <a:prstGeom prst="rect">
            <a:avLst/>
          </a:prstGeom>
          <a:noFill/>
          <a:ln>
            <a:noFill/>
          </a:ln>
        </p:spPr>
      </p:pic>
      <p:pic>
        <p:nvPicPr>
          <p:cNvPr id="71693" name="图片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7163" y="3068638"/>
            <a:ext cx="360362" cy="360362"/>
          </a:xfrm>
          <a:prstGeom prst="rect">
            <a:avLst/>
          </a:prstGeom>
          <a:noFill/>
          <a:ln>
            <a:noFill/>
          </a:ln>
        </p:spPr>
      </p:pic>
      <p:pic>
        <p:nvPicPr>
          <p:cNvPr id="71694" name="图片 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3068638"/>
            <a:ext cx="360363" cy="360362"/>
          </a:xfrm>
          <a:prstGeom prst="rect">
            <a:avLst/>
          </a:prstGeom>
          <a:noFill/>
          <a:ln>
            <a:noFill/>
          </a:ln>
        </p:spPr>
      </p:pic>
      <p:pic>
        <p:nvPicPr>
          <p:cNvPr id="71695" name="图片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22825" y="3068638"/>
            <a:ext cx="360363" cy="360362"/>
          </a:xfrm>
          <a:prstGeom prst="rect">
            <a:avLst/>
          </a:prstGeom>
          <a:noFill/>
          <a:ln>
            <a:noFill/>
          </a:ln>
        </p:spPr>
      </p:pic>
      <p:pic>
        <p:nvPicPr>
          <p:cNvPr id="71696" name="图片 19"/>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605588" y="3046413"/>
            <a:ext cx="358775" cy="360362"/>
          </a:xfrm>
          <a:prstGeom prst="rect">
            <a:avLst/>
          </a:prstGeom>
          <a:noFill/>
          <a:ln>
            <a:noFill/>
          </a:ln>
        </p:spPr>
      </p:pic>
      <p:pic>
        <p:nvPicPr>
          <p:cNvPr id="71697"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61363" y="3046413"/>
            <a:ext cx="360362" cy="360362"/>
          </a:xfrm>
          <a:prstGeom prst="rect">
            <a:avLst/>
          </a:prstGeom>
          <a:noFill/>
          <a:ln>
            <a:noFill/>
          </a:ln>
        </p:spPr>
      </p:pic>
      <p:pic>
        <p:nvPicPr>
          <p:cNvPr id="71698"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59663" y="3046413"/>
            <a:ext cx="360362" cy="3603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txBox="1"/>
          <p:nvPr/>
        </p:nvSpPr>
        <p:spPr bwMode="auto">
          <a:xfrm>
            <a:off x="312738" y="266700"/>
            <a:ext cx="8229600" cy="633412"/>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sz="32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网络主权</a:t>
            </a:r>
          </a:p>
        </p:txBody>
      </p:sp>
      <p:sp>
        <p:nvSpPr>
          <p:cNvPr id="7" name="矩形 6"/>
          <p:cNvSpPr/>
          <p:nvPr/>
        </p:nvSpPr>
        <p:spPr>
          <a:xfrm>
            <a:off x="468313" y="1571625"/>
            <a:ext cx="3959225" cy="1358900"/>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将网络看作一个专门的保护区域。</a:t>
            </a:r>
          </a:p>
        </p:txBody>
      </p:sp>
      <p:sp>
        <p:nvSpPr>
          <p:cNvPr id="8" name="矩形 7"/>
          <p:cNvSpPr/>
          <p:nvPr/>
        </p:nvSpPr>
        <p:spPr>
          <a:xfrm>
            <a:off x="655638" y="1344613"/>
            <a:ext cx="2116137" cy="45561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网络自卫权</a:t>
            </a:r>
          </a:p>
        </p:txBody>
      </p:sp>
      <p:sp>
        <p:nvSpPr>
          <p:cNvPr id="6" name="矩形 5"/>
          <p:cNvSpPr/>
          <p:nvPr/>
        </p:nvSpPr>
        <p:spPr>
          <a:xfrm>
            <a:off x="468313" y="3157538"/>
            <a:ext cx="3959225" cy="3079750"/>
          </a:xfrm>
          <a:prstGeom prst="rect">
            <a:avLst/>
          </a:prstGeom>
          <a:solidFill>
            <a:schemeClr val="accent2">
              <a:lumMod val="20000"/>
              <a:lumOff val="80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lnSpc>
                <a:spcPct val="150000"/>
              </a:lnSpc>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这一点美国已经具体落实，不仅有曼哈顿计划在支撑，也成立了成体系的网军来保护美国在网络空间中的利益。但中国在这方面尚有很远的距离要走。</a:t>
            </a:r>
          </a:p>
        </p:txBody>
      </p:sp>
      <p:sp>
        <p:nvSpPr>
          <p:cNvPr id="13" name="矩形 12"/>
          <p:cNvSpPr/>
          <p:nvPr/>
        </p:nvSpPr>
        <p:spPr>
          <a:xfrm>
            <a:off x="4932363" y="1571625"/>
            <a:ext cx="3743325" cy="1358900"/>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对位于本国领土之中的网络空间实施管辖权</a:t>
            </a:r>
          </a:p>
        </p:txBody>
      </p:sp>
      <p:sp>
        <p:nvSpPr>
          <p:cNvPr id="14" name="矩形 13"/>
          <p:cNvSpPr/>
          <p:nvPr/>
        </p:nvSpPr>
        <p:spPr>
          <a:xfrm>
            <a:off x="4932363" y="3159125"/>
            <a:ext cx="3743325" cy="3078163"/>
          </a:xfrm>
          <a:prstGeom prst="rect">
            <a:avLst/>
          </a:prstGeom>
          <a:solidFill>
            <a:schemeClr val="accent5">
              <a:alpha val="50000"/>
            </a:schemeClr>
          </a:solidFill>
          <a:ln>
            <a:solidFill>
              <a:srgbClr val="002060"/>
            </a:solidFill>
          </a:ln>
        </p:spPr>
        <p:style>
          <a:lnRef idx="0">
            <a:scrgbClr r="0" g="0" b="0"/>
          </a:lnRef>
          <a:fillRef idx="0">
            <a:scrgbClr r="0" g="0" b="0"/>
          </a:fillRef>
          <a:effectRef idx="0">
            <a:scrgbClr r="0" g="0" b="0"/>
          </a:effectRef>
          <a:fontRef idx="minor">
            <a:schemeClr val="lt1"/>
          </a:fontRef>
        </p:style>
        <p:txBody>
          <a:bodyPr lIns="144000" tIns="154800" rIns="144000" anchor="ctr"/>
          <a:lstStyle/>
          <a:p>
            <a:pPr algn="just">
              <a:lnSpc>
                <a:spcPct val="150000"/>
              </a:lnSpc>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这在世界各国都是事实存在，尽管很多国家反对网络空间主权的提法，但在实践层面上，各国却几乎没有例外地对本国网络加以严格管制，防止受到外部干涉。</a:t>
            </a:r>
          </a:p>
        </p:txBody>
      </p:sp>
      <p:sp>
        <p:nvSpPr>
          <p:cNvPr id="11" name="矩形 10"/>
          <p:cNvSpPr/>
          <p:nvPr/>
        </p:nvSpPr>
        <p:spPr>
          <a:xfrm>
            <a:off x="5148263" y="1343025"/>
            <a:ext cx="2114550" cy="45561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网络管辖权</a:t>
            </a:r>
          </a:p>
        </p:txBody>
      </p:sp>
      <p:pic>
        <p:nvPicPr>
          <p:cNvPr id="7271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852738"/>
            <a:ext cx="360362" cy="360362"/>
          </a:xfrm>
          <a:prstGeom prst="rect">
            <a:avLst/>
          </a:prstGeom>
          <a:noFill/>
          <a:ln>
            <a:noFill/>
          </a:ln>
        </p:spPr>
      </p:pic>
      <p:pic>
        <p:nvPicPr>
          <p:cNvPr id="72714" name="图片 1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84450" y="2852738"/>
            <a:ext cx="358775" cy="360362"/>
          </a:xfrm>
          <a:prstGeom prst="rect">
            <a:avLst/>
          </a:prstGeom>
          <a:noFill/>
          <a:ln>
            <a:noFill/>
          </a:ln>
        </p:spPr>
      </p:pic>
      <p:pic>
        <p:nvPicPr>
          <p:cNvPr id="72715"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0" y="2852738"/>
            <a:ext cx="360363" cy="360362"/>
          </a:xfrm>
          <a:prstGeom prst="rect">
            <a:avLst/>
          </a:prstGeom>
          <a:noFill/>
          <a:ln>
            <a:noFill/>
          </a:ln>
        </p:spPr>
      </p:pic>
      <p:pic>
        <p:nvPicPr>
          <p:cNvPr id="72716"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8063" y="2846388"/>
            <a:ext cx="360362" cy="360362"/>
          </a:xfrm>
          <a:prstGeom prst="rect">
            <a:avLst/>
          </a:prstGeom>
          <a:noFill/>
          <a:ln>
            <a:noFill/>
          </a:ln>
        </p:spPr>
      </p:pic>
      <p:pic>
        <p:nvPicPr>
          <p:cNvPr id="72717" name="图片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3313" y="2874963"/>
            <a:ext cx="360362" cy="360362"/>
          </a:xfrm>
          <a:prstGeom prst="rect">
            <a:avLst/>
          </a:prstGeom>
          <a:noFill/>
          <a:ln>
            <a:noFill/>
          </a:ln>
        </p:spPr>
      </p:pic>
      <p:pic>
        <p:nvPicPr>
          <p:cNvPr id="72718" name="图片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1613" y="2874963"/>
            <a:ext cx="360362" cy="360362"/>
          </a:xfrm>
          <a:prstGeom prst="rect">
            <a:avLst/>
          </a:prstGeom>
          <a:noFill/>
          <a:ln>
            <a:noFill/>
          </a:ln>
        </p:spPr>
      </p:pic>
      <p:pic>
        <p:nvPicPr>
          <p:cNvPr id="72719" name="图片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4375" y="2852738"/>
            <a:ext cx="360363" cy="360362"/>
          </a:xfrm>
          <a:prstGeom prst="rect">
            <a:avLst/>
          </a:prstGeom>
          <a:noFill/>
          <a:ln>
            <a:noFill/>
          </a:ln>
        </p:spPr>
      </p:pic>
      <p:pic>
        <p:nvPicPr>
          <p:cNvPr id="72720"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91463" y="2852738"/>
            <a:ext cx="360362" cy="3603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5763" y="1355725"/>
            <a:ext cx="8362950" cy="4953000"/>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lnSpc>
                <a:spcPct val="150000"/>
              </a:lnSpc>
              <a:spcBef>
                <a:spcPts val="600"/>
              </a:spcBef>
              <a:spcAft>
                <a:spcPts val="600"/>
              </a:spcAft>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网络空间主权的基本原则也是来自于国家主权。尊重网络主权，就是要尊重网络独立权，不采取导致主权网络空间无法自主运行的行为；互不侵犯，就是不能对他国的网络空间实施网络攻击；互不干涉网络内政，就是对主权网络空间的管辖权不指手画脚；网络主权平等，就是主权国家之间具有平等共治网络空间的权力，而不是依靠“利益攸关方”的模式导致一些国家失去了参与网络共治的权力，而另一些国家则掌控了全球的网络空间。</a:t>
            </a:r>
          </a:p>
        </p:txBody>
      </p:sp>
      <p:sp>
        <p:nvSpPr>
          <p:cNvPr id="5" name="矩形 4"/>
          <p:cNvSpPr>
            <a:spLocks noChangeArrowheads="1"/>
          </p:cNvSpPr>
          <p:nvPr/>
        </p:nvSpPr>
        <p:spPr bwMode="auto">
          <a:xfrm>
            <a:off x="457200" y="1128713"/>
            <a:ext cx="3313113" cy="455612"/>
          </a:xfrm>
          <a:prstGeom prst="rect">
            <a:avLst/>
          </a:prstGeom>
          <a:solidFill>
            <a:srgbClr val="C00000"/>
          </a:solidFill>
          <a:ln w="9525">
            <a:solidFill>
              <a:srgbClr val="C00000"/>
            </a:solidFill>
            <a:miter lim="800000"/>
          </a:ln>
          <a:effectLst>
            <a:outerShdw dist="23000" dir="5400000" rotWithShape="0">
              <a:srgbClr val="808080">
                <a:alpha val="34999"/>
              </a:srgbClr>
            </a:outerShdw>
          </a:effectLst>
        </p:spPr>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网络主权的基本原则</a:t>
            </a:r>
          </a:p>
        </p:txBody>
      </p:sp>
      <p:sp>
        <p:nvSpPr>
          <p:cNvPr id="73732" name="标题 1"/>
          <p:cNvSpPr txBox="1"/>
          <p:nvPr/>
        </p:nvSpPr>
        <p:spPr bwMode="auto">
          <a:xfrm>
            <a:off x="251520" y="268544"/>
            <a:ext cx="8229600" cy="633412"/>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sz="32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网络主权</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5763" y="1355725"/>
            <a:ext cx="8362950" cy="5386388"/>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lgn="just">
              <a:lnSpc>
                <a:spcPct val="150000"/>
              </a:lnSpc>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一个国家的网络空间主权建立在本国所管辖的信息通信技术系统之上（领网）；其作用边界为由直接连向他国网络设备的本国网络设备端口集合所构成（疆界）；用于保护虚拟角色对数据的各种操作（政权、用户、数据）。网络空间的构成平台、承载数据及其活动受所属国家的司法与行政管辖（管辖权）；各国可以在国际网络互联中平等参与治理（平等权）；位于本国领土内的信息通信基础设施的运行不能被他国所干预（独立权）；国家拥有保护本国网络空间不被侵犯的权力及其军事能力（自卫权）。网络空间主权应该受到相互尊重（尊重主权）；国家间互不侵犯他国的网络空间（互不侵犯）；互不干涉他国的网络空间管理事务（不干涉他国内政）；各国网络空间主权在国际网络空间治理活动中具有平等地位（主权平等）。</a:t>
            </a:r>
          </a:p>
        </p:txBody>
      </p:sp>
      <p:sp>
        <p:nvSpPr>
          <p:cNvPr id="5" name="矩形 4"/>
          <p:cNvSpPr/>
          <p:nvPr/>
        </p:nvSpPr>
        <p:spPr>
          <a:xfrm>
            <a:off x="457200" y="1128713"/>
            <a:ext cx="3313113" cy="45561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精确定义网络空间主权</a:t>
            </a:r>
          </a:p>
        </p:txBody>
      </p:sp>
      <p:sp>
        <p:nvSpPr>
          <p:cNvPr id="74756" name="标题 1"/>
          <p:cNvSpPr txBox="1"/>
          <p:nvPr/>
        </p:nvSpPr>
        <p:spPr bwMode="auto">
          <a:xfrm>
            <a:off x="251520" y="259707"/>
            <a:ext cx="8229600" cy="633412"/>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sz="28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网络主权</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5763" y="1571625"/>
            <a:ext cx="8362950" cy="4378325"/>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marL="342900" indent="-342900">
              <a:lnSpc>
                <a:spcPct val="150000"/>
              </a:lnSpc>
              <a:spcBef>
                <a:spcPts val="600"/>
              </a:spcBef>
              <a:spcAft>
                <a:spcPts val="600"/>
              </a:spcAft>
              <a:buFont typeface="Arial" panose="020B0604020202090204" pitchFamily="34" charset="0"/>
              <a:buChar char="•"/>
            </a:pP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2000</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年</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10</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月，拥有一个响亮的域名“</a:t>
            </a:r>
            <a:r>
              <a:rPr lang="en-US" altLang="zh-CN" sz="2400" b="1" dirty="0" err="1">
                <a:solidFill>
                  <a:srgbClr val="002060"/>
                </a:solidFill>
                <a:latin typeface="微软雅黑" panose="020B0503020204020204" charset="-122"/>
                <a:ea typeface="微软雅黑" panose="020B0503020204020204" charset="-122"/>
                <a:cs typeface="微软雅黑" panose="020B0503020204020204" charset="-122"/>
              </a:rPr>
              <a:t>cnnews.com</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并从事网络新闻等业务的上海美亚在线公司，收到了美国有线新闻网（</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Cable News Network</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CNN</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）的律师函，声称此域名因与</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CNN</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的相似而构成了网络侵权</a:t>
            </a:r>
          </a:p>
          <a:p>
            <a:pPr marL="342900" indent="-342900">
              <a:lnSpc>
                <a:spcPct val="150000"/>
              </a:lnSpc>
              <a:spcBef>
                <a:spcPts val="600"/>
              </a:spcBef>
              <a:spcAft>
                <a:spcPts val="600"/>
              </a:spcAft>
              <a:buFont typeface="Arial" panose="020B0604020202090204" pitchFamily="34" charset="0"/>
              <a:buChar char="•"/>
            </a:pP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2003</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年、</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2004</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年，伊拉克、利比亚的根域名</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a:t>
            </a:r>
            <a:r>
              <a:rPr lang="en-US" altLang="zh-CN" sz="2400" b="1" dirty="0" err="1">
                <a:solidFill>
                  <a:srgbClr val="002060"/>
                </a:solidFill>
                <a:latin typeface="微软雅黑" panose="020B0503020204020204" charset="-122"/>
                <a:ea typeface="微软雅黑" panose="020B0503020204020204" charset="-122"/>
                <a:cs typeface="微软雅黑" panose="020B0503020204020204" charset="-122"/>
              </a:rPr>
              <a:t>iq</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a:t>
            </a:r>
            <a:r>
              <a:rPr lang="en-US" altLang="zh-CN" sz="2400" b="1" dirty="0" err="1">
                <a:solidFill>
                  <a:srgbClr val="002060"/>
                </a:solidFill>
                <a:latin typeface="微软雅黑" panose="020B0503020204020204" charset="-122"/>
                <a:ea typeface="微软雅黑" panose="020B0503020204020204" charset="-122"/>
                <a:cs typeface="微软雅黑" panose="020B0503020204020204" charset="-122"/>
              </a:rPr>
              <a:t>ly</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分别被停止解析。 </a:t>
            </a:r>
          </a:p>
        </p:txBody>
      </p:sp>
      <p:sp>
        <p:nvSpPr>
          <p:cNvPr id="5" name="矩形 4"/>
          <p:cNvSpPr>
            <a:spLocks noChangeArrowheads="1"/>
          </p:cNvSpPr>
          <p:nvPr/>
        </p:nvSpPr>
        <p:spPr bwMode="auto">
          <a:xfrm>
            <a:off x="457200" y="1344613"/>
            <a:ext cx="4546600" cy="455612"/>
          </a:xfrm>
          <a:prstGeom prst="rect">
            <a:avLst/>
          </a:prstGeom>
          <a:solidFill>
            <a:srgbClr val="C00000"/>
          </a:solidFill>
          <a:ln w="9525">
            <a:solidFill>
              <a:srgbClr val="C00000"/>
            </a:solidFill>
            <a:miter lim="800000"/>
          </a:ln>
          <a:effectLst>
            <a:outerShdw dist="23000" dir="5400000" rotWithShape="0">
              <a:srgbClr val="808080">
                <a:alpha val="34999"/>
              </a:srgbClr>
            </a:outerShdw>
          </a:effectLst>
        </p:spPr>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域名等互联网资源的管辖权</a:t>
            </a:r>
          </a:p>
        </p:txBody>
      </p:sp>
      <p:sp>
        <p:nvSpPr>
          <p:cNvPr id="75780" name="标题 1"/>
          <p:cNvSpPr txBox="1"/>
          <p:nvPr/>
        </p:nvSpPr>
        <p:spPr bwMode="auto">
          <a:xfrm>
            <a:off x="251520" y="282145"/>
            <a:ext cx="8229600" cy="633412"/>
          </a:xfrm>
          <a:prstGeom prst="rect">
            <a:avLst/>
          </a:prstGeom>
          <a:noFill/>
          <a:ln>
            <a:noFill/>
          </a:ln>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sz="28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缺乏网络空间主权所带来的冲突 </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250825" y="15876"/>
            <a:ext cx="8229600" cy="777875"/>
          </a:xfrm>
        </p:spPr>
        <p:txBody>
          <a:bodyPr>
            <a:normAutofit/>
          </a:bodyPr>
          <a:lstStyle/>
          <a:p>
            <a:pPr algn="l"/>
            <a:r>
              <a:rPr lang="zh-CN" altLang="en-US" sz="2800" b="1" dirty="0">
                <a:solidFill>
                  <a:srgbClr val="003399"/>
                </a:solidFill>
                <a:latin typeface="+mn-ea"/>
                <a:ea typeface="+mn-ea"/>
                <a:cs typeface="华文楷体" panose="02010600040101010101" pitchFamily="2" charset="-122"/>
              </a:rPr>
              <a:t>域名解析试验系统</a:t>
            </a:r>
          </a:p>
        </p:txBody>
      </p:sp>
      <p:pic>
        <p:nvPicPr>
          <p:cNvPr id="76804" name="图片 5"/>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67313" y="1798638"/>
            <a:ext cx="3519487" cy="2314575"/>
          </a:xfrm>
          <a:prstGeom prst="rect">
            <a:avLst/>
          </a:prstGeom>
          <a:noFill/>
          <a:ln>
            <a:noFill/>
          </a:ln>
        </p:spPr>
      </p:pic>
      <p:pic>
        <p:nvPicPr>
          <p:cNvPr id="76805" name="图片 6"/>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4213" y="1779588"/>
            <a:ext cx="4103687" cy="2314575"/>
          </a:xfrm>
          <a:prstGeom prst="rect">
            <a:avLst/>
          </a:prstGeom>
          <a:noFill/>
          <a:ln>
            <a:noFill/>
          </a:ln>
        </p:spPr>
      </p:pic>
      <p:sp>
        <p:nvSpPr>
          <p:cNvPr id="8" name="矩形 7"/>
          <p:cNvSpPr/>
          <p:nvPr/>
        </p:nvSpPr>
        <p:spPr>
          <a:xfrm>
            <a:off x="250825" y="975328"/>
            <a:ext cx="8662988" cy="252412"/>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marL="342900" indent="-342900">
              <a:lnSpc>
                <a:spcPct val="150000"/>
              </a:lnSpc>
              <a:buFont typeface="Wingdings" panose="05000000000000000000" charset="0"/>
              <a:buChar char="n"/>
            </a:pPr>
            <a:r>
              <a:rPr lang="zh-CN" altLang="en-US" sz="2000" b="1" dirty="0">
                <a:solidFill>
                  <a:srgbClr val="FF0000"/>
                </a:solidFill>
                <a:latin typeface="+mn-ea"/>
                <a:cs typeface="华文楷体" panose="02010600040101010101" pitchFamily="2" charset="-122"/>
              </a:rPr>
              <a:t>问题：</a:t>
            </a:r>
            <a:r>
              <a:rPr lang="en-US" altLang="zh-CN" sz="2000" b="1" dirty="0">
                <a:solidFill>
                  <a:srgbClr val="FF0000"/>
                </a:solidFill>
                <a:latin typeface="+mn-ea"/>
                <a:cs typeface="华文楷体" panose="02010600040101010101" pitchFamily="2" charset="-122"/>
              </a:rPr>
              <a:t>DNS</a:t>
            </a:r>
            <a:r>
              <a:rPr lang="zh-CN" altLang="en-US" sz="2000" b="1" dirty="0">
                <a:solidFill>
                  <a:srgbClr val="FF0000"/>
                </a:solidFill>
                <a:latin typeface="+mn-ea"/>
                <a:cs typeface="华文楷体" panose="02010600040101010101" pitchFamily="2" charset="-122"/>
              </a:rPr>
              <a:t>根域名解析由美国控制，中心式结构存在权威权利滥用风险</a:t>
            </a:r>
            <a:endParaRPr lang="en-US" altLang="zh-CN" sz="2000" b="1" dirty="0">
              <a:solidFill>
                <a:srgbClr val="FF0000"/>
              </a:solidFill>
              <a:latin typeface="+mn-ea"/>
              <a:cs typeface="华文楷体" panose="02010600040101010101" pitchFamily="2" charset="-122"/>
            </a:endParaRPr>
          </a:p>
        </p:txBody>
      </p:sp>
      <p:sp>
        <p:nvSpPr>
          <p:cNvPr id="9" name="矩形 8"/>
          <p:cNvSpPr/>
          <p:nvPr/>
        </p:nvSpPr>
        <p:spPr>
          <a:xfrm>
            <a:off x="430213" y="1484313"/>
            <a:ext cx="4321175" cy="203200"/>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pPr>
            <a:r>
              <a:rPr lang="zh-CN" altLang="en-US" sz="1600" b="1" dirty="0">
                <a:solidFill>
                  <a:schemeClr val="tx1"/>
                </a:solidFill>
                <a:latin typeface="+mn-ea"/>
                <a:cs typeface="华文楷体" panose="02010600040101010101" pitchFamily="2" charset="-122"/>
              </a:rPr>
              <a:t>全世界有</a:t>
            </a:r>
            <a:r>
              <a:rPr lang="en-US" altLang="zh-CN" sz="1600" b="1" dirty="0">
                <a:solidFill>
                  <a:schemeClr val="tx1"/>
                </a:solidFill>
                <a:latin typeface="+mn-ea"/>
                <a:cs typeface="华文楷体" panose="02010600040101010101" pitchFamily="2" charset="-122"/>
              </a:rPr>
              <a:t>13</a:t>
            </a:r>
            <a:r>
              <a:rPr lang="zh-CN" altLang="en-US" sz="1600" b="1" dirty="0">
                <a:solidFill>
                  <a:schemeClr val="tx1"/>
                </a:solidFill>
                <a:latin typeface="+mn-ea"/>
                <a:cs typeface="华文楷体" panose="02010600040101010101" pitchFamily="2" charset="-122"/>
              </a:rPr>
              <a:t>台根服务器和上百个镜像</a:t>
            </a:r>
            <a:endParaRPr lang="en-US" altLang="zh-CN" sz="1600" b="1" dirty="0">
              <a:solidFill>
                <a:schemeClr val="tx1"/>
              </a:solidFill>
              <a:latin typeface="+mn-ea"/>
              <a:cs typeface="华文楷体" panose="02010600040101010101" pitchFamily="2" charset="-122"/>
            </a:endParaRPr>
          </a:p>
        </p:txBody>
      </p:sp>
      <p:sp>
        <p:nvSpPr>
          <p:cNvPr id="10" name="矩形 9"/>
          <p:cNvSpPr/>
          <p:nvPr/>
        </p:nvSpPr>
        <p:spPr>
          <a:xfrm>
            <a:off x="5003800" y="1484313"/>
            <a:ext cx="3816350" cy="203200"/>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defRPr/>
            </a:pPr>
            <a:r>
              <a:rPr lang="zh-CN" altLang="en-US" sz="1600" b="1" dirty="0">
                <a:solidFill>
                  <a:schemeClr val="tx1"/>
                </a:solidFill>
                <a:latin typeface="+mn-ea"/>
              </a:rPr>
              <a:t>美国</a:t>
            </a:r>
            <a:r>
              <a:rPr lang="en-US" altLang="zh-CN" sz="1600" b="1" dirty="0">
                <a:solidFill>
                  <a:schemeClr val="tx1"/>
                </a:solidFill>
                <a:latin typeface="+mn-ea"/>
              </a:rPr>
              <a:t>NTIA</a:t>
            </a:r>
            <a:r>
              <a:rPr lang="zh-CN" altLang="en-US" sz="1600" b="1" dirty="0">
                <a:solidFill>
                  <a:schemeClr val="tx1"/>
                </a:solidFill>
                <a:latin typeface="+mn-ea"/>
              </a:rPr>
              <a:t>，</a:t>
            </a:r>
            <a:r>
              <a:rPr lang="en-US" altLang="zh-CN" sz="1600" b="1" dirty="0">
                <a:solidFill>
                  <a:schemeClr val="tx1"/>
                </a:solidFill>
                <a:latin typeface="+mn-ea"/>
              </a:rPr>
              <a:t>ICANN</a:t>
            </a:r>
            <a:r>
              <a:rPr lang="zh-CN" altLang="en-US" sz="1600" b="1" dirty="0">
                <a:solidFill>
                  <a:schemeClr val="tx1"/>
                </a:solidFill>
                <a:latin typeface="+mn-ea"/>
              </a:rPr>
              <a:t>和</a:t>
            </a:r>
            <a:r>
              <a:rPr lang="en-US" altLang="zh-CN" sz="1600" b="1" dirty="0">
                <a:solidFill>
                  <a:schemeClr val="tx1"/>
                </a:solidFill>
                <a:latin typeface="+mn-ea"/>
              </a:rPr>
              <a:t>VeriSign</a:t>
            </a:r>
            <a:r>
              <a:rPr lang="zh-CN" altLang="en-US" sz="1600" b="1" dirty="0">
                <a:solidFill>
                  <a:schemeClr val="tx1"/>
                </a:solidFill>
                <a:latin typeface="+mn-ea"/>
              </a:rPr>
              <a:t>控制根</a:t>
            </a:r>
            <a:endParaRPr lang="en-US" altLang="zh-CN" sz="1600" b="1" dirty="0">
              <a:solidFill>
                <a:schemeClr val="tx1"/>
              </a:solidFill>
              <a:latin typeface="+mn-ea"/>
            </a:endParaRPr>
          </a:p>
        </p:txBody>
      </p:sp>
      <p:pic>
        <p:nvPicPr>
          <p:cNvPr id="76809" name="图片 10"/>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75250" y="4365625"/>
            <a:ext cx="3562350" cy="2212975"/>
          </a:xfrm>
          <a:prstGeom prst="rect">
            <a:avLst/>
          </a:prstGeom>
          <a:noFill/>
          <a:ln>
            <a:noFill/>
          </a:ln>
        </p:spPr>
      </p:pic>
      <p:sp>
        <p:nvSpPr>
          <p:cNvPr id="12" name="矩形 11"/>
          <p:cNvSpPr/>
          <p:nvPr/>
        </p:nvSpPr>
        <p:spPr>
          <a:xfrm>
            <a:off x="447675" y="4017963"/>
            <a:ext cx="4321175" cy="203200"/>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pPr>
            <a:r>
              <a:rPr lang="zh-CN" altLang="en-US" sz="1600" b="1">
                <a:solidFill>
                  <a:schemeClr val="tx1"/>
                </a:solidFill>
                <a:latin typeface="+mn-ea"/>
                <a:cs typeface="华文楷体" panose="02010600040101010101" pitchFamily="2" charset="-122"/>
              </a:rPr>
              <a:t>当前</a:t>
            </a:r>
            <a:r>
              <a:rPr lang="en-US" altLang="zh-CN" sz="1600" b="1">
                <a:solidFill>
                  <a:schemeClr val="tx1"/>
                </a:solidFill>
                <a:latin typeface="+mn-ea"/>
                <a:cs typeface="华文楷体" panose="02010600040101010101" pitchFamily="2" charset="-122"/>
              </a:rPr>
              <a:t>DNS</a:t>
            </a:r>
            <a:r>
              <a:rPr lang="zh-CN" altLang="en-US" sz="1600" b="1">
                <a:solidFill>
                  <a:schemeClr val="tx1"/>
                </a:solidFill>
                <a:latin typeface="+mn-ea"/>
                <a:cs typeface="华文楷体" panose="02010600040101010101" pitchFamily="2" charset="-122"/>
              </a:rPr>
              <a:t>根系统存在极大风险</a:t>
            </a:r>
            <a:endParaRPr lang="en-US" altLang="zh-CN" sz="1600" b="1">
              <a:solidFill>
                <a:schemeClr val="tx1"/>
              </a:solidFill>
              <a:latin typeface="+mn-ea"/>
              <a:cs typeface="华文楷体" panose="02010600040101010101" pitchFamily="2" charset="-122"/>
            </a:endParaRPr>
          </a:p>
        </p:txBody>
      </p:sp>
      <p:sp>
        <p:nvSpPr>
          <p:cNvPr id="13" name="矩形 12"/>
          <p:cNvSpPr/>
          <p:nvPr/>
        </p:nvSpPr>
        <p:spPr>
          <a:xfrm>
            <a:off x="4572000" y="4094163"/>
            <a:ext cx="4321175" cy="203200"/>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pPr>
            <a:r>
              <a:rPr lang="zh-CN" altLang="en-US" sz="1600" b="1">
                <a:solidFill>
                  <a:schemeClr val="tx1"/>
                </a:solidFill>
                <a:latin typeface="+mn-ea"/>
                <a:cs typeface="华文楷体" panose="02010600040101010101" pitchFamily="2" charset="-122"/>
              </a:rPr>
              <a:t>三种风险：消失，致盲，孤立</a:t>
            </a:r>
            <a:endParaRPr lang="en-US" altLang="zh-CN" sz="1600" b="1">
              <a:solidFill>
                <a:schemeClr val="tx1"/>
              </a:solidFill>
              <a:latin typeface="+mn-ea"/>
              <a:cs typeface="华文楷体" panose="02010600040101010101" pitchFamily="2" charset="-122"/>
            </a:endParaRPr>
          </a:p>
        </p:txBody>
      </p:sp>
      <p:sp>
        <p:nvSpPr>
          <p:cNvPr id="76812" name="矩形 4"/>
          <p:cNvSpPr>
            <a:spLocks noChangeArrowheads="1"/>
          </p:cNvSpPr>
          <p:nvPr/>
        </p:nvSpPr>
        <p:spPr bwMode="auto">
          <a:xfrm>
            <a:off x="480626" y="4594912"/>
            <a:ext cx="4572000" cy="1939925"/>
          </a:xfrm>
          <a:prstGeom prst="rect">
            <a:avLst/>
          </a:prstGeom>
          <a:noFill/>
          <a:ln>
            <a:noFill/>
          </a:ln>
        </p:spPr>
        <p:txBody>
          <a:bodyPr>
            <a:spAutoFit/>
          </a:bodyPr>
          <a:lstStyle/>
          <a:p>
            <a:pPr marL="342900" indent="-342900">
              <a:buFont typeface="Wingdings" panose="05000000000000000000" charset="0"/>
              <a:buChar char="n"/>
            </a:pPr>
            <a:r>
              <a:rPr lang="zh-CN" altLang="en-US" sz="2000" b="1" dirty="0">
                <a:latin typeface="+mn-ea"/>
                <a:cs typeface="华文楷体" panose="02010600040101010101" pitchFamily="2" charset="-122"/>
              </a:rPr>
              <a:t>创新：</a:t>
            </a:r>
            <a:r>
              <a:rPr lang="zh-CN" sz="2000" b="1" dirty="0">
                <a:latin typeface="+mn-ea"/>
                <a:cs typeface="华文楷体" panose="02010600040101010101" pitchFamily="2" charset="-122"/>
              </a:rPr>
              <a:t>针对互联网域名解析系统中单根树的系统结构与网络主权平等的治理结构之间的不相匹配问题，率先提出了基于互联根的域名解析体系结构，研制了国家自主根域名解析试验系统</a:t>
            </a:r>
            <a:r>
              <a:rPr lang="zh-CN" altLang="en-US" sz="2000" b="1" dirty="0">
                <a:latin typeface="+mn-ea"/>
                <a:cs typeface="华文楷体" panose="02010600040101010101" pitchFamily="2" charset="-122"/>
              </a:rPr>
              <a:t>。</a:t>
            </a:r>
            <a:r>
              <a:rPr lang="en-US" altLang="zh-CN" sz="2000" b="1" dirty="0">
                <a:latin typeface="+mn-ea"/>
                <a:cs typeface="华文楷体" panose="02010600040101010101" pitchFamily="2" charset="-122"/>
              </a:rPr>
              <a:t> </a:t>
            </a:r>
            <a:endParaRPr lang="zh-CN" altLang="en-US" sz="2000" b="1" dirty="0">
              <a:latin typeface="+mn-ea"/>
              <a:cs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338955" y="0"/>
            <a:ext cx="8229600" cy="777875"/>
          </a:xfrm>
        </p:spPr>
        <p:txBody>
          <a:bodyPr>
            <a:normAutofit/>
          </a:bodyPr>
          <a:lstStyle/>
          <a:p>
            <a:pPr algn="l"/>
            <a:r>
              <a:rPr lang="zh-CN" altLang="en-US" sz="3200" b="1" dirty="0">
                <a:solidFill>
                  <a:srgbClr val="003399"/>
                </a:solidFill>
                <a:latin typeface="+mn-ea"/>
                <a:ea typeface="+mn-ea"/>
                <a:cs typeface="华文楷体" panose="02010600040101010101" pitchFamily="2" charset="-122"/>
              </a:rPr>
              <a:t>域名解析试验系统</a:t>
            </a:r>
          </a:p>
        </p:txBody>
      </p:sp>
      <p:sp>
        <p:nvSpPr>
          <p:cNvPr id="77827" name="日期占位符 3"/>
          <p:cNvSpPr>
            <a:spLocks noGrp="1"/>
          </p:cNvSpPr>
          <p:nvPr>
            <p:ph type="dt" sz="half" idx="10"/>
          </p:nvPr>
        </p:nvSpPr>
        <p:spPr bwMode="auto">
          <a:xfrm>
            <a:off x="457200" y="5621338"/>
            <a:ext cx="2133600" cy="576262"/>
          </a:xfrm>
          <a:noFill/>
        </p:spPr>
        <p:txBody>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5705CF63-CE01-644B-B649-134EEA5D0BD0}" type="datetime1">
              <a:rPr lang="zh-CN" altLang="en-US">
                <a:solidFill>
                  <a:srgbClr val="898989"/>
                </a:solidFill>
                <a:latin typeface="Times New Roman" panose="02020603050405020304" charset="0"/>
                <a:ea typeface="+mn-ea"/>
                <a:cs typeface="Times New Roman" panose="02020603050405020304" charset="0"/>
              </a:rPr>
              <a:t>2024/8/26</a:t>
            </a:fld>
            <a:endParaRPr lang="zh-CN" altLang="en-US" sz="1800">
              <a:solidFill>
                <a:srgbClr val="000000"/>
              </a:solidFill>
              <a:latin typeface="Times New Roman" panose="02020603050405020304" charset="0"/>
              <a:ea typeface="+mn-ea"/>
              <a:cs typeface="Times New Roman" panose="02020603050405020304" charset="0"/>
            </a:endParaRPr>
          </a:p>
        </p:txBody>
      </p:sp>
      <p:sp>
        <p:nvSpPr>
          <p:cNvPr id="14" name="矩形 13"/>
          <p:cNvSpPr/>
          <p:nvPr/>
        </p:nvSpPr>
        <p:spPr>
          <a:xfrm>
            <a:off x="428625" y="5813425"/>
            <a:ext cx="4321175" cy="258763"/>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pPr>
            <a:r>
              <a:rPr lang="zh-CN" altLang="en-US" sz="1600" b="1">
                <a:solidFill>
                  <a:schemeClr val="tx1"/>
                </a:solidFill>
                <a:latin typeface="Times New Roman" panose="02020603050405020304" charset="0"/>
                <a:cs typeface="Times New Roman" panose="02020603050405020304" charset="0"/>
              </a:rPr>
              <a:t>域名解析系统原型设计</a:t>
            </a:r>
            <a:endParaRPr lang="en-US" altLang="zh-CN" sz="1600" b="1">
              <a:solidFill>
                <a:schemeClr val="tx1"/>
              </a:solidFill>
              <a:latin typeface="Times New Roman" panose="02020603050405020304" charset="0"/>
              <a:cs typeface="Times New Roman" panose="02020603050405020304" charset="0"/>
            </a:endParaRPr>
          </a:p>
        </p:txBody>
      </p:sp>
      <p:sp>
        <p:nvSpPr>
          <p:cNvPr id="17" name="矩形 16"/>
          <p:cNvSpPr/>
          <p:nvPr/>
        </p:nvSpPr>
        <p:spPr>
          <a:xfrm>
            <a:off x="4786313" y="5762625"/>
            <a:ext cx="4321175" cy="738188"/>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pPr>
            <a:r>
              <a:rPr lang="en-US" altLang="zh-CN" sz="1600" b="1">
                <a:solidFill>
                  <a:schemeClr val="tx1"/>
                </a:solidFill>
                <a:latin typeface="Times New Roman" panose="02020603050405020304" charset="0"/>
                <a:cs typeface="Times New Roman" panose="02020603050405020304" charset="0"/>
              </a:rPr>
              <a:t>DNS</a:t>
            </a:r>
            <a:r>
              <a:rPr lang="zh-CN" altLang="en-US" sz="1600" b="1">
                <a:solidFill>
                  <a:schemeClr val="tx1"/>
                </a:solidFill>
                <a:latin typeface="Times New Roman" panose="02020603050405020304" charset="0"/>
                <a:cs typeface="Times New Roman" panose="02020603050405020304" charset="0"/>
              </a:rPr>
              <a:t>服务器：</a:t>
            </a:r>
            <a:r>
              <a:rPr lang="en-US" altLang="zh-CN" sz="1600" b="1">
                <a:solidFill>
                  <a:schemeClr val="tx1"/>
                </a:solidFill>
                <a:latin typeface="Times New Roman" panose="02020603050405020304" charset="0"/>
                <a:cs typeface="Times New Roman" panose="02020603050405020304" charset="0"/>
              </a:rPr>
              <a:t>202.118.236.220</a:t>
            </a:r>
          </a:p>
          <a:p>
            <a:pPr algn="ctr">
              <a:lnSpc>
                <a:spcPct val="150000"/>
              </a:lnSpc>
            </a:pPr>
            <a:r>
              <a:rPr lang="en-US" altLang="zh-CN" sz="1600" b="1">
                <a:solidFill>
                  <a:schemeClr val="tx1"/>
                </a:solidFill>
                <a:latin typeface="Times New Roman" panose="02020603050405020304" charset="0"/>
                <a:cs typeface="Times New Roman" panose="02020603050405020304" charset="0"/>
              </a:rPr>
              <a:t>Web</a:t>
            </a:r>
            <a:r>
              <a:rPr lang="zh-CN" altLang="en-US" sz="1600" b="1">
                <a:solidFill>
                  <a:schemeClr val="tx1"/>
                </a:solidFill>
                <a:latin typeface="Times New Roman" panose="02020603050405020304" charset="0"/>
                <a:cs typeface="Times New Roman" panose="02020603050405020304" charset="0"/>
              </a:rPr>
              <a:t>页面：</a:t>
            </a:r>
            <a:r>
              <a:rPr lang="en-US" altLang="zh-CN" sz="1600" b="1">
                <a:solidFill>
                  <a:schemeClr val="tx1"/>
                </a:solidFill>
                <a:latin typeface="Times New Roman" panose="02020603050405020304" charset="0"/>
                <a:cs typeface="Times New Roman" panose="02020603050405020304" charset="0"/>
              </a:rPr>
              <a:t>http://info.hitnis</a:t>
            </a:r>
          </a:p>
        </p:txBody>
      </p:sp>
      <p:pic>
        <p:nvPicPr>
          <p:cNvPr id="77830" name="图片 17"/>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76825" y="2438400"/>
            <a:ext cx="3527425" cy="3003550"/>
          </a:xfrm>
          <a:prstGeom prst="rect">
            <a:avLst/>
          </a:prstGeom>
          <a:noFill/>
          <a:ln>
            <a:noFill/>
          </a:ln>
        </p:spPr>
      </p:pic>
      <p:sp>
        <p:nvSpPr>
          <p:cNvPr id="77831" name="矩形 12"/>
          <p:cNvSpPr>
            <a:spLocks noChangeArrowheads="1"/>
          </p:cNvSpPr>
          <p:nvPr/>
        </p:nvSpPr>
        <p:spPr bwMode="auto">
          <a:xfrm>
            <a:off x="539750" y="1052513"/>
            <a:ext cx="8064500" cy="923330"/>
          </a:xfrm>
          <a:prstGeom prst="rect">
            <a:avLst/>
          </a:prstGeom>
          <a:noFill/>
          <a:ln>
            <a:noFill/>
          </a:ln>
        </p:spPr>
        <p:txBody>
          <a:bodyPr>
            <a:spAutoFit/>
          </a:bodyPr>
          <a:lstStyle/>
          <a:p>
            <a:r>
              <a:rPr lang="zh-CN" b="1" dirty="0">
                <a:latin typeface="Times New Roman" panose="02020603050405020304" charset="0"/>
                <a:cs typeface="Times New Roman" panose="02020603050405020304" charset="0"/>
              </a:rPr>
              <a:t>针对互联网域名解析系统中单根树的系统结构与网络主权平等的治理结构之间的不相匹配问题，提出了基于互联根的域名解析体系结构，研制了国家自主根域名解析试验系统</a:t>
            </a:r>
            <a:r>
              <a:rPr lang="zh-CN" altLang="en-US" b="1" dirty="0">
                <a:latin typeface="Times New Roman" panose="02020603050405020304" charset="0"/>
                <a:cs typeface="Times New Roman" panose="02020603050405020304" charset="0"/>
              </a:rPr>
              <a:t>。</a:t>
            </a:r>
            <a:r>
              <a:rPr lang="en-US" altLang="zh-CN" b="1" dirty="0">
                <a:latin typeface="Times New Roman" panose="02020603050405020304" charset="0"/>
                <a:cs typeface="Times New Roman" panose="02020603050405020304" charset="0"/>
              </a:rPr>
              <a:t> </a:t>
            </a:r>
            <a:endParaRPr lang="zh-CN" altLang="en-US" b="1" dirty="0">
              <a:latin typeface="Times New Roman" panose="02020603050405020304" charset="0"/>
              <a:cs typeface="Times New Roman" panose="02020603050405020304" charset="0"/>
            </a:endParaRPr>
          </a:p>
        </p:txBody>
      </p:sp>
      <p:pic>
        <p:nvPicPr>
          <p:cNvPr id="7783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l="33594" t="22917" r="21875" b="16666"/>
          <a:stretch>
            <a:fillRect/>
          </a:stretch>
        </p:blipFill>
        <p:spPr bwMode="auto">
          <a:xfrm>
            <a:off x="639763" y="2428875"/>
            <a:ext cx="3932237" cy="3000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400600"/>
          </a:xfrm>
        </p:spPr>
        <p:txBody>
          <a:bodyPr>
            <a:normAutofit fontScale="92500" lnSpcReduction="10000"/>
          </a:bodyPr>
          <a:lstStyle/>
          <a:p>
            <a:pPr marL="0" indent="0">
              <a:lnSpc>
                <a:spcPct val="110000"/>
              </a:lnSpc>
              <a:spcBef>
                <a:spcPts val="0"/>
              </a:spcBef>
              <a:spcAft>
                <a:spcPts val="600"/>
              </a:spcAft>
              <a:buNone/>
            </a:pPr>
            <a:r>
              <a:rPr lang="en-US" altLang="zh-CN" sz="2000" b="1" dirty="0">
                <a:solidFill>
                  <a:schemeClr val="tx1"/>
                </a:solidFill>
              </a:rPr>
              <a:t>1</a:t>
            </a:r>
            <a:r>
              <a:rPr lang="zh-CN" altLang="en-US" sz="2000" b="1" dirty="0">
                <a:solidFill>
                  <a:schemeClr val="tx1"/>
                </a:solidFill>
              </a:rPr>
              <a:t>、重视互联网</a:t>
            </a:r>
          </a:p>
          <a:p>
            <a:pPr lvl="1">
              <a:lnSpc>
                <a:spcPct val="110000"/>
              </a:lnSpc>
              <a:spcBef>
                <a:spcPts val="0"/>
              </a:spcBef>
              <a:spcAft>
                <a:spcPts val="600"/>
              </a:spcAft>
            </a:pPr>
            <a:r>
              <a:rPr lang="zh-CN" altLang="en-US" sz="1800" b="1" dirty="0">
                <a:solidFill>
                  <a:schemeClr val="tx1"/>
                </a:solidFill>
              </a:rPr>
              <a:t>中华民族千载难逢的机遇</a:t>
            </a:r>
          </a:p>
          <a:p>
            <a:pPr lvl="1">
              <a:lnSpc>
                <a:spcPct val="110000"/>
              </a:lnSpc>
              <a:spcBef>
                <a:spcPts val="0"/>
              </a:spcBef>
              <a:spcAft>
                <a:spcPts val="600"/>
              </a:spcAft>
            </a:pPr>
            <a:r>
              <a:rPr lang="zh-CN" altLang="en-US" sz="1800" b="1" dirty="0">
                <a:solidFill>
                  <a:schemeClr val="tx1"/>
                </a:solidFill>
              </a:rPr>
              <a:t>网信事业代表着新的生产力和新的发展发向</a:t>
            </a:r>
            <a:endParaRPr lang="zh-CN" altLang="en-US" sz="1800" b="1" dirty="0"/>
          </a:p>
          <a:p>
            <a:pPr marL="0" indent="0">
              <a:lnSpc>
                <a:spcPct val="110000"/>
              </a:lnSpc>
              <a:spcBef>
                <a:spcPts val="0"/>
              </a:spcBef>
              <a:spcAft>
                <a:spcPts val="600"/>
              </a:spcAft>
              <a:buNone/>
            </a:pPr>
            <a:r>
              <a:rPr lang="en-US" altLang="zh-CN" sz="2000" b="1" dirty="0">
                <a:solidFill>
                  <a:schemeClr val="tx1"/>
                </a:solidFill>
              </a:rPr>
              <a:t>2</a:t>
            </a:r>
            <a:r>
              <a:rPr lang="zh-CN" altLang="en-US" sz="2000" b="1" dirty="0">
                <a:solidFill>
                  <a:schemeClr val="tx1"/>
                </a:solidFill>
              </a:rPr>
              <a:t>、发展互联网</a:t>
            </a:r>
          </a:p>
          <a:p>
            <a:pPr lvl="1">
              <a:lnSpc>
                <a:spcPct val="110000"/>
              </a:lnSpc>
              <a:spcBef>
                <a:spcPts val="0"/>
              </a:spcBef>
              <a:spcAft>
                <a:spcPts val="600"/>
              </a:spcAft>
            </a:pPr>
            <a:r>
              <a:rPr lang="zh-CN" altLang="en-US" sz="1800" b="1" dirty="0">
                <a:solidFill>
                  <a:schemeClr val="tx1"/>
                </a:solidFill>
              </a:rPr>
              <a:t>核心技术是国之重器、产业体系、技术布局</a:t>
            </a:r>
          </a:p>
          <a:p>
            <a:pPr lvl="1">
              <a:lnSpc>
                <a:spcPct val="110000"/>
              </a:lnSpc>
              <a:spcBef>
                <a:spcPts val="0"/>
              </a:spcBef>
              <a:spcAft>
                <a:spcPts val="600"/>
              </a:spcAft>
            </a:pPr>
            <a:r>
              <a:rPr lang="zh-CN" altLang="en-US" sz="1800" b="1" dirty="0">
                <a:solidFill>
                  <a:schemeClr val="tx1"/>
                </a:solidFill>
              </a:rPr>
              <a:t>发展数字经济、推动产业数字化</a:t>
            </a:r>
          </a:p>
          <a:p>
            <a:pPr lvl="1">
              <a:lnSpc>
                <a:spcPct val="110000"/>
              </a:lnSpc>
              <a:spcBef>
                <a:spcPts val="0"/>
              </a:spcBef>
              <a:spcAft>
                <a:spcPts val="600"/>
              </a:spcAft>
            </a:pPr>
            <a:r>
              <a:rPr lang="zh-CN" altLang="en-US" sz="1800" b="1" dirty="0">
                <a:solidFill>
                  <a:schemeClr val="tx1"/>
                </a:solidFill>
              </a:rPr>
              <a:t>军民融合：市场和战场、生产力和战斗力</a:t>
            </a:r>
          </a:p>
          <a:p>
            <a:pPr marL="0" indent="0">
              <a:lnSpc>
                <a:spcPct val="110000"/>
              </a:lnSpc>
              <a:spcBef>
                <a:spcPts val="0"/>
              </a:spcBef>
              <a:spcAft>
                <a:spcPts val="600"/>
              </a:spcAft>
              <a:buNone/>
            </a:pPr>
            <a:r>
              <a:rPr lang="en-US" altLang="zh-CN" sz="2000" b="1" dirty="0">
                <a:solidFill>
                  <a:schemeClr val="tx1"/>
                </a:solidFill>
              </a:rPr>
              <a:t>3</a:t>
            </a:r>
            <a:r>
              <a:rPr lang="zh-CN" altLang="en-US" sz="2000" b="1" dirty="0">
                <a:solidFill>
                  <a:schemeClr val="tx1"/>
                </a:solidFill>
              </a:rPr>
              <a:t>、治理互联网</a:t>
            </a:r>
          </a:p>
          <a:p>
            <a:pPr lvl="1">
              <a:lnSpc>
                <a:spcPct val="110000"/>
              </a:lnSpc>
              <a:spcBef>
                <a:spcPts val="0"/>
              </a:spcBef>
              <a:spcAft>
                <a:spcPts val="600"/>
              </a:spcAft>
            </a:pPr>
            <a:r>
              <a:rPr lang="zh-CN" altLang="en-US" sz="1800" b="1" dirty="0">
                <a:solidFill>
                  <a:schemeClr val="tx1"/>
                </a:solidFill>
              </a:rPr>
              <a:t>综合</a:t>
            </a:r>
            <a:r>
              <a:rPr lang="zh-CN" altLang="en-US" sz="1800" b="1" dirty="0"/>
              <a:t>治网格局：党委领导、政府管理、企业履责、社会监督、网民自律；靠人民、为人民、人民共享</a:t>
            </a:r>
          </a:p>
          <a:p>
            <a:pPr lvl="1">
              <a:lnSpc>
                <a:spcPct val="110000"/>
              </a:lnSpc>
              <a:spcBef>
                <a:spcPts val="0"/>
              </a:spcBef>
              <a:spcAft>
                <a:spcPts val="600"/>
              </a:spcAft>
            </a:pPr>
            <a:r>
              <a:rPr lang="zh-CN" altLang="en-US" sz="1800" b="1" dirty="0"/>
              <a:t>加强网络安全：应急指挥能力、关键基础设施防护责任、依法打击违法犯罪行为</a:t>
            </a:r>
          </a:p>
          <a:p>
            <a:pPr lvl="1">
              <a:lnSpc>
                <a:spcPct val="110000"/>
              </a:lnSpc>
              <a:spcBef>
                <a:spcPts val="0"/>
              </a:spcBef>
              <a:spcAft>
                <a:spcPts val="600"/>
              </a:spcAft>
            </a:pPr>
            <a:r>
              <a:rPr lang="zh-CN" altLang="en-US" sz="1800" b="1" dirty="0"/>
              <a:t>全球互联网治理体系：多边参与、多方参与</a:t>
            </a:r>
          </a:p>
          <a:p>
            <a:pPr marL="0" lvl="0" indent="0">
              <a:lnSpc>
                <a:spcPct val="110000"/>
              </a:lnSpc>
              <a:spcBef>
                <a:spcPts val="0"/>
              </a:spcBef>
              <a:spcAft>
                <a:spcPts val="600"/>
              </a:spcAft>
              <a:buNone/>
            </a:pPr>
            <a:r>
              <a:rPr lang="en-US" altLang="zh-CN" sz="2000" b="1" dirty="0">
                <a:solidFill>
                  <a:srgbClr val="C9091E"/>
                </a:solidFill>
                <a:sym typeface="+mn-ea"/>
              </a:rPr>
              <a:t>4</a:t>
            </a:r>
            <a:r>
              <a:rPr lang="zh-CN" altLang="en-US" sz="2000" b="1" dirty="0">
                <a:solidFill>
                  <a:srgbClr val="C9091E"/>
                </a:solidFill>
                <a:sym typeface="+mn-ea"/>
              </a:rPr>
              <a:t>、人才培养</a:t>
            </a:r>
          </a:p>
          <a:p>
            <a:pPr lvl="1">
              <a:lnSpc>
                <a:spcPct val="110000"/>
              </a:lnSpc>
              <a:spcBef>
                <a:spcPts val="0"/>
              </a:spcBef>
              <a:spcAft>
                <a:spcPts val="600"/>
              </a:spcAft>
            </a:pPr>
            <a:r>
              <a:rPr lang="zh-CN" altLang="en-US" sz="1800" b="1" dirty="0">
                <a:solidFill>
                  <a:srgbClr val="C9091E"/>
                </a:solidFill>
                <a:sym typeface="+mn-ea"/>
              </a:rPr>
              <a:t>“得人者兴，失人者崩”</a:t>
            </a:r>
          </a:p>
          <a:p>
            <a:pPr lvl="1">
              <a:lnSpc>
                <a:spcPct val="110000"/>
              </a:lnSpc>
              <a:spcBef>
                <a:spcPts val="0"/>
              </a:spcBef>
              <a:spcAft>
                <a:spcPts val="600"/>
              </a:spcAft>
            </a:pPr>
            <a:r>
              <a:rPr lang="zh-CN" altLang="en-US" sz="1800" b="1" dirty="0">
                <a:solidFill>
                  <a:srgbClr val="C9091E"/>
                </a:solidFill>
                <a:sym typeface="+mn-ea"/>
              </a:rPr>
              <a:t>归根结底是人才的竞争</a:t>
            </a:r>
          </a:p>
        </p:txBody>
      </p:sp>
      <p:sp>
        <p:nvSpPr>
          <p:cNvPr id="4" name="标题 1"/>
          <p:cNvSpPr txBox="1"/>
          <p:nvPr/>
        </p:nvSpPr>
        <p:spPr bwMode="auto">
          <a:xfrm>
            <a:off x="179512" y="84828"/>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sym typeface="+mn-ea"/>
              </a:rPr>
              <a:t>网络强国战略</a:t>
            </a:r>
            <a:r>
              <a:rPr lang="en-US" altLang="zh-CN" sz="3200" b="1" kern="0" dirty="0">
                <a:solidFill>
                  <a:srgbClr val="003399"/>
                </a:solidFill>
                <a:latin typeface="黑体" panose="02010609060101010101" pitchFamily="49" charset="-122"/>
                <a:ea typeface="黑体" panose="02010609060101010101" pitchFamily="49" charset="-122"/>
                <a:sym typeface="+mn-ea"/>
              </a:rPr>
              <a:t>(4)</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网络空间安全定义</a:t>
            </a:r>
          </a:p>
        </p:txBody>
      </p:sp>
      <p:sp>
        <p:nvSpPr>
          <p:cNvPr id="3" name="内容占位符 2"/>
          <p:cNvSpPr>
            <a:spLocks noGrp="1"/>
          </p:cNvSpPr>
          <p:nvPr>
            <p:ph idx="1"/>
          </p:nvPr>
        </p:nvSpPr>
        <p:spPr/>
        <p:txBody>
          <a:bodyPr/>
          <a:lstStyle/>
          <a:p>
            <a:pPr>
              <a:lnSpc>
                <a:spcPct val="150000"/>
              </a:lnSpc>
            </a:pPr>
            <a:r>
              <a:rPr lang="zh-CN" altLang="en-US"/>
              <a:t>网络空间安全主要是在</a:t>
            </a:r>
            <a:r>
              <a:rPr lang="zh-CN" altLang="en-US">
                <a:solidFill>
                  <a:srgbClr val="C00000"/>
                </a:solidFill>
              </a:rPr>
              <a:t>信息通信技术的电磁设备、电子信息系统、运行数据、系统应用等系统与应用</a:t>
            </a:r>
            <a:r>
              <a:rPr lang="zh-CN" altLang="en-US"/>
              <a:t>层面上，围绕信息获取、信息传输、信息处理、信息利用等核心功能，针对</a:t>
            </a:r>
            <a:r>
              <a:rPr lang="zh-CN" altLang="en-US">
                <a:solidFill>
                  <a:srgbClr val="C00000"/>
                </a:solidFill>
              </a:rPr>
              <a:t>网络空间的设施、数据、用户、操作等核心要素来采取安全保护措施</a:t>
            </a:r>
            <a:r>
              <a:rPr lang="zh-CN" altLang="en-US"/>
              <a:t>，以确保网络空间中信息通信技术系统及其所承载数据的</a:t>
            </a:r>
            <a:r>
              <a:rPr lang="zh-CN" altLang="en-US">
                <a:solidFill>
                  <a:srgbClr val="C00000"/>
                </a:solidFill>
              </a:rPr>
              <a:t>机密性、可鉴别性（包含完整性、真实性、不可抵赖性）、可用性、可控性</a:t>
            </a:r>
            <a:r>
              <a:rPr lang="zh-CN" altLang="en-US"/>
              <a:t>等元安全属性得到保障，从而保证信息通信技术系统能够提供安全、可信、可靠、可控的服务。</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59432"/>
            <a:ext cx="7886700" cy="1325563"/>
          </a:xfrm>
        </p:spPr>
        <p:txBody>
          <a:bodyPr>
            <a:normAutofit/>
          </a:bodyPr>
          <a:lstStyle/>
          <a:p>
            <a:pPr defTabSz="534035"/>
            <a:r>
              <a:rPr lang="zh-CN" altLang="en-US" sz="3200" b="1" spc="225" dirty="0">
                <a:solidFill>
                  <a:srgbClr val="004299"/>
                </a:solidFill>
                <a:latin typeface="+mn-lt"/>
                <a:ea typeface="+mn-ea"/>
                <a:cs typeface="+mn-ea"/>
              </a:rPr>
              <a:t>网络安全人才</a:t>
            </a:r>
          </a:p>
        </p:txBody>
      </p:sp>
      <p:sp>
        <p:nvSpPr>
          <p:cNvPr id="3" name="内容占位符 2"/>
          <p:cNvSpPr>
            <a:spLocks noGrp="1"/>
          </p:cNvSpPr>
          <p:nvPr>
            <p:ph idx="1"/>
          </p:nvPr>
        </p:nvSpPr>
        <p:spPr>
          <a:xfrm>
            <a:off x="345852" y="1191577"/>
            <a:ext cx="8258596" cy="4973727"/>
          </a:xfrm>
        </p:spPr>
        <p:txBody>
          <a:bodyPr>
            <a:normAutofit/>
          </a:bodyPr>
          <a:lstStyle/>
          <a:p>
            <a:r>
              <a:rPr lang="zh-CN" altLang="en-US" sz="2000" b="1" dirty="0">
                <a:solidFill>
                  <a:srgbClr val="C00000"/>
                </a:solidFill>
              </a:rPr>
              <a:t>培养网信人才“得人者兴，失人者崩。”</a:t>
            </a:r>
            <a:r>
              <a:rPr lang="zh-CN" altLang="en-US" sz="2000" dirty="0"/>
              <a:t>网络空间的竞争，归根结底是人才竞争。建设网络强国，没有一支优秀的人才队伍，</a:t>
            </a:r>
            <a:r>
              <a:rPr lang="zh-CN" altLang="en-US" sz="2000" b="1" dirty="0">
                <a:solidFill>
                  <a:srgbClr val="C00000"/>
                </a:solidFill>
              </a:rPr>
              <a:t>没有人才创造力迸发、活力涌流，是难以成功的</a:t>
            </a:r>
            <a:r>
              <a:rPr lang="zh-CN" altLang="en-US" sz="2000" dirty="0"/>
              <a:t>。念好了人才经，才能事半功倍。</a:t>
            </a:r>
          </a:p>
          <a:p>
            <a:endParaRPr lang="zh-CN" altLang="en-US" sz="2000" dirty="0"/>
          </a:p>
          <a:p>
            <a:r>
              <a:rPr lang="zh-CN" altLang="en-US" sz="2000" dirty="0"/>
              <a:t>培养网信人才，</a:t>
            </a:r>
            <a:r>
              <a:rPr lang="zh-CN" altLang="en-US" sz="2000" b="1" dirty="0">
                <a:solidFill>
                  <a:srgbClr val="C00000"/>
                </a:solidFill>
              </a:rPr>
              <a:t>要下大功夫、下大本钱，请优秀的老师，编优秀的教材，招优秀的学生，建一流的网络空间安全学院。</a:t>
            </a:r>
          </a:p>
          <a:p>
            <a:endParaRPr lang="zh-CN" altLang="en-US" sz="2000" b="1" dirty="0">
              <a:solidFill>
                <a:srgbClr val="C00000"/>
              </a:solidFill>
            </a:endParaRPr>
          </a:p>
          <a:p>
            <a:r>
              <a:rPr lang="zh-CN" altLang="en-US" sz="2000" b="1" dirty="0">
                <a:solidFill>
                  <a:srgbClr val="C00000"/>
                </a:solidFill>
              </a:rPr>
              <a:t>互联网领域的人才，不少是怪才、奇才，他们往往不走一般套路，有很多奇思妙想。</a:t>
            </a:r>
            <a:r>
              <a:rPr lang="zh-CN" altLang="en-US" sz="2000" dirty="0"/>
              <a:t>对待特殊人才要有特殊政策，不要求全责备，不要论资排辈，不要都用一把尺子衡量。</a:t>
            </a:r>
          </a:p>
          <a:p>
            <a:endParaRPr lang="zh-CN" altLang="en-US" sz="2000" dirty="0"/>
          </a:p>
          <a:p>
            <a:r>
              <a:rPr lang="zh-CN" altLang="en-US" sz="2000" dirty="0">
                <a:solidFill>
                  <a:srgbClr val="00B0F0"/>
                </a:solidFill>
              </a:rPr>
              <a:t>——2018年4月20日至21日，在全国网络安全和信息化工作会议的讲话</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139952" y="2502101"/>
            <a:ext cx="4968552" cy="3879227"/>
            <a:chOff x="2012171" y="1156892"/>
            <a:chExt cx="6693521" cy="4190707"/>
          </a:xfrm>
        </p:grpSpPr>
        <p:grpSp>
          <p:nvGrpSpPr>
            <p:cNvPr id="6" name="组合 22"/>
            <p:cNvGrpSpPr/>
            <p:nvPr/>
          </p:nvGrpSpPr>
          <p:grpSpPr>
            <a:xfrm>
              <a:off x="2012171" y="4537526"/>
              <a:ext cx="4680000" cy="779384"/>
              <a:chOff x="971555" y="5030847"/>
              <a:chExt cx="4922599" cy="679176"/>
            </a:xfrm>
          </p:grpSpPr>
          <p:sp>
            <p:nvSpPr>
              <p:cNvPr id="35" name="Freeform 3"/>
              <p:cNvSpPr>
                <a:spLocks noChangeAspect="1"/>
              </p:cNvSpPr>
              <p:nvPr/>
            </p:nvSpPr>
            <p:spPr bwMode="gray">
              <a:xfrm>
                <a:off x="971555" y="5169250"/>
                <a:ext cx="2468434" cy="540773"/>
              </a:xfrm>
              <a:custGeom>
                <a:avLst/>
                <a:gdLst>
                  <a:gd name="T0" fmla="*/ 2147483647 w 1730"/>
                  <a:gd name="T1" fmla="*/ 0 h 379"/>
                  <a:gd name="T2" fmla="*/ 2147483647 w 1730"/>
                  <a:gd name="T3" fmla="*/ 2147483647 h 379"/>
                  <a:gd name="T4" fmla="*/ 2147483647 w 1730"/>
                  <a:gd name="T5" fmla="*/ 2147483647 h 379"/>
                  <a:gd name="T6" fmla="*/ 0 w 1730"/>
                  <a:gd name="T7" fmla="*/ 2147483647 h 379"/>
                  <a:gd name="T8" fmla="*/ 2147483647 w 1730"/>
                  <a:gd name="T9" fmla="*/ 0 h 379"/>
                  <a:gd name="T10" fmla="*/ 0 60000 65536"/>
                  <a:gd name="T11" fmla="*/ 0 60000 65536"/>
                  <a:gd name="T12" fmla="*/ 0 60000 65536"/>
                  <a:gd name="T13" fmla="*/ 0 60000 65536"/>
                  <a:gd name="T14" fmla="*/ 0 60000 65536"/>
                  <a:gd name="T15" fmla="*/ 0 w 1730"/>
                  <a:gd name="T16" fmla="*/ 0 h 379"/>
                  <a:gd name="T17" fmla="*/ 1730 w 1730"/>
                  <a:gd name="T18" fmla="*/ 379 h 379"/>
                </a:gdLst>
                <a:ahLst/>
                <a:cxnLst>
                  <a:cxn ang="T10">
                    <a:pos x="T0" y="T1"/>
                  </a:cxn>
                  <a:cxn ang="T11">
                    <a:pos x="T2" y="T3"/>
                  </a:cxn>
                  <a:cxn ang="T12">
                    <a:pos x="T4" y="T5"/>
                  </a:cxn>
                  <a:cxn ang="T13">
                    <a:pos x="T6" y="T7"/>
                  </a:cxn>
                  <a:cxn ang="T14">
                    <a:pos x="T8" y="T9"/>
                  </a:cxn>
                </a:cxnLst>
                <a:rect l="T15" t="T16" r="T17" b="T18"/>
                <a:pathLst>
                  <a:path w="1730" h="379">
                    <a:moveTo>
                      <a:pt x="258" y="0"/>
                    </a:moveTo>
                    <a:lnTo>
                      <a:pt x="1730" y="242"/>
                    </a:lnTo>
                    <a:lnTo>
                      <a:pt x="1728" y="361"/>
                    </a:lnTo>
                    <a:lnTo>
                      <a:pt x="0" y="379"/>
                    </a:lnTo>
                    <a:lnTo>
                      <a:pt x="258" y="0"/>
                    </a:lnTo>
                    <a:close/>
                  </a:path>
                </a:pathLst>
              </a:custGeom>
              <a:gradFill rotWithShape="1">
                <a:gsLst>
                  <a:gs pos="0">
                    <a:srgbClr val="969696">
                      <a:alpha val="50000"/>
                    </a:srgbClr>
                  </a:gs>
                  <a:gs pos="100000">
                    <a:srgbClr val="FFFFFF">
                      <a:alpha val="0"/>
                    </a:srgbClr>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Freeform 4"/>
              <p:cNvSpPr>
                <a:spLocks noChangeAspect="1"/>
              </p:cNvSpPr>
              <p:nvPr/>
            </p:nvSpPr>
            <p:spPr bwMode="gray">
              <a:xfrm>
                <a:off x="3437135" y="5167824"/>
                <a:ext cx="2457019" cy="525077"/>
              </a:xfrm>
              <a:custGeom>
                <a:avLst/>
                <a:gdLst>
                  <a:gd name="T0" fmla="*/ 2147483647 w 1722"/>
                  <a:gd name="T1" fmla="*/ 2147483647 h 368"/>
                  <a:gd name="T2" fmla="*/ 2147483647 w 1722"/>
                  <a:gd name="T3" fmla="*/ 0 h 368"/>
                  <a:gd name="T4" fmla="*/ 2147483647 w 1722"/>
                  <a:gd name="T5" fmla="*/ 2147483647 h 368"/>
                  <a:gd name="T6" fmla="*/ 0 w 1722"/>
                  <a:gd name="T7" fmla="*/ 2147483647 h 368"/>
                  <a:gd name="T8" fmla="*/ 2147483647 w 1722"/>
                  <a:gd name="T9" fmla="*/ 2147483647 h 368"/>
                  <a:gd name="T10" fmla="*/ 0 60000 65536"/>
                  <a:gd name="T11" fmla="*/ 0 60000 65536"/>
                  <a:gd name="T12" fmla="*/ 0 60000 65536"/>
                  <a:gd name="T13" fmla="*/ 0 60000 65536"/>
                  <a:gd name="T14" fmla="*/ 0 60000 65536"/>
                  <a:gd name="T15" fmla="*/ 0 w 1722"/>
                  <a:gd name="T16" fmla="*/ 0 h 368"/>
                  <a:gd name="T17" fmla="*/ 1722 w 1722"/>
                  <a:gd name="T18" fmla="*/ 368 h 368"/>
                </a:gdLst>
                <a:ahLst/>
                <a:cxnLst>
                  <a:cxn ang="T10">
                    <a:pos x="T0" y="T1"/>
                  </a:cxn>
                  <a:cxn ang="T11">
                    <a:pos x="T2" y="T3"/>
                  </a:cxn>
                  <a:cxn ang="T12">
                    <a:pos x="T4" y="T5"/>
                  </a:cxn>
                  <a:cxn ang="T13">
                    <a:pos x="T6" y="T7"/>
                  </a:cxn>
                  <a:cxn ang="T14">
                    <a:pos x="T8" y="T9"/>
                  </a:cxn>
                </a:cxnLst>
                <a:rect l="T15" t="T16" r="T17" b="T18"/>
                <a:pathLst>
                  <a:path w="1722" h="368">
                    <a:moveTo>
                      <a:pt x="2" y="243"/>
                    </a:moveTo>
                    <a:lnTo>
                      <a:pt x="1481" y="0"/>
                    </a:lnTo>
                    <a:lnTo>
                      <a:pt x="1722" y="368"/>
                    </a:lnTo>
                    <a:lnTo>
                      <a:pt x="0" y="368"/>
                    </a:lnTo>
                    <a:lnTo>
                      <a:pt x="2" y="243"/>
                    </a:lnTo>
                    <a:close/>
                  </a:path>
                </a:pathLst>
              </a:custGeom>
              <a:gradFill rotWithShape="1">
                <a:gsLst>
                  <a:gs pos="0">
                    <a:srgbClr val="C4C2C2">
                      <a:alpha val="50000"/>
                    </a:srgbClr>
                  </a:gs>
                  <a:gs pos="100000">
                    <a:srgbClr val="FFFFFF">
                      <a:alpha val="0"/>
                    </a:srgbClr>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Freeform 2"/>
              <p:cNvSpPr>
                <a:spLocks noChangeAspect="1"/>
              </p:cNvSpPr>
              <p:nvPr/>
            </p:nvSpPr>
            <p:spPr bwMode="gray">
              <a:xfrm>
                <a:off x="1338253" y="5030847"/>
                <a:ext cx="4196337" cy="483699"/>
              </a:xfrm>
              <a:custGeom>
                <a:avLst/>
                <a:gdLst>
                  <a:gd name="T0" fmla="*/ 0 w 2345"/>
                  <a:gd name="T1" fmla="*/ 2147483647 h 314"/>
                  <a:gd name="T2" fmla="*/ 2147483647 w 2345"/>
                  <a:gd name="T3" fmla="*/ 0 h 314"/>
                  <a:gd name="T4" fmla="*/ 2147483647 w 2345"/>
                  <a:gd name="T5" fmla="*/ 2147483647 h 314"/>
                  <a:gd name="T6" fmla="*/ 2147483647 w 2345"/>
                  <a:gd name="T7" fmla="*/ 0 h 314"/>
                  <a:gd name="T8" fmla="*/ 2147483647 w 2345"/>
                  <a:gd name="T9" fmla="*/ 2147483647 h 314"/>
                  <a:gd name="T10" fmla="*/ 2147483647 w 2345"/>
                  <a:gd name="T11" fmla="*/ 2147483647 h 314"/>
                  <a:gd name="T12" fmla="*/ 0 w 2345"/>
                  <a:gd name="T13" fmla="*/ 2147483647 h 314"/>
                  <a:gd name="T14" fmla="*/ 0 60000 65536"/>
                  <a:gd name="T15" fmla="*/ 0 60000 65536"/>
                  <a:gd name="T16" fmla="*/ 0 60000 65536"/>
                  <a:gd name="T17" fmla="*/ 0 60000 65536"/>
                  <a:gd name="T18" fmla="*/ 0 60000 65536"/>
                  <a:gd name="T19" fmla="*/ 0 60000 65536"/>
                  <a:gd name="T20" fmla="*/ 0 60000 65536"/>
                  <a:gd name="T21" fmla="*/ 0 w 2345"/>
                  <a:gd name="T22" fmla="*/ 0 h 314"/>
                  <a:gd name="T23" fmla="*/ 2345 w 2345"/>
                  <a:gd name="T24" fmla="*/ 314 h 3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45" h="314">
                    <a:moveTo>
                      <a:pt x="0" y="90"/>
                    </a:moveTo>
                    <a:lnTo>
                      <a:pt x="474" y="0"/>
                    </a:lnTo>
                    <a:lnTo>
                      <a:pt x="1174" y="134"/>
                    </a:lnTo>
                    <a:lnTo>
                      <a:pt x="1877" y="0"/>
                    </a:lnTo>
                    <a:lnTo>
                      <a:pt x="2345" y="90"/>
                    </a:lnTo>
                    <a:lnTo>
                      <a:pt x="1174" y="314"/>
                    </a:lnTo>
                    <a:lnTo>
                      <a:pt x="0" y="90"/>
                    </a:lnTo>
                    <a:close/>
                  </a:path>
                </a:pathLst>
              </a:custGeom>
              <a:gradFill rotWithShape="1">
                <a:gsLst>
                  <a:gs pos="0">
                    <a:srgbClr val="000000"/>
                  </a:gs>
                  <a:gs pos="100000">
                    <a:srgbClr val="4A4A4A"/>
                  </a:gs>
                </a:gsLst>
                <a:lin ang="27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7" name="Freeform 11"/>
            <p:cNvSpPr/>
            <p:nvPr/>
          </p:nvSpPr>
          <p:spPr bwMode="auto">
            <a:xfrm>
              <a:off x="3785276" y="2072004"/>
              <a:ext cx="1119529" cy="186031"/>
            </a:xfrm>
            <a:custGeom>
              <a:avLst/>
              <a:gdLst/>
              <a:ahLst/>
              <a:cxnLst>
                <a:cxn ang="0">
                  <a:pos x="0" y="9"/>
                </a:cxn>
                <a:cxn ang="0">
                  <a:pos x="52" y="18"/>
                </a:cxn>
                <a:cxn ang="0">
                  <a:pos x="103" y="9"/>
                </a:cxn>
                <a:cxn ang="0">
                  <a:pos x="52" y="0"/>
                </a:cxn>
                <a:cxn ang="0">
                  <a:pos x="0" y="9"/>
                </a:cxn>
              </a:cxnLst>
              <a:rect l="0" t="0" r="r" b="b"/>
              <a:pathLst>
                <a:path w="103" h="18">
                  <a:moveTo>
                    <a:pt x="0" y="9"/>
                  </a:moveTo>
                  <a:lnTo>
                    <a:pt x="52" y="18"/>
                  </a:lnTo>
                  <a:lnTo>
                    <a:pt x="103" y="9"/>
                  </a:lnTo>
                  <a:lnTo>
                    <a:pt x="52" y="0"/>
                  </a:lnTo>
                  <a:lnTo>
                    <a:pt x="0" y="9"/>
                  </a:lnTo>
                  <a:close/>
                </a:path>
              </a:pathLst>
            </a:custGeom>
            <a:solidFill>
              <a:srgbClr val="544000"/>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Freeform 10"/>
            <p:cNvSpPr/>
            <p:nvPr/>
          </p:nvSpPr>
          <p:spPr bwMode="auto">
            <a:xfrm>
              <a:off x="3346100" y="2846739"/>
              <a:ext cx="2010805" cy="299717"/>
            </a:xfrm>
            <a:custGeom>
              <a:avLst/>
              <a:gdLst/>
              <a:ahLst/>
              <a:cxnLst>
                <a:cxn ang="0">
                  <a:pos x="0" y="14"/>
                </a:cxn>
                <a:cxn ang="0">
                  <a:pos x="93" y="29"/>
                </a:cxn>
                <a:cxn ang="0">
                  <a:pos x="185" y="14"/>
                </a:cxn>
                <a:cxn ang="0">
                  <a:pos x="93" y="0"/>
                </a:cxn>
                <a:cxn ang="0">
                  <a:pos x="0" y="14"/>
                </a:cxn>
              </a:cxnLst>
              <a:rect l="0" t="0" r="r" b="b"/>
              <a:pathLst>
                <a:path w="185" h="29">
                  <a:moveTo>
                    <a:pt x="0" y="14"/>
                  </a:moveTo>
                  <a:lnTo>
                    <a:pt x="93" y="29"/>
                  </a:lnTo>
                  <a:lnTo>
                    <a:pt x="185" y="14"/>
                  </a:lnTo>
                  <a:lnTo>
                    <a:pt x="93" y="0"/>
                  </a:lnTo>
                  <a:lnTo>
                    <a:pt x="0" y="14"/>
                  </a:lnTo>
                  <a:close/>
                </a:path>
              </a:pathLst>
            </a:custGeom>
            <a:gradFill rotWithShape="1">
              <a:gsLst>
                <a:gs pos="0">
                  <a:srgbClr val="002060"/>
                </a:gs>
                <a:gs pos="100000">
                  <a:srgbClr val="005696"/>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Freeform 9"/>
            <p:cNvSpPr/>
            <p:nvPr/>
          </p:nvSpPr>
          <p:spPr bwMode="auto">
            <a:xfrm>
              <a:off x="2839547" y="3730880"/>
              <a:ext cx="3026944" cy="330722"/>
            </a:xfrm>
            <a:custGeom>
              <a:avLst/>
              <a:gdLst/>
              <a:ahLst/>
              <a:cxnLst>
                <a:cxn ang="0">
                  <a:pos x="0" y="16"/>
                </a:cxn>
                <a:cxn ang="0">
                  <a:pos x="139" y="32"/>
                </a:cxn>
                <a:cxn ang="0">
                  <a:pos x="277" y="17"/>
                </a:cxn>
                <a:cxn ang="0">
                  <a:pos x="139" y="0"/>
                </a:cxn>
                <a:cxn ang="0">
                  <a:pos x="0" y="16"/>
                </a:cxn>
              </a:cxnLst>
              <a:rect l="0" t="0" r="r" b="b"/>
              <a:pathLst>
                <a:path w="277" h="32">
                  <a:moveTo>
                    <a:pt x="0" y="16"/>
                  </a:moveTo>
                  <a:lnTo>
                    <a:pt x="139" y="32"/>
                  </a:lnTo>
                  <a:lnTo>
                    <a:pt x="277" y="17"/>
                  </a:lnTo>
                  <a:lnTo>
                    <a:pt x="139" y="0"/>
                  </a:lnTo>
                  <a:lnTo>
                    <a:pt x="0" y="16"/>
                  </a:lnTo>
                  <a:close/>
                </a:path>
              </a:pathLst>
            </a:custGeom>
            <a:gradFill rotWithShape="1">
              <a:gsLst>
                <a:gs pos="0">
                  <a:srgbClr val="002060"/>
                </a:gs>
                <a:gs pos="100000">
                  <a:srgbClr val="005696"/>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AutoShape 4"/>
            <p:cNvSpPr>
              <a:spLocks noChangeAspect="1" noChangeArrowheads="1" noTextEdit="1"/>
            </p:cNvSpPr>
            <p:nvPr/>
          </p:nvSpPr>
          <p:spPr bwMode="auto">
            <a:xfrm>
              <a:off x="2372170" y="1310902"/>
              <a:ext cx="3945525" cy="3562152"/>
            </a:xfrm>
            <a:prstGeom prst="rect">
              <a:avLst/>
            </a:prstGeom>
            <a:noFill/>
            <a:ln w="9525">
              <a:no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Freeform 12"/>
            <p:cNvSpPr/>
            <p:nvPr/>
          </p:nvSpPr>
          <p:spPr bwMode="auto">
            <a:xfrm>
              <a:off x="2393908" y="3893951"/>
              <a:ext cx="1956459" cy="1054176"/>
            </a:xfrm>
            <a:custGeom>
              <a:avLst/>
              <a:gdLst/>
              <a:ahLst/>
              <a:cxnLst>
                <a:cxn ang="0">
                  <a:pos x="180" y="16"/>
                </a:cxn>
                <a:cxn ang="0">
                  <a:pos x="180" y="102"/>
                </a:cxn>
                <a:cxn ang="0">
                  <a:pos x="0" y="71"/>
                </a:cxn>
                <a:cxn ang="0">
                  <a:pos x="41" y="0"/>
                </a:cxn>
                <a:cxn ang="0">
                  <a:pos x="180" y="16"/>
                </a:cxn>
              </a:cxnLst>
              <a:rect l="0" t="0" r="r" b="b"/>
              <a:pathLst>
                <a:path w="180" h="102">
                  <a:moveTo>
                    <a:pt x="180" y="16"/>
                  </a:moveTo>
                  <a:lnTo>
                    <a:pt x="180" y="102"/>
                  </a:lnTo>
                  <a:lnTo>
                    <a:pt x="0" y="71"/>
                  </a:lnTo>
                  <a:lnTo>
                    <a:pt x="41" y="0"/>
                  </a:lnTo>
                  <a:lnTo>
                    <a:pt x="180" y="16"/>
                  </a:lnTo>
                  <a:close/>
                </a:path>
              </a:pathLst>
            </a:cu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mn-ea"/>
                <a:cs typeface="+mn-cs"/>
              </a:endParaRPr>
            </a:p>
          </p:txBody>
        </p:sp>
        <p:sp>
          <p:nvSpPr>
            <p:cNvPr id="12" name="Freeform 13"/>
            <p:cNvSpPr/>
            <p:nvPr/>
          </p:nvSpPr>
          <p:spPr bwMode="auto">
            <a:xfrm>
              <a:off x="4350367" y="3904286"/>
              <a:ext cx="1945590" cy="1043841"/>
            </a:xfrm>
            <a:custGeom>
              <a:avLst/>
              <a:gdLst/>
              <a:ahLst/>
              <a:cxnLst>
                <a:cxn ang="0">
                  <a:pos x="0" y="15"/>
                </a:cxn>
                <a:cxn ang="0">
                  <a:pos x="0" y="101"/>
                </a:cxn>
                <a:cxn ang="0">
                  <a:pos x="179" y="70"/>
                </a:cxn>
                <a:cxn ang="0">
                  <a:pos x="138" y="0"/>
                </a:cxn>
                <a:cxn ang="0">
                  <a:pos x="0" y="15"/>
                </a:cxn>
              </a:cxnLst>
              <a:rect l="0" t="0" r="r" b="b"/>
              <a:pathLst>
                <a:path w="179" h="101">
                  <a:moveTo>
                    <a:pt x="0" y="15"/>
                  </a:moveTo>
                  <a:lnTo>
                    <a:pt x="0" y="101"/>
                  </a:lnTo>
                  <a:lnTo>
                    <a:pt x="179" y="70"/>
                  </a:lnTo>
                  <a:lnTo>
                    <a:pt x="138" y="0"/>
                  </a:lnTo>
                  <a:lnTo>
                    <a:pt x="0" y="15"/>
                  </a:lnTo>
                  <a:close/>
                </a:path>
              </a:pathLst>
            </a:cu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mn-ea"/>
                <a:cs typeface="+mn-cs"/>
              </a:endParaRPr>
            </a:p>
          </p:txBody>
        </p:sp>
        <p:sp>
          <p:nvSpPr>
            <p:cNvPr id="13" name="Freeform 14"/>
            <p:cNvSpPr/>
            <p:nvPr/>
          </p:nvSpPr>
          <p:spPr bwMode="auto">
            <a:xfrm>
              <a:off x="2839546" y="2985182"/>
              <a:ext cx="1510820" cy="981831"/>
            </a:xfrm>
            <a:custGeom>
              <a:avLst/>
              <a:gdLst/>
              <a:ahLst/>
              <a:cxnLst>
                <a:cxn ang="0">
                  <a:pos x="139" y="15"/>
                </a:cxn>
                <a:cxn ang="0">
                  <a:pos x="139" y="95"/>
                </a:cxn>
                <a:cxn ang="0">
                  <a:pos x="0" y="79"/>
                </a:cxn>
                <a:cxn ang="0">
                  <a:pos x="46" y="0"/>
                </a:cxn>
                <a:cxn ang="0">
                  <a:pos x="139" y="15"/>
                </a:cxn>
              </a:cxnLst>
              <a:rect l="0" t="0" r="r" b="b"/>
              <a:pathLst>
                <a:path w="139" h="95">
                  <a:moveTo>
                    <a:pt x="139" y="15"/>
                  </a:moveTo>
                  <a:lnTo>
                    <a:pt x="139" y="95"/>
                  </a:lnTo>
                  <a:lnTo>
                    <a:pt x="0" y="79"/>
                  </a:lnTo>
                  <a:lnTo>
                    <a:pt x="46" y="0"/>
                  </a:lnTo>
                  <a:lnTo>
                    <a:pt x="139" y="15"/>
                  </a:lnTo>
                  <a:close/>
                </a:path>
              </a:pathLst>
            </a:custGeom>
            <a:gradFill>
              <a:gsLst>
                <a:gs pos="18000">
                  <a:srgbClr val="119707"/>
                </a:gs>
                <a:gs pos="67000">
                  <a:srgbClr val="8AD53F"/>
                </a:gs>
                <a:gs pos="100000">
                  <a:srgbClr val="BCEB6F"/>
                </a:gs>
              </a:gsLst>
              <a:lin ang="0" scaled="1"/>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mn-ea"/>
                <a:cs typeface="+mn-cs"/>
              </a:endParaRPr>
            </a:p>
          </p:txBody>
        </p:sp>
        <p:sp>
          <p:nvSpPr>
            <p:cNvPr id="14" name="Freeform 15"/>
            <p:cNvSpPr/>
            <p:nvPr/>
          </p:nvSpPr>
          <p:spPr bwMode="auto">
            <a:xfrm>
              <a:off x="4350367" y="2985182"/>
              <a:ext cx="1499951" cy="981831"/>
            </a:xfrm>
            <a:custGeom>
              <a:avLst/>
              <a:gdLst/>
              <a:ahLst/>
              <a:cxnLst>
                <a:cxn ang="0">
                  <a:pos x="0" y="95"/>
                </a:cxn>
                <a:cxn ang="0">
                  <a:pos x="138" y="80"/>
                </a:cxn>
                <a:cxn ang="0">
                  <a:pos x="92" y="0"/>
                </a:cxn>
                <a:cxn ang="0">
                  <a:pos x="0" y="15"/>
                </a:cxn>
                <a:cxn ang="0">
                  <a:pos x="0" y="95"/>
                </a:cxn>
              </a:cxnLst>
              <a:rect l="0" t="0" r="r" b="b"/>
              <a:pathLst>
                <a:path w="138" h="95">
                  <a:moveTo>
                    <a:pt x="0" y="95"/>
                  </a:moveTo>
                  <a:lnTo>
                    <a:pt x="138" y="80"/>
                  </a:lnTo>
                  <a:lnTo>
                    <a:pt x="92" y="0"/>
                  </a:lnTo>
                  <a:lnTo>
                    <a:pt x="0" y="15"/>
                  </a:lnTo>
                  <a:lnTo>
                    <a:pt x="0" y="95"/>
                  </a:lnTo>
                  <a:close/>
                </a:path>
              </a:pathLst>
            </a:custGeom>
            <a:gradFill flip="none" rotWithShape="1">
              <a:gsLst>
                <a:gs pos="3000">
                  <a:srgbClr val="119707"/>
                </a:gs>
                <a:gs pos="67000">
                  <a:srgbClr val="8AD53F"/>
                </a:gs>
                <a:gs pos="100000">
                  <a:srgbClr val="BCEB6F"/>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mn-ea"/>
                <a:cs typeface="+mn-cs"/>
              </a:endParaRPr>
            </a:p>
          </p:txBody>
        </p:sp>
        <p:sp>
          <p:nvSpPr>
            <p:cNvPr id="15" name="Freeform 16"/>
            <p:cNvSpPr/>
            <p:nvPr/>
          </p:nvSpPr>
          <p:spPr bwMode="auto">
            <a:xfrm>
              <a:off x="3339529" y="2168132"/>
              <a:ext cx="1010837" cy="878480"/>
            </a:xfrm>
            <a:custGeom>
              <a:avLst/>
              <a:gdLst/>
              <a:ahLst/>
              <a:cxnLst>
                <a:cxn ang="0">
                  <a:pos x="93" y="9"/>
                </a:cxn>
                <a:cxn ang="0">
                  <a:pos x="93" y="85"/>
                </a:cxn>
                <a:cxn ang="0">
                  <a:pos x="0" y="70"/>
                </a:cxn>
                <a:cxn ang="0">
                  <a:pos x="41" y="0"/>
                </a:cxn>
                <a:cxn ang="0">
                  <a:pos x="93" y="9"/>
                </a:cxn>
              </a:cxnLst>
              <a:rect l="0" t="0" r="r" b="b"/>
              <a:pathLst>
                <a:path w="93" h="85">
                  <a:moveTo>
                    <a:pt x="93" y="9"/>
                  </a:moveTo>
                  <a:lnTo>
                    <a:pt x="93" y="85"/>
                  </a:lnTo>
                  <a:lnTo>
                    <a:pt x="0" y="70"/>
                  </a:lnTo>
                  <a:lnTo>
                    <a:pt x="41" y="0"/>
                  </a:lnTo>
                  <a:lnTo>
                    <a:pt x="93" y="9"/>
                  </a:lnTo>
                  <a:close/>
                </a:path>
              </a:pathLst>
            </a:custGeom>
            <a:gradFill rotWithShape="0">
              <a:gsLst>
                <a:gs pos="0">
                  <a:srgbClr val="00B0F0"/>
                </a:gs>
                <a:gs pos="100000">
                  <a:srgbClr val="0070C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17"/>
            <p:cNvSpPr/>
            <p:nvPr/>
          </p:nvSpPr>
          <p:spPr bwMode="auto">
            <a:xfrm>
              <a:off x="4350367" y="2168132"/>
              <a:ext cx="999968" cy="878480"/>
            </a:xfrm>
            <a:custGeom>
              <a:avLst/>
              <a:gdLst/>
              <a:ahLst/>
              <a:cxnLst>
                <a:cxn ang="0">
                  <a:pos x="0" y="85"/>
                </a:cxn>
                <a:cxn ang="0">
                  <a:pos x="92" y="70"/>
                </a:cxn>
                <a:cxn ang="0">
                  <a:pos x="51" y="0"/>
                </a:cxn>
                <a:cxn ang="0">
                  <a:pos x="0" y="9"/>
                </a:cxn>
                <a:cxn ang="0">
                  <a:pos x="0" y="85"/>
                </a:cxn>
              </a:cxnLst>
              <a:rect l="0" t="0" r="r" b="b"/>
              <a:pathLst>
                <a:path w="92" h="85">
                  <a:moveTo>
                    <a:pt x="0" y="85"/>
                  </a:moveTo>
                  <a:lnTo>
                    <a:pt x="92" y="70"/>
                  </a:lnTo>
                  <a:lnTo>
                    <a:pt x="51" y="0"/>
                  </a:lnTo>
                  <a:lnTo>
                    <a:pt x="0" y="9"/>
                  </a:lnTo>
                  <a:lnTo>
                    <a:pt x="0" y="85"/>
                  </a:lnTo>
                  <a:close/>
                </a:path>
              </a:pathLst>
            </a:custGeom>
            <a:gradFill rotWithShape="0">
              <a:gsLst>
                <a:gs pos="0">
                  <a:srgbClr val="79DCFF"/>
                </a:gs>
                <a:gs pos="100000">
                  <a:srgbClr val="00B0F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Freeform 18"/>
            <p:cNvSpPr/>
            <p:nvPr/>
          </p:nvSpPr>
          <p:spPr bwMode="auto">
            <a:xfrm>
              <a:off x="4350367" y="1172459"/>
              <a:ext cx="554330" cy="1023171"/>
            </a:xfrm>
            <a:custGeom>
              <a:avLst/>
              <a:gdLst/>
              <a:ahLst/>
              <a:cxnLst>
                <a:cxn ang="0">
                  <a:pos x="0" y="0"/>
                </a:cxn>
                <a:cxn ang="0">
                  <a:pos x="51" y="90"/>
                </a:cxn>
                <a:cxn ang="0">
                  <a:pos x="0" y="99"/>
                </a:cxn>
                <a:cxn ang="0">
                  <a:pos x="0" y="0"/>
                </a:cxn>
              </a:cxnLst>
              <a:rect l="0" t="0" r="r" b="b"/>
              <a:pathLst>
                <a:path w="51" h="99">
                  <a:moveTo>
                    <a:pt x="0" y="0"/>
                  </a:moveTo>
                  <a:lnTo>
                    <a:pt x="51" y="90"/>
                  </a:lnTo>
                  <a:lnTo>
                    <a:pt x="0" y="99"/>
                  </a:lnTo>
                  <a:lnTo>
                    <a:pt x="0" y="0"/>
                  </a:lnTo>
                  <a:close/>
                </a:path>
              </a:pathLst>
            </a:custGeom>
            <a:gradFill rotWithShape="1">
              <a:gsLst>
                <a:gs pos="0">
                  <a:srgbClr val="FFFF00"/>
                </a:gs>
                <a:gs pos="100000">
                  <a:srgbClr val="FFFF0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19"/>
            <p:cNvSpPr/>
            <p:nvPr/>
          </p:nvSpPr>
          <p:spPr bwMode="auto">
            <a:xfrm>
              <a:off x="3774658" y="1156892"/>
              <a:ext cx="565199" cy="1022400"/>
            </a:xfrm>
            <a:custGeom>
              <a:avLst/>
              <a:gdLst/>
              <a:ahLst/>
              <a:cxnLst>
                <a:cxn ang="0">
                  <a:pos x="52" y="99"/>
                </a:cxn>
                <a:cxn ang="0">
                  <a:pos x="0" y="90"/>
                </a:cxn>
                <a:cxn ang="0">
                  <a:pos x="52" y="0"/>
                </a:cxn>
                <a:cxn ang="0">
                  <a:pos x="52" y="99"/>
                </a:cxn>
              </a:cxnLst>
              <a:rect l="0" t="0" r="r" b="b"/>
              <a:pathLst>
                <a:path w="52" h="99">
                  <a:moveTo>
                    <a:pt x="52" y="99"/>
                  </a:moveTo>
                  <a:lnTo>
                    <a:pt x="0" y="90"/>
                  </a:lnTo>
                  <a:lnTo>
                    <a:pt x="52" y="0"/>
                  </a:lnTo>
                  <a:lnTo>
                    <a:pt x="52" y="99"/>
                  </a:lnTo>
                  <a:close/>
                </a:path>
              </a:pathLst>
            </a:custGeom>
            <a:solidFill>
              <a:srgbClr val="FCA904"/>
            </a:solidFill>
            <a:ln w="317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Freeform 7"/>
            <p:cNvSpPr/>
            <p:nvPr/>
          </p:nvSpPr>
          <p:spPr bwMode="auto">
            <a:xfrm>
              <a:off x="2393908" y="4317688"/>
              <a:ext cx="3902049" cy="630439"/>
            </a:xfrm>
            <a:custGeom>
              <a:avLst/>
              <a:gdLst/>
              <a:ahLst/>
              <a:cxnLst>
                <a:cxn ang="0">
                  <a:pos x="0" y="30"/>
                </a:cxn>
                <a:cxn ang="0">
                  <a:pos x="180" y="61"/>
                </a:cxn>
                <a:cxn ang="0">
                  <a:pos x="359" y="30"/>
                </a:cxn>
                <a:cxn ang="0">
                  <a:pos x="180" y="0"/>
                </a:cxn>
                <a:cxn ang="0">
                  <a:pos x="0" y="30"/>
                </a:cxn>
              </a:cxnLst>
              <a:rect l="0" t="0" r="r" b="b"/>
              <a:pathLst>
                <a:path w="359" h="61">
                  <a:moveTo>
                    <a:pt x="0" y="30"/>
                  </a:moveTo>
                  <a:lnTo>
                    <a:pt x="180" y="61"/>
                  </a:lnTo>
                  <a:lnTo>
                    <a:pt x="359" y="30"/>
                  </a:lnTo>
                  <a:lnTo>
                    <a:pt x="180" y="0"/>
                  </a:lnTo>
                  <a:lnTo>
                    <a:pt x="0" y="30"/>
                  </a:lnTo>
                  <a:close/>
                </a:path>
              </a:pathLst>
            </a:custGeom>
            <a:gradFill flip="none" rotWithShape="1">
              <a:gsLst>
                <a:gs pos="0">
                  <a:srgbClr val="9E0451">
                    <a:shade val="30000"/>
                    <a:satMod val="115000"/>
                  </a:srgbClr>
                </a:gs>
                <a:gs pos="50000">
                  <a:srgbClr val="9E0451">
                    <a:shade val="67500"/>
                    <a:satMod val="115000"/>
                  </a:srgbClr>
                </a:gs>
                <a:gs pos="100000">
                  <a:srgbClr val="9E0451">
                    <a:shade val="100000"/>
                    <a:satMod val="115000"/>
                  </a:srgbClr>
                </a:gs>
              </a:gsLst>
              <a:lin ang="16200000" scaled="1"/>
              <a:tileRect/>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Freeform 9"/>
            <p:cNvSpPr/>
            <p:nvPr/>
          </p:nvSpPr>
          <p:spPr bwMode="auto">
            <a:xfrm>
              <a:off x="2839546" y="3636291"/>
              <a:ext cx="3010773" cy="330722"/>
            </a:xfrm>
            <a:custGeom>
              <a:avLst/>
              <a:gdLst/>
              <a:ahLst/>
              <a:cxnLst>
                <a:cxn ang="0">
                  <a:pos x="0" y="16"/>
                </a:cxn>
                <a:cxn ang="0">
                  <a:pos x="139" y="32"/>
                </a:cxn>
                <a:cxn ang="0">
                  <a:pos x="277" y="17"/>
                </a:cxn>
                <a:cxn ang="0">
                  <a:pos x="139" y="0"/>
                </a:cxn>
                <a:cxn ang="0">
                  <a:pos x="0" y="16"/>
                </a:cxn>
              </a:cxnLst>
              <a:rect l="0" t="0" r="r" b="b"/>
              <a:pathLst>
                <a:path w="277" h="32">
                  <a:moveTo>
                    <a:pt x="0" y="16"/>
                  </a:moveTo>
                  <a:lnTo>
                    <a:pt x="139" y="32"/>
                  </a:lnTo>
                  <a:lnTo>
                    <a:pt x="277" y="17"/>
                  </a:lnTo>
                  <a:lnTo>
                    <a:pt x="139" y="0"/>
                  </a:lnTo>
                  <a:lnTo>
                    <a:pt x="0" y="16"/>
                  </a:lnTo>
                  <a:close/>
                </a:path>
              </a:pathLst>
            </a:custGeom>
            <a:solidFill>
              <a:srgbClr val="0E8424"/>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Freeform 10"/>
            <p:cNvSpPr/>
            <p:nvPr/>
          </p:nvSpPr>
          <p:spPr bwMode="auto">
            <a:xfrm>
              <a:off x="3339529" y="2746895"/>
              <a:ext cx="2010805" cy="299717"/>
            </a:xfrm>
            <a:custGeom>
              <a:avLst/>
              <a:gdLst/>
              <a:ahLst/>
              <a:cxnLst>
                <a:cxn ang="0">
                  <a:pos x="0" y="14"/>
                </a:cxn>
                <a:cxn ang="0">
                  <a:pos x="93" y="29"/>
                </a:cxn>
                <a:cxn ang="0">
                  <a:pos x="185" y="14"/>
                </a:cxn>
                <a:cxn ang="0">
                  <a:pos x="93" y="0"/>
                </a:cxn>
                <a:cxn ang="0">
                  <a:pos x="0" y="14"/>
                </a:cxn>
              </a:cxnLst>
              <a:rect l="0" t="0" r="r" b="b"/>
              <a:pathLst>
                <a:path w="185" h="29">
                  <a:moveTo>
                    <a:pt x="0" y="14"/>
                  </a:moveTo>
                  <a:lnTo>
                    <a:pt x="93" y="29"/>
                  </a:lnTo>
                  <a:lnTo>
                    <a:pt x="185" y="14"/>
                  </a:lnTo>
                  <a:lnTo>
                    <a:pt x="93" y="0"/>
                  </a:lnTo>
                  <a:lnTo>
                    <a:pt x="0" y="14"/>
                  </a:lnTo>
                  <a:close/>
                </a:path>
              </a:pathLst>
            </a:custGeom>
            <a:solidFill>
              <a:srgbClr val="005DA2"/>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Freeform 11"/>
            <p:cNvSpPr/>
            <p:nvPr/>
          </p:nvSpPr>
          <p:spPr bwMode="auto">
            <a:xfrm>
              <a:off x="3785168" y="2009599"/>
              <a:ext cx="1119529" cy="186031"/>
            </a:xfrm>
            <a:custGeom>
              <a:avLst/>
              <a:gdLst/>
              <a:ahLst/>
              <a:cxnLst>
                <a:cxn ang="0">
                  <a:pos x="0" y="9"/>
                </a:cxn>
                <a:cxn ang="0">
                  <a:pos x="52" y="18"/>
                </a:cxn>
                <a:cxn ang="0">
                  <a:pos x="103" y="9"/>
                </a:cxn>
                <a:cxn ang="0">
                  <a:pos x="52" y="0"/>
                </a:cxn>
                <a:cxn ang="0">
                  <a:pos x="0" y="9"/>
                </a:cxn>
              </a:cxnLst>
              <a:rect l="0" t="0" r="r" b="b"/>
              <a:pathLst>
                <a:path w="103" h="18">
                  <a:moveTo>
                    <a:pt x="0" y="9"/>
                  </a:moveTo>
                  <a:lnTo>
                    <a:pt x="52" y="18"/>
                  </a:lnTo>
                  <a:lnTo>
                    <a:pt x="103" y="9"/>
                  </a:lnTo>
                  <a:lnTo>
                    <a:pt x="52" y="0"/>
                  </a:lnTo>
                  <a:lnTo>
                    <a:pt x="0" y="9"/>
                  </a:lnTo>
                  <a:close/>
                </a:path>
              </a:pathLst>
            </a:custGeom>
            <a:solidFill>
              <a:srgbClr val="EB742B"/>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Line 52"/>
            <p:cNvSpPr>
              <a:spLocks noChangeShapeType="1"/>
            </p:cNvSpPr>
            <p:nvPr/>
          </p:nvSpPr>
          <p:spPr bwMode="auto">
            <a:xfrm>
              <a:off x="4338758" y="1187886"/>
              <a:ext cx="739" cy="3937786"/>
            </a:xfrm>
            <a:prstGeom prst="line">
              <a:avLst/>
            </a:prstGeom>
            <a:noFill/>
            <a:ln w="190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24" name="直接连接符 23"/>
            <p:cNvCxnSpPr/>
            <p:nvPr/>
          </p:nvCxnSpPr>
          <p:spPr>
            <a:xfrm rot="5460000">
              <a:off x="1540784" y="1962018"/>
              <a:ext cx="3386854" cy="1810698"/>
            </a:xfrm>
            <a:prstGeom prst="line">
              <a:avLst/>
            </a:prstGeom>
            <a:noFill/>
            <a:ln w="9525" cap="flat" cmpd="sng" algn="ctr">
              <a:solidFill>
                <a:srgbClr val="000000">
                  <a:shade val="95000"/>
                  <a:satMod val="105000"/>
                </a:srgbClr>
              </a:solidFill>
              <a:prstDash val="solid"/>
            </a:ln>
            <a:effectLst/>
          </p:spPr>
        </p:cxnSp>
        <p:sp>
          <p:nvSpPr>
            <p:cNvPr id="25" name="TextBox 62"/>
            <p:cNvSpPr txBox="1"/>
            <p:nvPr/>
          </p:nvSpPr>
          <p:spPr>
            <a:xfrm rot="1740000">
              <a:off x="2651090" y="1913014"/>
              <a:ext cx="446992" cy="2018715"/>
            </a:xfrm>
            <a:prstGeom prst="rect">
              <a:avLst/>
            </a:prstGeom>
            <a:noFill/>
          </p:spPr>
          <p:txBody>
            <a:bodyPr vert="eaVert" wrap="square" rtlCol="0">
              <a:spAutoFit/>
            </a:bodyPr>
            <a:lstStyle/>
            <a:p>
              <a:r>
                <a:rPr lang="zh-CN" altLang="en-US" sz="1400" dirty="0">
                  <a:latin typeface="微软雅黑" panose="020B0503020204020204" charset="-122"/>
                  <a:ea typeface="微软雅黑" panose="020B0503020204020204" charset="-122"/>
                </a:rPr>
                <a:t>人才需求结构图</a:t>
              </a:r>
            </a:p>
          </p:txBody>
        </p:sp>
        <p:cxnSp>
          <p:nvCxnSpPr>
            <p:cNvPr id="26" name="直接连接符 25"/>
            <p:cNvCxnSpPr/>
            <p:nvPr/>
          </p:nvCxnSpPr>
          <p:spPr>
            <a:xfrm>
              <a:off x="4926553" y="2096416"/>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7" name="直接连接符 26"/>
            <p:cNvCxnSpPr/>
            <p:nvPr/>
          </p:nvCxnSpPr>
          <p:spPr>
            <a:xfrm>
              <a:off x="5344760" y="2866316"/>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8" name="直接连接符 27"/>
            <p:cNvCxnSpPr/>
            <p:nvPr/>
          </p:nvCxnSpPr>
          <p:spPr>
            <a:xfrm>
              <a:off x="5840060" y="3793489"/>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9" name="直接连接符 28"/>
            <p:cNvCxnSpPr/>
            <p:nvPr/>
          </p:nvCxnSpPr>
          <p:spPr>
            <a:xfrm>
              <a:off x="6268685" y="4603114"/>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sp>
          <p:nvSpPr>
            <p:cNvPr id="30" name="矩形 29"/>
            <p:cNvSpPr/>
            <p:nvPr/>
          </p:nvSpPr>
          <p:spPr>
            <a:xfrm>
              <a:off x="6687968" y="4241090"/>
              <a:ext cx="2017724" cy="338555"/>
            </a:xfrm>
            <a:prstGeom prst="rect">
              <a:avLst/>
            </a:prstGeom>
          </p:spPr>
          <p:txBody>
            <a:bodyPr wrap="square">
              <a:spAutoFit/>
            </a:bodyPr>
            <a:lstStyle/>
            <a:p>
              <a:r>
                <a:rPr lang="zh-CN" altLang="en-US" sz="1400" b="1" dirty="0">
                  <a:latin typeface="微软雅黑" panose="020B0503020204020204" charset="-122"/>
                  <a:ea typeface="微软雅黑" panose="020B0503020204020204" charset="-122"/>
                </a:rPr>
                <a:t>应用服务型人才</a:t>
              </a:r>
              <a:endParaRPr lang="zh-CN" altLang="en-US" sz="1400" dirty="0"/>
            </a:p>
          </p:txBody>
        </p:sp>
        <p:sp>
          <p:nvSpPr>
            <p:cNvPr id="31" name="矩形 30"/>
            <p:cNvSpPr/>
            <p:nvPr/>
          </p:nvSpPr>
          <p:spPr>
            <a:xfrm>
              <a:off x="5006596" y="1652011"/>
              <a:ext cx="2437998" cy="338555"/>
            </a:xfrm>
            <a:prstGeom prst="rect">
              <a:avLst/>
            </a:prstGeom>
          </p:spPr>
          <p:txBody>
            <a:bodyPr wrap="square">
              <a:spAutoFit/>
            </a:bodyPr>
            <a:lstStyle/>
            <a:p>
              <a:r>
                <a:rPr lang="zh-CN" altLang="en-US" sz="1400" b="1" dirty="0">
                  <a:latin typeface="微软雅黑" panose="020B0503020204020204" charset="-122"/>
                  <a:ea typeface="微软雅黑" panose="020B0503020204020204" charset="-122"/>
                </a:rPr>
                <a:t>高端战略复合型人才</a:t>
              </a:r>
              <a:endParaRPr lang="zh-CN" altLang="en-US" sz="1400" dirty="0"/>
            </a:p>
          </p:txBody>
        </p:sp>
        <p:sp>
          <p:nvSpPr>
            <p:cNvPr id="32" name="矩形 31"/>
            <p:cNvSpPr/>
            <p:nvPr/>
          </p:nvSpPr>
          <p:spPr>
            <a:xfrm>
              <a:off x="5356906" y="2501430"/>
              <a:ext cx="2572725" cy="332490"/>
            </a:xfrm>
            <a:prstGeom prst="rect">
              <a:avLst/>
            </a:prstGeom>
          </p:spPr>
          <p:txBody>
            <a:bodyPr wrap="square">
              <a:spAutoFit/>
            </a:bodyPr>
            <a:lstStyle/>
            <a:p>
              <a:r>
                <a:rPr lang="zh-CN" altLang="en-US" sz="1400" b="1" dirty="0">
                  <a:latin typeface="微软雅黑" panose="020B0503020204020204" charset="-122"/>
                  <a:ea typeface="微软雅黑" panose="020B0503020204020204" charset="-122"/>
                </a:rPr>
                <a:t>核心技术攻关型人才</a:t>
              </a:r>
              <a:endParaRPr lang="zh-CN" altLang="en-US" sz="1400" dirty="0"/>
            </a:p>
          </p:txBody>
        </p:sp>
        <p:sp>
          <p:nvSpPr>
            <p:cNvPr id="33" name="矩形 32"/>
            <p:cNvSpPr/>
            <p:nvPr/>
          </p:nvSpPr>
          <p:spPr>
            <a:xfrm>
              <a:off x="5901856" y="3385402"/>
              <a:ext cx="2415806" cy="338555"/>
            </a:xfrm>
            <a:prstGeom prst="rect">
              <a:avLst/>
            </a:prstGeom>
          </p:spPr>
          <p:txBody>
            <a:bodyPr wrap="square">
              <a:spAutoFit/>
            </a:bodyPr>
            <a:lstStyle/>
            <a:p>
              <a:r>
                <a:rPr lang="zh-CN" altLang="en-US" sz="1400" b="1" dirty="0">
                  <a:latin typeface="微软雅黑" panose="020B0503020204020204" charset="-122"/>
                  <a:ea typeface="微软雅黑" panose="020B0503020204020204" charset="-122"/>
                </a:rPr>
                <a:t>安全技术研发型人才</a:t>
              </a:r>
              <a:endParaRPr lang="zh-CN" altLang="en-US" sz="1400" dirty="0"/>
            </a:p>
          </p:txBody>
        </p:sp>
        <p:sp>
          <p:nvSpPr>
            <p:cNvPr id="34" name="TextBox 21"/>
            <p:cNvSpPr txBox="1"/>
            <p:nvPr/>
          </p:nvSpPr>
          <p:spPr bwMode="auto">
            <a:xfrm>
              <a:off x="2053018" y="5039822"/>
              <a:ext cx="1713982" cy="307777"/>
            </a:xfrm>
            <a:prstGeom prst="rect">
              <a:avLst/>
            </a:prstGeom>
            <a:noFill/>
            <a:scene3d>
              <a:camera prst="orthographicFront"/>
              <a:lightRig rig="threePt" dir="t"/>
            </a:scene3d>
            <a:sp3d/>
          </p:spPr>
          <p:txBody>
            <a:bodyPr>
              <a:spAutoFit/>
            </a:bodyPr>
            <a:lstStyle/>
            <a:p>
              <a:pPr algn="ctr" fontAlgn="auto">
                <a:spcBef>
                  <a:spcPts val="0"/>
                </a:spcBef>
                <a:spcAft>
                  <a:spcPts val="0"/>
                </a:spcAft>
                <a:defRPr/>
              </a:pPr>
              <a:r>
                <a:rPr lang="zh-CN" altLang="en-US" sz="1400" dirty="0">
                  <a:solidFill>
                    <a:schemeClr val="bg1"/>
                  </a:solidFill>
                  <a:effectLst>
                    <a:reflection blurRad="6350" stA="50000" endA="300" endPos="50000" dist="60007" dir="5400000" sy="-100000" algn="bl" rotWithShape="0"/>
                  </a:effectLst>
                  <a:latin typeface="微软雅黑" panose="020B0503020204020204" charset="-122"/>
                  <a:ea typeface="微软雅黑" panose="020B0503020204020204" charset="-122"/>
                </a:rPr>
                <a:t>点击添加文本</a:t>
              </a:r>
            </a:p>
          </p:txBody>
        </p:sp>
      </p:grpSp>
      <p:sp>
        <p:nvSpPr>
          <p:cNvPr id="38" name="矩形 37"/>
          <p:cNvSpPr/>
          <p:nvPr/>
        </p:nvSpPr>
        <p:spPr>
          <a:xfrm>
            <a:off x="174356" y="255388"/>
            <a:ext cx="7075811" cy="483552"/>
          </a:xfrm>
          <a:prstGeom prst="rect">
            <a:avLst/>
          </a:prstGeom>
          <a:effectLst/>
        </p:spPr>
        <p:txBody>
          <a:bodyPr vert="horz" lIns="91440" tIns="45720" rIns="91440" bIns="45720" rtlCol="0" anchor="b">
            <a:noAutofit/>
          </a:bodyPr>
          <a:lstStyle/>
          <a:p>
            <a:pPr defTabSz="457200"/>
            <a:r>
              <a:rPr lang="zh-CN" altLang="en-US" sz="2800" b="1" dirty="0">
                <a:solidFill>
                  <a:srgbClr val="003399"/>
                </a:solidFill>
                <a:latin typeface="+mn-ea"/>
                <a:cs typeface="+mj-cs"/>
                <a:sym typeface="Calibri" panose="020F0502020204030204" charset="0"/>
              </a:rPr>
              <a:t>网络空间安全人才的需求</a:t>
            </a:r>
          </a:p>
        </p:txBody>
      </p:sp>
      <p:sp>
        <p:nvSpPr>
          <p:cNvPr id="46" name="Прямоугольник 121"/>
          <p:cNvSpPr/>
          <p:nvPr/>
        </p:nvSpPr>
        <p:spPr>
          <a:xfrm>
            <a:off x="156126" y="1207429"/>
            <a:ext cx="4251121" cy="5355312"/>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pPr>
              <a:lnSpc>
                <a:spcPct val="150000"/>
              </a:lnSpc>
            </a:pPr>
            <a:r>
              <a:rPr lang="zh-CN" altLang="en-US" b="1" dirty="0">
                <a:latin typeface="+mn-ea"/>
                <a:ea typeface="+mn-ea"/>
                <a:cs typeface="Arial" panose="020B0604020202090204" pitchFamily="34" charset="0"/>
              </a:rPr>
              <a:t>我国网络空间安全人才需求迫切，数量奇缺，尤其是高层次人才</a:t>
            </a:r>
            <a:endParaRPr lang="en-US" altLang="zh-CN" b="1" dirty="0">
              <a:latin typeface="+mn-ea"/>
              <a:ea typeface="+mn-ea"/>
              <a:cs typeface="Arial" panose="020B0604020202090204" pitchFamily="34" charset="0"/>
            </a:endParaRPr>
          </a:p>
          <a:p>
            <a:pPr marL="285750" indent="-285750">
              <a:lnSpc>
                <a:spcPct val="150000"/>
              </a:lnSpc>
              <a:buFont typeface="Wingdings" panose="05000000000000000000" pitchFamily="2" charset="2"/>
              <a:buChar char="n"/>
            </a:pPr>
            <a:r>
              <a:rPr lang="zh-CN" altLang="en-US" sz="1600" dirty="0">
                <a:latin typeface="+mn-ea"/>
                <a:ea typeface="+mn-ea"/>
                <a:cs typeface="Arial" panose="020B0604020202090204" pitchFamily="34" charset="0"/>
              </a:rPr>
              <a:t>信息安全研究生年均就业率不小于</a:t>
            </a:r>
            <a:r>
              <a:rPr lang="en-US" altLang="zh-CN" sz="1600" b="1" dirty="0">
                <a:solidFill>
                  <a:srgbClr val="FF0000"/>
                </a:solidFill>
                <a:latin typeface="+mn-ea"/>
                <a:ea typeface="+mn-ea"/>
                <a:cs typeface="Arial" panose="020B0604020202090204" pitchFamily="34" charset="0"/>
              </a:rPr>
              <a:t>97%</a:t>
            </a:r>
            <a:r>
              <a:rPr lang="zh-CN" altLang="en-US" sz="1600" dirty="0">
                <a:latin typeface="+mn-ea"/>
                <a:ea typeface="+mn-ea"/>
                <a:cs typeface="Arial" panose="020B0604020202090204" pitchFamily="34" charset="0"/>
              </a:rPr>
              <a:t>，本科生年均就业率不小于</a:t>
            </a:r>
            <a:r>
              <a:rPr lang="en-US" altLang="zh-CN" sz="1600" b="1" dirty="0">
                <a:solidFill>
                  <a:srgbClr val="FF0000"/>
                </a:solidFill>
                <a:latin typeface="+mn-ea"/>
                <a:ea typeface="+mn-ea"/>
                <a:cs typeface="Arial" panose="020B0604020202090204" pitchFamily="34" charset="0"/>
              </a:rPr>
              <a:t>95%</a:t>
            </a:r>
            <a:r>
              <a:rPr lang="zh-CN" altLang="en-US" sz="1600" dirty="0">
                <a:latin typeface="+mn-ea"/>
                <a:ea typeface="+mn-ea"/>
                <a:cs typeface="Arial" panose="020B0604020202090204" pitchFamily="34" charset="0"/>
              </a:rPr>
              <a:t>，远高于其他专业。截至</a:t>
            </a:r>
            <a:r>
              <a:rPr lang="en-US" altLang="zh-CN" sz="1600" dirty="0">
                <a:latin typeface="+mn-ea"/>
                <a:ea typeface="+mn-ea"/>
                <a:cs typeface="Arial" panose="020B0604020202090204" pitchFamily="34" charset="0"/>
              </a:rPr>
              <a:t>2013</a:t>
            </a:r>
            <a:r>
              <a:rPr lang="zh-CN" altLang="en-US" sz="1600" dirty="0">
                <a:latin typeface="+mn-ea"/>
                <a:ea typeface="+mn-ea"/>
                <a:cs typeface="Arial" panose="020B0604020202090204" pitchFamily="34" charset="0"/>
              </a:rPr>
              <a:t>年，每年培养毕业生约</a:t>
            </a:r>
            <a:r>
              <a:rPr lang="en-US" altLang="zh-CN" sz="1600" dirty="0">
                <a:latin typeface="+mn-ea"/>
                <a:ea typeface="+mn-ea"/>
                <a:cs typeface="Arial" panose="020B0604020202090204" pitchFamily="34" charset="0"/>
              </a:rPr>
              <a:t>1</a:t>
            </a:r>
            <a:r>
              <a:rPr lang="zh-CN" altLang="en-US" sz="1600" dirty="0">
                <a:latin typeface="+mn-ea"/>
                <a:ea typeface="+mn-ea"/>
                <a:cs typeface="Arial" panose="020B0604020202090204" pitchFamily="34" charset="0"/>
              </a:rPr>
              <a:t>万人，累计不超过</a:t>
            </a:r>
            <a:r>
              <a:rPr lang="en-US" altLang="zh-CN" sz="1600" dirty="0">
                <a:latin typeface="+mn-ea"/>
                <a:ea typeface="+mn-ea"/>
                <a:cs typeface="Arial" panose="020B0604020202090204" pitchFamily="34" charset="0"/>
              </a:rPr>
              <a:t>8</a:t>
            </a:r>
            <a:r>
              <a:rPr lang="zh-CN" altLang="en-US" sz="1600" dirty="0">
                <a:latin typeface="+mn-ea"/>
                <a:ea typeface="+mn-ea"/>
                <a:cs typeface="Arial" panose="020B0604020202090204" pitchFamily="34" charset="0"/>
              </a:rPr>
              <a:t>万人，我国网络空间安全的</a:t>
            </a:r>
            <a:r>
              <a:rPr lang="zh-CN" altLang="en-US" sz="1600" b="1" dirty="0">
                <a:solidFill>
                  <a:srgbClr val="FF0000"/>
                </a:solidFill>
                <a:latin typeface="+mn-ea"/>
                <a:ea typeface="+mn-ea"/>
                <a:cs typeface="Arial" panose="020B0604020202090204" pitchFamily="34" charset="0"/>
              </a:rPr>
              <a:t>人才缺口已超过</a:t>
            </a:r>
            <a:r>
              <a:rPr lang="en-US" altLang="zh-CN" sz="1600" b="1" dirty="0">
                <a:solidFill>
                  <a:srgbClr val="FF0000"/>
                </a:solidFill>
                <a:latin typeface="+mn-ea"/>
                <a:ea typeface="+mn-ea"/>
                <a:cs typeface="Arial" panose="020B0604020202090204" pitchFamily="34" charset="0"/>
              </a:rPr>
              <a:t>50</a:t>
            </a:r>
            <a:r>
              <a:rPr lang="zh-CN" altLang="en-US" sz="1600" b="1" dirty="0">
                <a:solidFill>
                  <a:srgbClr val="FF0000"/>
                </a:solidFill>
                <a:latin typeface="+mn-ea"/>
                <a:ea typeface="+mn-ea"/>
                <a:cs typeface="Arial" panose="020B0604020202090204" pitchFamily="34" charset="0"/>
              </a:rPr>
              <a:t>万</a:t>
            </a:r>
            <a:r>
              <a:rPr lang="zh-CN" altLang="en-US" sz="1600" dirty="0">
                <a:latin typeface="+mn-ea"/>
                <a:ea typeface="+mn-ea"/>
                <a:cs typeface="Arial" panose="020B0604020202090204" pitchFamily="34" charset="0"/>
              </a:rPr>
              <a:t>。</a:t>
            </a:r>
            <a:endParaRPr lang="en-US" altLang="zh-CN" sz="1600" dirty="0">
              <a:latin typeface="+mn-ea"/>
              <a:ea typeface="+mn-ea"/>
              <a:cs typeface="Arial" panose="020B0604020202090204" pitchFamily="34" charset="0"/>
            </a:endParaRPr>
          </a:p>
          <a:p>
            <a:pPr marL="285750" indent="-285750">
              <a:lnSpc>
                <a:spcPct val="150000"/>
              </a:lnSpc>
              <a:buFont typeface="Wingdings" panose="05000000000000000000" pitchFamily="2" charset="2"/>
              <a:buChar char="n"/>
            </a:pPr>
            <a:r>
              <a:rPr lang="zh-CN" altLang="en-US" sz="1600" dirty="0">
                <a:latin typeface="+mn-ea"/>
                <a:ea typeface="+mn-ea"/>
                <a:cs typeface="Arial" panose="020B0604020202090204" pitchFamily="34" charset="0"/>
              </a:rPr>
              <a:t>美国的</a:t>
            </a:r>
            <a:r>
              <a:rPr lang="en-US" altLang="zh-CN" sz="1600" dirty="0">
                <a:latin typeface="+mn-ea"/>
                <a:ea typeface="+mn-ea"/>
                <a:cs typeface="Arial" panose="020B0604020202090204" pitchFamily="34" charset="0"/>
              </a:rPr>
              <a:t>ISACA</a:t>
            </a:r>
            <a:r>
              <a:rPr lang="zh-CN" altLang="en-US" sz="1600" dirty="0">
                <a:latin typeface="+mn-ea"/>
                <a:ea typeface="+mn-ea"/>
                <a:cs typeface="Arial" panose="020B0604020202090204" pitchFamily="34" charset="0"/>
              </a:rPr>
              <a:t>协会公布的</a:t>
            </a:r>
            <a:r>
              <a:rPr lang="en-US" altLang="zh-CN" sz="1600" dirty="0">
                <a:latin typeface="+mn-ea"/>
                <a:ea typeface="+mn-ea"/>
                <a:cs typeface="Arial" panose="020B0604020202090204" pitchFamily="34" charset="0"/>
              </a:rPr>
              <a:t>2015</a:t>
            </a:r>
            <a:r>
              <a:rPr lang="zh-CN" altLang="en-US" sz="1600" dirty="0">
                <a:latin typeface="+mn-ea"/>
                <a:ea typeface="+mn-ea"/>
                <a:cs typeface="Arial" panose="020B0604020202090204" pitchFamily="34" charset="0"/>
              </a:rPr>
              <a:t>年全球网络空间安全状态的报告，网络空间安全人才的</a:t>
            </a:r>
            <a:r>
              <a:rPr lang="zh-CN" altLang="en-US" sz="1600" b="1" dirty="0">
                <a:solidFill>
                  <a:srgbClr val="FF0000"/>
                </a:solidFill>
                <a:latin typeface="+mn-ea"/>
                <a:ea typeface="+mn-ea"/>
                <a:cs typeface="Arial" panose="020B0604020202090204" pitchFamily="34" charset="0"/>
              </a:rPr>
              <a:t>缺乏率达到了</a:t>
            </a:r>
            <a:r>
              <a:rPr lang="en-US" altLang="zh-CN" sz="1600" b="1" dirty="0">
                <a:solidFill>
                  <a:srgbClr val="FF0000"/>
                </a:solidFill>
                <a:latin typeface="+mn-ea"/>
                <a:ea typeface="+mn-ea"/>
                <a:cs typeface="Arial" panose="020B0604020202090204" pitchFamily="34" charset="0"/>
              </a:rPr>
              <a:t>86%</a:t>
            </a:r>
            <a:r>
              <a:rPr lang="zh-CN" altLang="en-US" sz="1600" dirty="0">
                <a:latin typeface="+mn-ea"/>
                <a:ea typeface="+mn-ea"/>
                <a:cs typeface="Arial" panose="020B0604020202090204" pitchFamily="34" charset="0"/>
              </a:rPr>
              <a:t>，亚太地区却缺乏率尤甚。</a:t>
            </a:r>
            <a:endParaRPr lang="en-US" altLang="zh-CN" sz="1600" dirty="0">
              <a:latin typeface="+mn-ea"/>
              <a:ea typeface="+mn-ea"/>
              <a:cs typeface="Arial" panose="020B0604020202090204" pitchFamily="34" charset="0"/>
            </a:endParaRPr>
          </a:p>
          <a:p>
            <a:pPr marL="285750" indent="-285750">
              <a:lnSpc>
                <a:spcPct val="150000"/>
              </a:lnSpc>
              <a:buFont typeface="Wingdings" panose="05000000000000000000" pitchFamily="2" charset="2"/>
              <a:buChar char="n"/>
            </a:pPr>
            <a:r>
              <a:rPr lang="zh-CN" altLang="en-US" sz="1600" dirty="0">
                <a:latin typeface="+mn-ea"/>
                <a:ea typeface="+mn-ea"/>
                <a:cs typeface="Arial" panose="020B0604020202090204" pitchFamily="34" charset="0"/>
              </a:rPr>
              <a:t>网络空间安全专业人才需求将持续增长，并以</a:t>
            </a:r>
            <a:r>
              <a:rPr lang="en-US" altLang="zh-CN" sz="1600" b="1" dirty="0">
                <a:solidFill>
                  <a:srgbClr val="FF0000"/>
                </a:solidFill>
                <a:latin typeface="+mn-ea"/>
                <a:ea typeface="+mn-ea"/>
                <a:cs typeface="Arial" panose="020B0604020202090204" pitchFamily="34" charset="0"/>
              </a:rPr>
              <a:t>11%</a:t>
            </a:r>
            <a:r>
              <a:rPr lang="zh-CN" altLang="en-US" sz="1600" b="1" dirty="0">
                <a:solidFill>
                  <a:srgbClr val="FF0000"/>
                </a:solidFill>
                <a:latin typeface="+mn-ea"/>
                <a:ea typeface="+mn-ea"/>
                <a:cs typeface="Arial" panose="020B0604020202090204" pitchFamily="34" charset="0"/>
              </a:rPr>
              <a:t>逐年递增</a:t>
            </a:r>
            <a:r>
              <a:rPr lang="zh-CN" altLang="en-US" sz="1600" dirty="0">
                <a:latin typeface="+mn-ea"/>
                <a:ea typeface="+mn-ea"/>
                <a:cs typeface="Arial" panose="020B0604020202090204" pitchFamily="34" charset="0"/>
              </a:rPr>
              <a:t>，预计到</a:t>
            </a:r>
            <a:r>
              <a:rPr lang="en-US" altLang="zh-CN" sz="1600" dirty="0">
                <a:latin typeface="+mn-ea"/>
                <a:ea typeface="+mn-ea"/>
                <a:cs typeface="Arial" panose="020B0604020202090204" pitchFamily="34" charset="0"/>
              </a:rPr>
              <a:t>2020</a:t>
            </a:r>
            <a:r>
              <a:rPr lang="zh-CN" altLang="en-US" sz="1600" dirty="0">
                <a:latin typeface="+mn-ea"/>
                <a:ea typeface="+mn-ea"/>
                <a:cs typeface="Arial" panose="020B0604020202090204" pitchFamily="34" charset="0"/>
              </a:rPr>
              <a:t>年，我国网络空间安全人才需求</a:t>
            </a:r>
            <a:r>
              <a:rPr lang="zh-CN" altLang="en-US" sz="1600" b="1" dirty="0">
                <a:solidFill>
                  <a:srgbClr val="FF0000"/>
                </a:solidFill>
                <a:latin typeface="+mn-ea"/>
                <a:ea typeface="+mn-ea"/>
                <a:cs typeface="Arial" panose="020B0604020202090204" pitchFamily="34" charset="0"/>
              </a:rPr>
              <a:t>数量将超过</a:t>
            </a:r>
            <a:r>
              <a:rPr lang="en-US" altLang="zh-CN" sz="1600" b="1" dirty="0">
                <a:solidFill>
                  <a:srgbClr val="FF0000"/>
                </a:solidFill>
                <a:latin typeface="+mn-ea"/>
                <a:ea typeface="+mn-ea"/>
                <a:cs typeface="Arial" panose="020B0604020202090204" pitchFamily="34" charset="0"/>
              </a:rPr>
              <a:t>140</a:t>
            </a:r>
            <a:r>
              <a:rPr lang="zh-CN" altLang="en-US" sz="1600" b="1" dirty="0">
                <a:solidFill>
                  <a:srgbClr val="FF0000"/>
                </a:solidFill>
                <a:latin typeface="+mn-ea"/>
                <a:ea typeface="+mn-ea"/>
                <a:cs typeface="Arial" panose="020B0604020202090204" pitchFamily="34" charset="0"/>
              </a:rPr>
              <a:t>万</a:t>
            </a:r>
            <a:r>
              <a:rPr lang="zh-CN" altLang="en-US" sz="1600" dirty="0">
                <a:latin typeface="+mn-ea"/>
                <a:ea typeface="+mn-ea"/>
                <a:cs typeface="Arial" panose="020B0604020202090204" pitchFamily="34" charset="0"/>
              </a:rPr>
              <a:t>。</a:t>
            </a:r>
            <a:endParaRPr lang="en-US" altLang="zh-CN" sz="1600" dirty="0">
              <a:latin typeface="+mn-ea"/>
              <a:ea typeface="+mn-ea"/>
              <a:cs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56126" y="417494"/>
            <a:ext cx="7075811" cy="483552"/>
          </a:xfrm>
          <a:prstGeom prst="rect">
            <a:avLst/>
          </a:prstGeom>
          <a:effectLst/>
        </p:spPr>
        <p:txBody>
          <a:bodyPr vert="horz" lIns="91440" tIns="45720" rIns="91440" bIns="45720" rtlCol="0" anchor="b">
            <a:noAutofit/>
          </a:bodyPr>
          <a:lstStyle/>
          <a:p>
            <a:pPr defTabSz="457200"/>
            <a:r>
              <a:rPr lang="zh-CN" altLang="en-US" sz="2800" b="1" dirty="0">
                <a:solidFill>
                  <a:srgbClr val="003399"/>
                </a:solidFill>
                <a:latin typeface="+mn-ea"/>
                <a:cs typeface="+mj-cs"/>
                <a:sym typeface="Calibri" panose="020F0502020204030204" charset="0"/>
              </a:rPr>
              <a:t>网络空间安全人才知识体系构建</a:t>
            </a:r>
          </a:p>
        </p:txBody>
      </p:sp>
      <p:sp>
        <p:nvSpPr>
          <p:cNvPr id="2" name="文本框 1"/>
          <p:cNvSpPr txBox="1"/>
          <p:nvPr/>
        </p:nvSpPr>
        <p:spPr>
          <a:xfrm>
            <a:off x="323528" y="980728"/>
            <a:ext cx="8280920" cy="2862322"/>
          </a:xfrm>
          <a:prstGeom prst="rect">
            <a:avLst/>
          </a:prstGeom>
          <a:noFill/>
        </p:spPr>
        <p:txBody>
          <a:bodyPr wrap="square" rtlCol="0">
            <a:spAutoFit/>
          </a:bodyPr>
          <a:lstStyle/>
          <a:p>
            <a:r>
              <a:rPr kumimoji="1" lang="zh-CN" altLang="en-US" sz="2000" b="1" dirty="0"/>
              <a:t>网络空间安全人才需求特点：</a:t>
            </a:r>
            <a:endParaRPr kumimoji="1" lang="en-US" altLang="zh-CN" sz="2000" b="1" dirty="0"/>
          </a:p>
          <a:p>
            <a:pPr marL="285750" indent="-285750">
              <a:buFont typeface="Arial" panose="020B0604020202090204"/>
              <a:buChar char="•"/>
            </a:pPr>
            <a:r>
              <a:rPr kumimoji="1" lang="zh-CN" altLang="en-US" sz="2000" b="1" dirty="0"/>
              <a:t>多层面：国际、国家、集体、个人</a:t>
            </a:r>
            <a:endParaRPr kumimoji="1" lang="en-US" altLang="zh-CN" sz="2000" b="1" dirty="0"/>
          </a:p>
          <a:p>
            <a:pPr marL="285750" indent="-285750">
              <a:buFont typeface="Arial" panose="020B0604020202090204"/>
              <a:buChar char="•"/>
            </a:pPr>
            <a:r>
              <a:rPr kumimoji="1" lang="zh-CN" altLang="en-US" sz="2000" b="1" dirty="0"/>
              <a:t>多侧面：法律法规、管理、技术、服务、应用</a:t>
            </a:r>
            <a:endParaRPr kumimoji="1" lang="en-US" altLang="zh-CN" sz="2000" b="1" dirty="0"/>
          </a:p>
          <a:p>
            <a:pPr marL="285750" indent="-285750">
              <a:buFont typeface="Arial" panose="020B0604020202090204"/>
              <a:buChar char="•"/>
            </a:pPr>
            <a:r>
              <a:rPr kumimoji="1" lang="zh-CN" altLang="en-US" sz="2000" b="1" dirty="0"/>
              <a:t>多学科：计算机、通信、电子、控制、管理、法律、新闻</a:t>
            </a:r>
            <a:endParaRPr kumimoji="1" lang="en-US" altLang="zh-CN" sz="2000" b="1" dirty="0"/>
          </a:p>
          <a:p>
            <a:pPr marL="285750" indent="-285750">
              <a:buFont typeface="Arial" panose="020B0604020202090204"/>
              <a:buChar char="•"/>
            </a:pPr>
            <a:r>
              <a:rPr kumimoji="1" lang="zh-CN" altLang="en-US" sz="2000" b="1" dirty="0"/>
              <a:t>多阶段：定期培训、终身学习</a:t>
            </a:r>
            <a:endParaRPr kumimoji="1" lang="en-US" altLang="zh-CN" sz="2000" b="1" dirty="0"/>
          </a:p>
          <a:p>
            <a:pPr marL="285750" indent="-285750">
              <a:buFont typeface="Arial" panose="020B0604020202090204"/>
              <a:buChar char="•"/>
            </a:pPr>
            <a:endParaRPr kumimoji="1" lang="en-US" altLang="zh-CN" sz="2000" b="1" dirty="0"/>
          </a:p>
          <a:p>
            <a:pPr marL="285750" indent="-285750">
              <a:buFont typeface="Arial" panose="020B0604020202090204"/>
              <a:buChar char="•"/>
            </a:pPr>
            <a:endParaRPr kumimoji="1" lang="en-US" altLang="zh-CN" sz="2000" b="1" dirty="0"/>
          </a:p>
          <a:p>
            <a:pPr marL="285750" indent="-285750">
              <a:buFont typeface="Arial" panose="020B0604020202090204"/>
              <a:buChar char="•"/>
            </a:pPr>
            <a:endParaRPr kumimoji="1" lang="en-US" altLang="zh-CN" sz="2000" b="1" dirty="0"/>
          </a:p>
          <a:p>
            <a:endParaRPr kumimoji="1" lang="zh-CN" altLang="en-US" sz="2000" b="1" dirty="0"/>
          </a:p>
        </p:txBody>
      </p:sp>
      <p:cxnSp>
        <p:nvCxnSpPr>
          <p:cNvPr id="4" name="直线箭头连接符 3"/>
          <p:cNvCxnSpPr/>
          <p:nvPr/>
        </p:nvCxnSpPr>
        <p:spPr>
          <a:xfrm flipV="1">
            <a:off x="2627784" y="2780928"/>
            <a:ext cx="0" cy="4077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5" name="组 44"/>
          <p:cNvGrpSpPr/>
          <p:nvPr/>
        </p:nvGrpSpPr>
        <p:grpSpPr>
          <a:xfrm>
            <a:off x="179512" y="2636912"/>
            <a:ext cx="8610639" cy="3879227"/>
            <a:chOff x="179512" y="2636912"/>
            <a:chExt cx="8610639" cy="3879227"/>
          </a:xfrm>
        </p:grpSpPr>
        <p:grpSp>
          <p:nvGrpSpPr>
            <p:cNvPr id="5" name="组合 4"/>
            <p:cNvGrpSpPr/>
            <p:nvPr/>
          </p:nvGrpSpPr>
          <p:grpSpPr>
            <a:xfrm rot="10800000">
              <a:off x="3851919" y="2636912"/>
              <a:ext cx="4938232" cy="3879227"/>
              <a:chOff x="2053018" y="1156892"/>
              <a:chExt cx="6652674" cy="4190707"/>
            </a:xfrm>
          </p:grpSpPr>
          <p:sp>
            <p:nvSpPr>
              <p:cNvPr id="7" name="Freeform 11"/>
              <p:cNvSpPr/>
              <p:nvPr/>
            </p:nvSpPr>
            <p:spPr bwMode="auto">
              <a:xfrm>
                <a:off x="3785276" y="2072004"/>
                <a:ext cx="1119529" cy="186031"/>
              </a:xfrm>
              <a:custGeom>
                <a:avLst/>
                <a:gdLst/>
                <a:ahLst/>
                <a:cxnLst>
                  <a:cxn ang="0">
                    <a:pos x="0" y="9"/>
                  </a:cxn>
                  <a:cxn ang="0">
                    <a:pos x="52" y="18"/>
                  </a:cxn>
                  <a:cxn ang="0">
                    <a:pos x="103" y="9"/>
                  </a:cxn>
                  <a:cxn ang="0">
                    <a:pos x="52" y="0"/>
                  </a:cxn>
                  <a:cxn ang="0">
                    <a:pos x="0" y="9"/>
                  </a:cxn>
                </a:cxnLst>
                <a:rect l="0" t="0" r="r" b="b"/>
                <a:pathLst>
                  <a:path w="103" h="18">
                    <a:moveTo>
                      <a:pt x="0" y="9"/>
                    </a:moveTo>
                    <a:lnTo>
                      <a:pt x="52" y="18"/>
                    </a:lnTo>
                    <a:lnTo>
                      <a:pt x="103" y="9"/>
                    </a:lnTo>
                    <a:lnTo>
                      <a:pt x="52" y="0"/>
                    </a:lnTo>
                    <a:lnTo>
                      <a:pt x="0" y="9"/>
                    </a:lnTo>
                    <a:close/>
                  </a:path>
                </a:pathLst>
              </a:custGeom>
              <a:solidFill>
                <a:srgbClr val="544000"/>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Freeform 10"/>
              <p:cNvSpPr/>
              <p:nvPr/>
            </p:nvSpPr>
            <p:spPr bwMode="auto">
              <a:xfrm>
                <a:off x="3346100" y="2846739"/>
                <a:ext cx="2010805" cy="299717"/>
              </a:xfrm>
              <a:custGeom>
                <a:avLst/>
                <a:gdLst/>
                <a:ahLst/>
                <a:cxnLst>
                  <a:cxn ang="0">
                    <a:pos x="0" y="14"/>
                  </a:cxn>
                  <a:cxn ang="0">
                    <a:pos x="93" y="29"/>
                  </a:cxn>
                  <a:cxn ang="0">
                    <a:pos x="185" y="14"/>
                  </a:cxn>
                  <a:cxn ang="0">
                    <a:pos x="93" y="0"/>
                  </a:cxn>
                  <a:cxn ang="0">
                    <a:pos x="0" y="14"/>
                  </a:cxn>
                </a:cxnLst>
                <a:rect l="0" t="0" r="r" b="b"/>
                <a:pathLst>
                  <a:path w="185" h="29">
                    <a:moveTo>
                      <a:pt x="0" y="14"/>
                    </a:moveTo>
                    <a:lnTo>
                      <a:pt x="93" y="29"/>
                    </a:lnTo>
                    <a:lnTo>
                      <a:pt x="185" y="14"/>
                    </a:lnTo>
                    <a:lnTo>
                      <a:pt x="93" y="0"/>
                    </a:lnTo>
                    <a:lnTo>
                      <a:pt x="0" y="14"/>
                    </a:lnTo>
                    <a:close/>
                  </a:path>
                </a:pathLst>
              </a:custGeom>
              <a:gradFill rotWithShape="1">
                <a:gsLst>
                  <a:gs pos="0">
                    <a:srgbClr val="002060"/>
                  </a:gs>
                  <a:gs pos="100000">
                    <a:srgbClr val="005696"/>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Freeform 9"/>
              <p:cNvSpPr/>
              <p:nvPr/>
            </p:nvSpPr>
            <p:spPr bwMode="auto">
              <a:xfrm>
                <a:off x="2839547" y="3730880"/>
                <a:ext cx="3026944" cy="330722"/>
              </a:xfrm>
              <a:custGeom>
                <a:avLst/>
                <a:gdLst/>
                <a:ahLst/>
                <a:cxnLst>
                  <a:cxn ang="0">
                    <a:pos x="0" y="16"/>
                  </a:cxn>
                  <a:cxn ang="0">
                    <a:pos x="139" y="32"/>
                  </a:cxn>
                  <a:cxn ang="0">
                    <a:pos x="277" y="17"/>
                  </a:cxn>
                  <a:cxn ang="0">
                    <a:pos x="139" y="0"/>
                  </a:cxn>
                  <a:cxn ang="0">
                    <a:pos x="0" y="16"/>
                  </a:cxn>
                </a:cxnLst>
                <a:rect l="0" t="0" r="r" b="b"/>
                <a:pathLst>
                  <a:path w="277" h="32">
                    <a:moveTo>
                      <a:pt x="0" y="16"/>
                    </a:moveTo>
                    <a:lnTo>
                      <a:pt x="139" y="32"/>
                    </a:lnTo>
                    <a:lnTo>
                      <a:pt x="277" y="17"/>
                    </a:lnTo>
                    <a:lnTo>
                      <a:pt x="139" y="0"/>
                    </a:lnTo>
                    <a:lnTo>
                      <a:pt x="0" y="16"/>
                    </a:lnTo>
                    <a:close/>
                  </a:path>
                </a:pathLst>
              </a:custGeom>
              <a:gradFill rotWithShape="1">
                <a:gsLst>
                  <a:gs pos="0">
                    <a:srgbClr val="002060"/>
                  </a:gs>
                  <a:gs pos="100000">
                    <a:srgbClr val="005696"/>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AutoShape 4"/>
              <p:cNvSpPr>
                <a:spLocks noChangeAspect="1" noChangeArrowheads="1" noTextEdit="1"/>
              </p:cNvSpPr>
              <p:nvPr/>
            </p:nvSpPr>
            <p:spPr bwMode="auto">
              <a:xfrm>
                <a:off x="2372170" y="1310902"/>
                <a:ext cx="3945525" cy="3562152"/>
              </a:xfrm>
              <a:prstGeom prst="rect">
                <a:avLst/>
              </a:prstGeom>
              <a:noFill/>
              <a:ln w="9525">
                <a:no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Freeform 12"/>
              <p:cNvSpPr/>
              <p:nvPr/>
            </p:nvSpPr>
            <p:spPr bwMode="auto">
              <a:xfrm>
                <a:off x="2393908" y="3893951"/>
                <a:ext cx="1956459" cy="1054176"/>
              </a:xfrm>
              <a:custGeom>
                <a:avLst/>
                <a:gdLst/>
                <a:ahLst/>
                <a:cxnLst>
                  <a:cxn ang="0">
                    <a:pos x="180" y="16"/>
                  </a:cxn>
                  <a:cxn ang="0">
                    <a:pos x="180" y="102"/>
                  </a:cxn>
                  <a:cxn ang="0">
                    <a:pos x="0" y="71"/>
                  </a:cxn>
                  <a:cxn ang="0">
                    <a:pos x="41" y="0"/>
                  </a:cxn>
                  <a:cxn ang="0">
                    <a:pos x="180" y="16"/>
                  </a:cxn>
                </a:cxnLst>
                <a:rect l="0" t="0" r="r" b="b"/>
                <a:pathLst>
                  <a:path w="180" h="102">
                    <a:moveTo>
                      <a:pt x="180" y="16"/>
                    </a:moveTo>
                    <a:lnTo>
                      <a:pt x="180" y="102"/>
                    </a:lnTo>
                    <a:lnTo>
                      <a:pt x="0" y="71"/>
                    </a:lnTo>
                    <a:lnTo>
                      <a:pt x="41" y="0"/>
                    </a:lnTo>
                    <a:lnTo>
                      <a:pt x="180" y="16"/>
                    </a:lnTo>
                    <a:close/>
                  </a:path>
                </a:pathLst>
              </a:cu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mn-ea"/>
                  <a:cs typeface="+mn-cs"/>
                </a:endParaRPr>
              </a:p>
            </p:txBody>
          </p:sp>
          <p:sp>
            <p:nvSpPr>
              <p:cNvPr id="12" name="Freeform 13"/>
              <p:cNvSpPr/>
              <p:nvPr/>
            </p:nvSpPr>
            <p:spPr bwMode="auto">
              <a:xfrm>
                <a:off x="4350367" y="3904286"/>
                <a:ext cx="1945590" cy="1043841"/>
              </a:xfrm>
              <a:custGeom>
                <a:avLst/>
                <a:gdLst/>
                <a:ahLst/>
                <a:cxnLst>
                  <a:cxn ang="0">
                    <a:pos x="0" y="15"/>
                  </a:cxn>
                  <a:cxn ang="0">
                    <a:pos x="0" y="101"/>
                  </a:cxn>
                  <a:cxn ang="0">
                    <a:pos x="179" y="70"/>
                  </a:cxn>
                  <a:cxn ang="0">
                    <a:pos x="138" y="0"/>
                  </a:cxn>
                  <a:cxn ang="0">
                    <a:pos x="0" y="15"/>
                  </a:cxn>
                </a:cxnLst>
                <a:rect l="0" t="0" r="r" b="b"/>
                <a:pathLst>
                  <a:path w="179" h="101">
                    <a:moveTo>
                      <a:pt x="0" y="15"/>
                    </a:moveTo>
                    <a:lnTo>
                      <a:pt x="0" y="101"/>
                    </a:lnTo>
                    <a:lnTo>
                      <a:pt x="179" y="70"/>
                    </a:lnTo>
                    <a:lnTo>
                      <a:pt x="138" y="0"/>
                    </a:lnTo>
                    <a:lnTo>
                      <a:pt x="0" y="15"/>
                    </a:lnTo>
                    <a:close/>
                  </a:path>
                </a:pathLst>
              </a:cu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mn-ea"/>
                  <a:cs typeface="+mn-cs"/>
                </a:endParaRPr>
              </a:p>
            </p:txBody>
          </p:sp>
          <p:sp>
            <p:nvSpPr>
              <p:cNvPr id="13" name="Freeform 14"/>
              <p:cNvSpPr/>
              <p:nvPr/>
            </p:nvSpPr>
            <p:spPr bwMode="auto">
              <a:xfrm>
                <a:off x="2839546" y="2985182"/>
                <a:ext cx="1510820" cy="981831"/>
              </a:xfrm>
              <a:custGeom>
                <a:avLst/>
                <a:gdLst/>
                <a:ahLst/>
                <a:cxnLst>
                  <a:cxn ang="0">
                    <a:pos x="139" y="15"/>
                  </a:cxn>
                  <a:cxn ang="0">
                    <a:pos x="139" y="95"/>
                  </a:cxn>
                  <a:cxn ang="0">
                    <a:pos x="0" y="79"/>
                  </a:cxn>
                  <a:cxn ang="0">
                    <a:pos x="46" y="0"/>
                  </a:cxn>
                  <a:cxn ang="0">
                    <a:pos x="139" y="15"/>
                  </a:cxn>
                </a:cxnLst>
                <a:rect l="0" t="0" r="r" b="b"/>
                <a:pathLst>
                  <a:path w="139" h="95">
                    <a:moveTo>
                      <a:pt x="139" y="15"/>
                    </a:moveTo>
                    <a:lnTo>
                      <a:pt x="139" y="95"/>
                    </a:lnTo>
                    <a:lnTo>
                      <a:pt x="0" y="79"/>
                    </a:lnTo>
                    <a:lnTo>
                      <a:pt x="46" y="0"/>
                    </a:lnTo>
                    <a:lnTo>
                      <a:pt x="139" y="15"/>
                    </a:lnTo>
                    <a:close/>
                  </a:path>
                </a:pathLst>
              </a:custGeom>
              <a:gradFill>
                <a:gsLst>
                  <a:gs pos="18000">
                    <a:srgbClr val="119707"/>
                  </a:gs>
                  <a:gs pos="67000">
                    <a:srgbClr val="8AD53F"/>
                  </a:gs>
                  <a:gs pos="100000">
                    <a:srgbClr val="BCEB6F"/>
                  </a:gs>
                </a:gsLst>
                <a:lin ang="0" scaled="1"/>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mn-ea"/>
                  <a:cs typeface="+mn-cs"/>
                </a:endParaRPr>
              </a:p>
            </p:txBody>
          </p:sp>
          <p:sp>
            <p:nvSpPr>
              <p:cNvPr id="14" name="Freeform 15"/>
              <p:cNvSpPr/>
              <p:nvPr/>
            </p:nvSpPr>
            <p:spPr bwMode="auto">
              <a:xfrm>
                <a:off x="4350367" y="2985182"/>
                <a:ext cx="1499951" cy="981831"/>
              </a:xfrm>
              <a:custGeom>
                <a:avLst/>
                <a:gdLst/>
                <a:ahLst/>
                <a:cxnLst>
                  <a:cxn ang="0">
                    <a:pos x="0" y="95"/>
                  </a:cxn>
                  <a:cxn ang="0">
                    <a:pos x="138" y="80"/>
                  </a:cxn>
                  <a:cxn ang="0">
                    <a:pos x="92" y="0"/>
                  </a:cxn>
                  <a:cxn ang="0">
                    <a:pos x="0" y="15"/>
                  </a:cxn>
                  <a:cxn ang="0">
                    <a:pos x="0" y="95"/>
                  </a:cxn>
                </a:cxnLst>
                <a:rect l="0" t="0" r="r" b="b"/>
                <a:pathLst>
                  <a:path w="138" h="95">
                    <a:moveTo>
                      <a:pt x="0" y="95"/>
                    </a:moveTo>
                    <a:lnTo>
                      <a:pt x="138" y="80"/>
                    </a:lnTo>
                    <a:lnTo>
                      <a:pt x="92" y="0"/>
                    </a:lnTo>
                    <a:lnTo>
                      <a:pt x="0" y="15"/>
                    </a:lnTo>
                    <a:lnTo>
                      <a:pt x="0" y="95"/>
                    </a:lnTo>
                    <a:close/>
                  </a:path>
                </a:pathLst>
              </a:custGeom>
              <a:gradFill flip="none" rotWithShape="1">
                <a:gsLst>
                  <a:gs pos="3000">
                    <a:srgbClr val="119707"/>
                  </a:gs>
                  <a:gs pos="67000">
                    <a:srgbClr val="8AD53F"/>
                  </a:gs>
                  <a:gs pos="100000">
                    <a:srgbClr val="BCEB6F"/>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mn-ea"/>
                  <a:cs typeface="+mn-cs"/>
                </a:endParaRPr>
              </a:p>
            </p:txBody>
          </p:sp>
          <p:sp>
            <p:nvSpPr>
              <p:cNvPr id="15" name="Freeform 16"/>
              <p:cNvSpPr/>
              <p:nvPr/>
            </p:nvSpPr>
            <p:spPr bwMode="auto">
              <a:xfrm>
                <a:off x="3339529" y="2168132"/>
                <a:ext cx="1010837" cy="878480"/>
              </a:xfrm>
              <a:custGeom>
                <a:avLst/>
                <a:gdLst/>
                <a:ahLst/>
                <a:cxnLst>
                  <a:cxn ang="0">
                    <a:pos x="93" y="9"/>
                  </a:cxn>
                  <a:cxn ang="0">
                    <a:pos x="93" y="85"/>
                  </a:cxn>
                  <a:cxn ang="0">
                    <a:pos x="0" y="70"/>
                  </a:cxn>
                  <a:cxn ang="0">
                    <a:pos x="41" y="0"/>
                  </a:cxn>
                  <a:cxn ang="0">
                    <a:pos x="93" y="9"/>
                  </a:cxn>
                </a:cxnLst>
                <a:rect l="0" t="0" r="r" b="b"/>
                <a:pathLst>
                  <a:path w="93" h="85">
                    <a:moveTo>
                      <a:pt x="93" y="9"/>
                    </a:moveTo>
                    <a:lnTo>
                      <a:pt x="93" y="85"/>
                    </a:lnTo>
                    <a:lnTo>
                      <a:pt x="0" y="70"/>
                    </a:lnTo>
                    <a:lnTo>
                      <a:pt x="41" y="0"/>
                    </a:lnTo>
                    <a:lnTo>
                      <a:pt x="93" y="9"/>
                    </a:lnTo>
                    <a:close/>
                  </a:path>
                </a:pathLst>
              </a:custGeom>
              <a:gradFill rotWithShape="0">
                <a:gsLst>
                  <a:gs pos="0">
                    <a:srgbClr val="00B0F0"/>
                  </a:gs>
                  <a:gs pos="100000">
                    <a:srgbClr val="0070C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17"/>
              <p:cNvSpPr/>
              <p:nvPr/>
            </p:nvSpPr>
            <p:spPr bwMode="auto">
              <a:xfrm>
                <a:off x="4350367" y="2168132"/>
                <a:ext cx="999968" cy="878480"/>
              </a:xfrm>
              <a:custGeom>
                <a:avLst/>
                <a:gdLst/>
                <a:ahLst/>
                <a:cxnLst>
                  <a:cxn ang="0">
                    <a:pos x="0" y="85"/>
                  </a:cxn>
                  <a:cxn ang="0">
                    <a:pos x="92" y="70"/>
                  </a:cxn>
                  <a:cxn ang="0">
                    <a:pos x="51" y="0"/>
                  </a:cxn>
                  <a:cxn ang="0">
                    <a:pos x="0" y="9"/>
                  </a:cxn>
                  <a:cxn ang="0">
                    <a:pos x="0" y="85"/>
                  </a:cxn>
                </a:cxnLst>
                <a:rect l="0" t="0" r="r" b="b"/>
                <a:pathLst>
                  <a:path w="92" h="85">
                    <a:moveTo>
                      <a:pt x="0" y="85"/>
                    </a:moveTo>
                    <a:lnTo>
                      <a:pt x="92" y="70"/>
                    </a:lnTo>
                    <a:lnTo>
                      <a:pt x="51" y="0"/>
                    </a:lnTo>
                    <a:lnTo>
                      <a:pt x="0" y="9"/>
                    </a:lnTo>
                    <a:lnTo>
                      <a:pt x="0" y="85"/>
                    </a:lnTo>
                    <a:close/>
                  </a:path>
                </a:pathLst>
              </a:custGeom>
              <a:gradFill rotWithShape="0">
                <a:gsLst>
                  <a:gs pos="0">
                    <a:srgbClr val="79DCFF"/>
                  </a:gs>
                  <a:gs pos="100000">
                    <a:srgbClr val="00B0F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Freeform 18"/>
              <p:cNvSpPr/>
              <p:nvPr/>
            </p:nvSpPr>
            <p:spPr bwMode="auto">
              <a:xfrm>
                <a:off x="4350367" y="1172459"/>
                <a:ext cx="554330" cy="1023171"/>
              </a:xfrm>
              <a:custGeom>
                <a:avLst/>
                <a:gdLst/>
                <a:ahLst/>
                <a:cxnLst>
                  <a:cxn ang="0">
                    <a:pos x="0" y="0"/>
                  </a:cxn>
                  <a:cxn ang="0">
                    <a:pos x="51" y="90"/>
                  </a:cxn>
                  <a:cxn ang="0">
                    <a:pos x="0" y="99"/>
                  </a:cxn>
                  <a:cxn ang="0">
                    <a:pos x="0" y="0"/>
                  </a:cxn>
                </a:cxnLst>
                <a:rect l="0" t="0" r="r" b="b"/>
                <a:pathLst>
                  <a:path w="51" h="99">
                    <a:moveTo>
                      <a:pt x="0" y="0"/>
                    </a:moveTo>
                    <a:lnTo>
                      <a:pt x="51" y="90"/>
                    </a:lnTo>
                    <a:lnTo>
                      <a:pt x="0" y="99"/>
                    </a:lnTo>
                    <a:lnTo>
                      <a:pt x="0" y="0"/>
                    </a:lnTo>
                    <a:close/>
                  </a:path>
                </a:pathLst>
              </a:custGeom>
              <a:gradFill rotWithShape="1">
                <a:gsLst>
                  <a:gs pos="0">
                    <a:srgbClr val="FFFF00"/>
                  </a:gs>
                  <a:gs pos="100000">
                    <a:srgbClr val="FFFF0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19"/>
              <p:cNvSpPr/>
              <p:nvPr/>
            </p:nvSpPr>
            <p:spPr bwMode="auto">
              <a:xfrm>
                <a:off x="3774658" y="1156892"/>
                <a:ext cx="565199" cy="1022400"/>
              </a:xfrm>
              <a:custGeom>
                <a:avLst/>
                <a:gdLst/>
                <a:ahLst/>
                <a:cxnLst>
                  <a:cxn ang="0">
                    <a:pos x="52" y="99"/>
                  </a:cxn>
                  <a:cxn ang="0">
                    <a:pos x="0" y="90"/>
                  </a:cxn>
                  <a:cxn ang="0">
                    <a:pos x="52" y="0"/>
                  </a:cxn>
                  <a:cxn ang="0">
                    <a:pos x="52" y="99"/>
                  </a:cxn>
                </a:cxnLst>
                <a:rect l="0" t="0" r="r" b="b"/>
                <a:pathLst>
                  <a:path w="52" h="99">
                    <a:moveTo>
                      <a:pt x="52" y="99"/>
                    </a:moveTo>
                    <a:lnTo>
                      <a:pt x="0" y="90"/>
                    </a:lnTo>
                    <a:lnTo>
                      <a:pt x="52" y="0"/>
                    </a:lnTo>
                    <a:lnTo>
                      <a:pt x="52" y="99"/>
                    </a:lnTo>
                    <a:close/>
                  </a:path>
                </a:pathLst>
              </a:custGeom>
              <a:solidFill>
                <a:srgbClr val="FCA904"/>
              </a:solidFill>
              <a:ln w="317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Line 52"/>
              <p:cNvSpPr>
                <a:spLocks noChangeShapeType="1"/>
              </p:cNvSpPr>
              <p:nvPr/>
            </p:nvSpPr>
            <p:spPr bwMode="auto">
              <a:xfrm>
                <a:off x="4338758" y="1187886"/>
                <a:ext cx="739" cy="3937786"/>
              </a:xfrm>
              <a:prstGeom prst="line">
                <a:avLst/>
              </a:prstGeom>
              <a:noFill/>
              <a:ln w="190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TextBox 62"/>
              <p:cNvSpPr txBox="1"/>
              <p:nvPr/>
            </p:nvSpPr>
            <p:spPr>
              <a:xfrm rot="1740000">
                <a:off x="2605076" y="1913014"/>
                <a:ext cx="539019" cy="2018715"/>
              </a:xfrm>
              <a:prstGeom prst="rect">
                <a:avLst/>
              </a:prstGeom>
              <a:noFill/>
            </p:spPr>
            <p:txBody>
              <a:bodyPr vert="eaVert" wrap="square" rtlCol="0">
                <a:spAutoFit/>
              </a:bodyPr>
              <a:lstStyle/>
              <a:p>
                <a:endParaRPr lang="zh-CN" altLang="en-US" sz="1400" dirty="0">
                  <a:latin typeface="微软雅黑" panose="020B0503020204020204" charset="-122"/>
                  <a:ea typeface="微软雅黑" panose="020B0503020204020204" charset="-122"/>
                </a:endParaRPr>
              </a:p>
            </p:txBody>
          </p:sp>
          <p:cxnSp>
            <p:nvCxnSpPr>
              <p:cNvPr id="26" name="直接连接符 25"/>
              <p:cNvCxnSpPr/>
              <p:nvPr/>
            </p:nvCxnSpPr>
            <p:spPr>
              <a:xfrm>
                <a:off x="4926553" y="2096416"/>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7" name="直接连接符 26"/>
              <p:cNvCxnSpPr/>
              <p:nvPr/>
            </p:nvCxnSpPr>
            <p:spPr>
              <a:xfrm>
                <a:off x="5344760" y="2866316"/>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8" name="直接连接符 27"/>
              <p:cNvCxnSpPr/>
              <p:nvPr/>
            </p:nvCxnSpPr>
            <p:spPr>
              <a:xfrm>
                <a:off x="5840060" y="3793489"/>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9" name="直接连接符 28"/>
              <p:cNvCxnSpPr/>
              <p:nvPr/>
            </p:nvCxnSpPr>
            <p:spPr>
              <a:xfrm>
                <a:off x="6268685" y="4603114"/>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sp>
            <p:nvSpPr>
              <p:cNvPr id="30" name="矩形 29"/>
              <p:cNvSpPr/>
              <p:nvPr/>
            </p:nvSpPr>
            <p:spPr>
              <a:xfrm rot="10800000">
                <a:off x="6687968" y="3947287"/>
                <a:ext cx="2017724" cy="398987"/>
              </a:xfrm>
              <a:prstGeom prst="rect">
                <a:avLst/>
              </a:prstGeom>
            </p:spPr>
            <p:txBody>
              <a:bodyPr wrap="square">
                <a:spAutoFit/>
              </a:bodyPr>
              <a:lstStyle/>
              <a:p>
                <a:r>
                  <a:rPr lang="zh-CN" altLang="en-US" b="1" dirty="0">
                    <a:latin typeface="微软雅黑" panose="020B0503020204020204" charset="-122"/>
                    <a:ea typeface="微软雅黑" panose="020B0503020204020204" charset="-122"/>
                    <a:cs typeface="微软雅黑" panose="020B0503020204020204" charset="-122"/>
                  </a:rPr>
                  <a:t>研究方向</a:t>
                </a:r>
              </a:p>
            </p:txBody>
          </p:sp>
          <p:sp>
            <p:nvSpPr>
              <p:cNvPr id="31" name="矩形 30"/>
              <p:cNvSpPr/>
              <p:nvPr/>
            </p:nvSpPr>
            <p:spPr>
              <a:xfrm rot="10800000">
                <a:off x="4534367" y="1624828"/>
                <a:ext cx="2437998" cy="365738"/>
              </a:xfrm>
              <a:prstGeom prst="rect">
                <a:avLst/>
              </a:prstGeom>
            </p:spPr>
            <p:txBody>
              <a:bodyPr wrap="square">
                <a:spAutoFit/>
              </a:bodyPr>
              <a:lstStyle/>
              <a:p>
                <a:r>
                  <a:rPr lang="zh-CN" altLang="en-US" sz="1600" b="1" dirty="0">
                    <a:latin typeface="微软雅黑" panose="020B0503020204020204" charset="-122"/>
                    <a:ea typeface="微软雅黑" panose="020B0503020204020204" charset="-122"/>
                    <a:cs typeface="微软雅黑" panose="020B0503020204020204" charset="-122"/>
                  </a:rPr>
                  <a:t>宿主学科</a:t>
                </a:r>
              </a:p>
            </p:txBody>
          </p:sp>
          <p:sp>
            <p:nvSpPr>
              <p:cNvPr id="32" name="矩形 31"/>
              <p:cNvSpPr/>
              <p:nvPr/>
            </p:nvSpPr>
            <p:spPr>
              <a:xfrm rot="10800000">
                <a:off x="4146337" y="2236537"/>
                <a:ext cx="3445793" cy="631730"/>
              </a:xfrm>
              <a:prstGeom prst="rect">
                <a:avLst/>
              </a:prstGeom>
            </p:spPr>
            <p:txBody>
              <a:bodyPr wrap="square">
                <a:spAutoFit/>
              </a:bodyPr>
              <a:lstStyle/>
              <a:p>
                <a:r>
                  <a:rPr lang="zh-CN" altLang="en-US" sz="1600" b="1" dirty="0">
                    <a:latin typeface="微软雅黑" panose="020B0503020204020204" charset="-122"/>
                    <a:ea typeface="微软雅黑" panose="020B0503020204020204" charset="-122"/>
                    <a:cs typeface="微软雅黑" panose="020B0503020204020204" charset="-122"/>
                  </a:rPr>
                  <a:t>网络空间安全</a:t>
                </a:r>
                <a:endParaRPr lang="en-US" altLang="zh-CN" sz="1600" b="1" dirty="0">
                  <a:latin typeface="微软雅黑" panose="020B0503020204020204" charset="-122"/>
                  <a:ea typeface="微软雅黑" panose="020B0503020204020204" charset="-122"/>
                  <a:cs typeface="微软雅黑" panose="020B0503020204020204" charset="-122"/>
                </a:endParaRPr>
              </a:p>
              <a:p>
                <a:r>
                  <a:rPr lang="zh-CN" altLang="en-US" sz="1600" b="1" dirty="0">
                    <a:latin typeface="微软雅黑" panose="020B0503020204020204" charset="-122"/>
                    <a:ea typeface="微软雅黑" panose="020B0503020204020204" charset="-122"/>
                    <a:cs typeface="微软雅黑" panose="020B0503020204020204" charset="-122"/>
                  </a:rPr>
                  <a:t>核心基础课程</a:t>
                </a:r>
              </a:p>
            </p:txBody>
          </p:sp>
          <p:sp>
            <p:nvSpPr>
              <p:cNvPr id="33" name="矩形 32"/>
              <p:cNvSpPr/>
              <p:nvPr/>
            </p:nvSpPr>
            <p:spPr>
              <a:xfrm rot="10800000">
                <a:off x="5795465" y="3014433"/>
                <a:ext cx="2415806" cy="631730"/>
              </a:xfrm>
              <a:prstGeom prst="rect">
                <a:avLst/>
              </a:prstGeom>
            </p:spPr>
            <p:txBody>
              <a:bodyPr wrap="square">
                <a:spAutoFit/>
              </a:bodyPr>
              <a:lstStyle/>
              <a:p>
                <a:r>
                  <a:rPr lang="zh-CN" altLang="en-US" sz="1600" b="1" dirty="0">
                    <a:latin typeface="微软雅黑" panose="020B0503020204020204" charset="-122"/>
                    <a:ea typeface="微软雅黑" panose="020B0503020204020204" charset="-122"/>
                    <a:cs typeface="微软雅黑" panose="020B0503020204020204" charset="-122"/>
                  </a:rPr>
                  <a:t>专业方向</a:t>
                </a:r>
                <a:endParaRPr lang="en-US" altLang="zh-CN" sz="1600" b="1" dirty="0">
                  <a:latin typeface="微软雅黑" panose="020B0503020204020204" charset="-122"/>
                  <a:ea typeface="微软雅黑" panose="020B0503020204020204" charset="-122"/>
                  <a:cs typeface="微软雅黑" panose="020B0503020204020204" charset="-122"/>
                </a:endParaRPr>
              </a:p>
              <a:p>
                <a:r>
                  <a:rPr lang="zh-CN" altLang="en-US" sz="1600" b="1" dirty="0">
                    <a:latin typeface="微软雅黑" panose="020B0503020204020204" charset="-122"/>
                    <a:ea typeface="微软雅黑" panose="020B0503020204020204" charset="-122"/>
                    <a:cs typeface="微软雅黑" panose="020B0503020204020204" charset="-122"/>
                  </a:rPr>
                  <a:t>主攻方向</a:t>
                </a:r>
              </a:p>
            </p:txBody>
          </p:sp>
          <p:sp>
            <p:nvSpPr>
              <p:cNvPr id="34" name="TextBox 21"/>
              <p:cNvSpPr txBox="1"/>
              <p:nvPr/>
            </p:nvSpPr>
            <p:spPr bwMode="auto">
              <a:xfrm>
                <a:off x="2053018" y="5039822"/>
                <a:ext cx="1713982" cy="307777"/>
              </a:xfrm>
              <a:prstGeom prst="rect">
                <a:avLst/>
              </a:prstGeom>
              <a:noFill/>
              <a:scene3d>
                <a:camera prst="orthographicFront"/>
                <a:lightRig rig="threePt" dir="t"/>
              </a:scene3d>
              <a:sp3d/>
            </p:spPr>
            <p:txBody>
              <a:bodyPr>
                <a:spAutoFit/>
              </a:bodyPr>
              <a:lstStyle/>
              <a:p>
                <a:pPr algn="ctr" fontAlgn="auto">
                  <a:spcBef>
                    <a:spcPts val="0"/>
                  </a:spcBef>
                  <a:spcAft>
                    <a:spcPts val="0"/>
                  </a:spcAft>
                  <a:defRPr/>
                </a:pPr>
                <a:r>
                  <a:rPr lang="zh-CN" altLang="en-US" sz="1400" dirty="0">
                    <a:solidFill>
                      <a:schemeClr val="bg1"/>
                    </a:solidFill>
                    <a:effectLst>
                      <a:reflection blurRad="6350" stA="50000" endA="300" endPos="50000" dist="60007" dir="5400000" sy="-100000" algn="bl" rotWithShape="0"/>
                    </a:effectLst>
                    <a:latin typeface="微软雅黑" panose="020B0503020204020204" charset="-122"/>
                    <a:ea typeface="微软雅黑" panose="020B0503020204020204" charset="-122"/>
                  </a:rPr>
                  <a:t>点击添加文本</a:t>
                </a:r>
              </a:p>
            </p:txBody>
          </p:sp>
        </p:grpSp>
        <p:sp>
          <p:nvSpPr>
            <p:cNvPr id="39" name="文本框 38"/>
            <p:cNvSpPr txBox="1"/>
            <p:nvPr/>
          </p:nvSpPr>
          <p:spPr>
            <a:xfrm>
              <a:off x="2699792" y="5786768"/>
              <a:ext cx="1368152" cy="369332"/>
            </a:xfrm>
            <a:prstGeom prst="rect">
              <a:avLst/>
            </a:prstGeom>
            <a:noFill/>
          </p:spPr>
          <p:txBody>
            <a:bodyPr wrap="square" rtlCol="0">
              <a:spAutoFit/>
            </a:bodyPr>
            <a:lstStyle/>
            <a:p>
              <a:r>
                <a:rPr kumimoji="1" lang="en-US" altLang="zh-CN" dirty="0"/>
                <a:t>2</a:t>
              </a:r>
              <a:r>
                <a:rPr kumimoji="1" lang="zh-CN" altLang="en-US" dirty="0"/>
                <a:t>年以上</a:t>
              </a:r>
            </a:p>
          </p:txBody>
        </p:sp>
        <p:sp>
          <p:nvSpPr>
            <p:cNvPr id="41" name="文本框 40"/>
            <p:cNvSpPr txBox="1"/>
            <p:nvPr/>
          </p:nvSpPr>
          <p:spPr>
            <a:xfrm>
              <a:off x="2699792" y="5075980"/>
              <a:ext cx="1368152" cy="369332"/>
            </a:xfrm>
            <a:prstGeom prst="rect">
              <a:avLst/>
            </a:prstGeom>
            <a:noFill/>
          </p:spPr>
          <p:txBody>
            <a:bodyPr wrap="square" rtlCol="0">
              <a:spAutoFit/>
            </a:bodyPr>
            <a:lstStyle/>
            <a:p>
              <a:r>
                <a:rPr kumimoji="1" lang="en-US" altLang="zh-CN" dirty="0"/>
                <a:t>2</a:t>
              </a:r>
              <a:r>
                <a:rPr kumimoji="1" lang="zh-CN" altLang="en-US" dirty="0"/>
                <a:t>年</a:t>
              </a:r>
            </a:p>
          </p:txBody>
        </p:sp>
        <p:sp>
          <p:nvSpPr>
            <p:cNvPr id="42" name="文本框 41"/>
            <p:cNvSpPr txBox="1"/>
            <p:nvPr/>
          </p:nvSpPr>
          <p:spPr>
            <a:xfrm>
              <a:off x="2699792" y="4211884"/>
              <a:ext cx="1368152" cy="369332"/>
            </a:xfrm>
            <a:prstGeom prst="rect">
              <a:avLst/>
            </a:prstGeom>
            <a:noFill/>
          </p:spPr>
          <p:txBody>
            <a:bodyPr wrap="square" rtlCol="0">
              <a:spAutoFit/>
            </a:bodyPr>
            <a:lstStyle/>
            <a:p>
              <a:r>
                <a:rPr kumimoji="1" lang="en-US" altLang="zh-CN" dirty="0"/>
                <a:t>2</a:t>
              </a:r>
              <a:r>
                <a:rPr kumimoji="1" lang="zh-CN" altLang="en-US" dirty="0"/>
                <a:t>－</a:t>
              </a:r>
              <a:r>
                <a:rPr kumimoji="1" lang="en-US" altLang="zh-CN" dirty="0"/>
                <a:t>3</a:t>
              </a:r>
              <a:r>
                <a:rPr kumimoji="1" lang="zh-CN" altLang="en-US" dirty="0"/>
                <a:t>年</a:t>
              </a:r>
            </a:p>
          </p:txBody>
        </p:sp>
        <p:sp>
          <p:nvSpPr>
            <p:cNvPr id="43" name="文本框 42"/>
            <p:cNvSpPr txBox="1"/>
            <p:nvPr/>
          </p:nvSpPr>
          <p:spPr>
            <a:xfrm>
              <a:off x="2699792" y="3419796"/>
              <a:ext cx="1368152" cy="369332"/>
            </a:xfrm>
            <a:prstGeom prst="rect">
              <a:avLst/>
            </a:prstGeom>
            <a:noFill/>
          </p:spPr>
          <p:txBody>
            <a:bodyPr wrap="square" rtlCol="0">
              <a:spAutoFit/>
            </a:bodyPr>
            <a:lstStyle/>
            <a:p>
              <a:r>
                <a:rPr kumimoji="1" lang="en-US" altLang="zh-CN" dirty="0"/>
                <a:t>3</a:t>
              </a:r>
              <a:r>
                <a:rPr kumimoji="1" lang="zh-CN" altLang="en-US" dirty="0"/>
                <a:t>－</a:t>
              </a:r>
              <a:r>
                <a:rPr kumimoji="1" lang="en-US" altLang="zh-CN" dirty="0"/>
                <a:t>5</a:t>
              </a:r>
              <a:r>
                <a:rPr kumimoji="1" lang="zh-CN" altLang="en-US" dirty="0"/>
                <a:t>年</a:t>
              </a:r>
            </a:p>
          </p:txBody>
        </p:sp>
        <p:sp>
          <p:nvSpPr>
            <p:cNvPr id="44" name="文本框 43"/>
            <p:cNvSpPr txBox="1"/>
            <p:nvPr/>
          </p:nvSpPr>
          <p:spPr>
            <a:xfrm>
              <a:off x="179512" y="5796060"/>
              <a:ext cx="2304256" cy="646331"/>
            </a:xfrm>
            <a:prstGeom prst="rect">
              <a:avLst/>
            </a:prstGeom>
            <a:solidFill>
              <a:srgbClr val="FCA904"/>
            </a:solidFill>
            <a:ln w="3175">
              <a:noFill/>
              <a:round/>
            </a:ln>
          </p:spPr>
          <p:txBody>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sysClr val="windowText" lastClr="000000"/>
                  </a:solidFill>
                  <a:effectLst/>
                  <a:uLnTx/>
                  <a:uFillTx/>
                </a:defRPr>
              </a:lvl1pPr>
            </a:lstStyle>
            <a:p>
              <a:r>
                <a:rPr lang="zh-CN" altLang="en-US" dirty="0"/>
                <a:t>第一专业学历低年级</a:t>
              </a:r>
              <a:endParaRPr lang="en-US" altLang="zh-CN" dirty="0"/>
            </a:p>
            <a:p>
              <a:pPr algn="ctr"/>
              <a:r>
                <a:rPr lang="zh-CN" altLang="en-US" dirty="0"/>
                <a:t>大类培养</a:t>
              </a:r>
            </a:p>
          </p:txBody>
        </p:sp>
        <p:sp>
          <p:nvSpPr>
            <p:cNvPr id="47" name="文本框 46"/>
            <p:cNvSpPr txBox="1"/>
            <p:nvPr/>
          </p:nvSpPr>
          <p:spPr>
            <a:xfrm>
              <a:off x="179512" y="4715940"/>
              <a:ext cx="2304256" cy="934363"/>
            </a:xfrm>
            <a:prstGeom prst="rect">
              <a:avLst/>
            </a:prstGeom>
            <a:gradFill rotWithShape="0">
              <a:gsLst>
                <a:gs pos="0">
                  <a:srgbClr val="00B0F0"/>
                </a:gs>
                <a:gs pos="100000">
                  <a:srgbClr val="0070C0"/>
                </a:gs>
              </a:gsLst>
              <a:lin ang="0" scaled="1"/>
            </a:gradFill>
            <a:ln w="9525">
              <a:noFill/>
              <a:round/>
            </a:ln>
          </p:spPr>
          <p:txBody>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sysClr val="windowText" lastClr="000000"/>
                  </a:solidFill>
                  <a:effectLst/>
                  <a:uLnTx/>
                  <a:uFillTx/>
                </a:defRPr>
              </a:lvl1pPr>
            </a:lstStyle>
            <a:p>
              <a:r>
                <a:rPr lang="zh-CN" altLang="en-US" dirty="0"/>
                <a:t>第一专业学历高年级</a:t>
              </a:r>
              <a:endParaRPr lang="en-US" altLang="zh-CN" dirty="0"/>
            </a:p>
            <a:p>
              <a:r>
                <a:rPr lang="zh-CN" altLang="en-US" dirty="0"/>
                <a:t>辅修专业</a:t>
              </a:r>
              <a:r>
                <a:rPr lang="zh-CN" altLang="zh-CN" dirty="0"/>
                <a:t>、</a:t>
              </a:r>
              <a:r>
                <a:rPr lang="zh-CN" altLang="en-US" dirty="0"/>
                <a:t>第二学位</a:t>
              </a:r>
              <a:endParaRPr lang="en-US" altLang="zh-CN" dirty="0"/>
            </a:p>
            <a:p>
              <a:r>
                <a:rPr lang="zh-CN" altLang="en-US" dirty="0"/>
                <a:t>职业技术培训</a:t>
              </a:r>
            </a:p>
          </p:txBody>
        </p:sp>
        <p:sp>
          <p:nvSpPr>
            <p:cNvPr id="48" name="文本框 47"/>
            <p:cNvSpPr txBox="1"/>
            <p:nvPr/>
          </p:nvSpPr>
          <p:spPr>
            <a:xfrm>
              <a:off x="179512" y="3995860"/>
              <a:ext cx="2267744" cy="585356"/>
            </a:xfrm>
            <a:prstGeom prst="rect">
              <a:avLst/>
            </a:prstGeom>
            <a:gradFill>
              <a:gsLst>
                <a:gs pos="18000">
                  <a:srgbClr val="119707"/>
                </a:gs>
                <a:gs pos="67000">
                  <a:srgbClr val="8AD53F"/>
                </a:gs>
                <a:gs pos="100000">
                  <a:srgbClr val="BCEB6F"/>
                </a:gs>
              </a:gsLst>
              <a:lin ang="0" scaled="1"/>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defPPr>
                <a:defRPr lang="zh-CN"/>
              </a:defPPr>
              <a:lvl1pPr marL="0" marR="0" lvl="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srgbClr val="FFFFFF"/>
                  </a:solidFill>
                  <a:effectLst/>
                  <a:uLnTx/>
                  <a:uFillTx/>
                  <a:latin typeface="Arial" panose="020B0604020202090204"/>
                  <a:ea typeface="+mn-ea"/>
                  <a:cs typeface="+mn-cs"/>
                </a:defRPr>
              </a:lvl1pPr>
            </a:lstStyle>
            <a:p>
              <a:r>
                <a:rPr lang="zh-CN" altLang="en-US" dirty="0"/>
                <a:t>硕士研究生</a:t>
              </a:r>
            </a:p>
          </p:txBody>
        </p:sp>
        <p:sp>
          <p:nvSpPr>
            <p:cNvPr id="49" name="文本框 48"/>
            <p:cNvSpPr txBox="1"/>
            <p:nvPr/>
          </p:nvSpPr>
          <p:spPr>
            <a:xfrm>
              <a:off x="179512" y="3275780"/>
              <a:ext cx="2267744" cy="585356"/>
            </a:xfrm>
            <a:prstGeom prst="rect">
              <a:avLst/>
            </a:pr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defPPr>
                <a:defRPr lang="zh-CN"/>
              </a:defPPr>
              <a:lvl1pPr marL="0" marR="0" lvl="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srgbClr val="FFFFFF"/>
                  </a:solidFill>
                  <a:effectLst/>
                  <a:uLnTx/>
                  <a:uFillTx/>
                  <a:latin typeface="Arial" panose="020B0604020202090204"/>
                  <a:ea typeface="+mn-ea"/>
                  <a:cs typeface="+mn-cs"/>
                </a:defRPr>
              </a:lvl1pPr>
            </a:lstStyle>
            <a:p>
              <a:r>
                <a:rPr lang="zh-CN" altLang="en-US" dirty="0"/>
                <a:t>博士研究生</a:t>
              </a:r>
            </a:p>
          </p:txBody>
        </p:sp>
      </p:gr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90204" pitchFamily="34" charset="0"/>
                <a:ea typeface="宋体" pitchFamily="2" charset="-122"/>
              </a:rPr>
              <a:t>第一章   信息内容安全概述</a:t>
            </a:r>
            <a:endParaRPr kumimoji="0" lang="en-US" altLang="zh-CN" sz="3800" b="1">
              <a:latin typeface="Arial" panose="020B0604020202090204" pitchFamily="34" charset="0"/>
              <a:ea typeface="宋体" pitchFamily="2" charset="-122"/>
            </a:endParaRPr>
          </a:p>
        </p:txBody>
      </p:sp>
      <p:sp>
        <p:nvSpPr>
          <p:cNvPr id="20482" name="Rectangle 3"/>
          <p:cNvSpPr>
            <a:spLocks noGrp="1" noChangeArrowheads="1"/>
          </p:cNvSpPr>
          <p:nvPr>
            <p:ph type="body" idx="4294967295"/>
          </p:nvPr>
        </p:nvSpPr>
        <p:spPr>
          <a:xfrm>
            <a:off x="1094105" y="1915160"/>
            <a:ext cx="6955790" cy="3305175"/>
          </a:xfrm>
        </p:spPr>
        <p:txBody>
          <a:bodyPr>
            <a:normAutofit/>
          </a:bodyPr>
          <a:lstStyle/>
          <a:p>
            <a:pPr marL="514350" indent="-514350" eaLnBrk="1" hangingPunct="1">
              <a:lnSpc>
                <a:spcPct val="150000"/>
              </a:lnSpc>
              <a:buClr>
                <a:srgbClr val="000000"/>
              </a:buClr>
              <a:buSzPct val="75000"/>
              <a:buFont typeface="+mj-lt"/>
              <a:buAutoNum type="arabicPeriod"/>
            </a:pPr>
            <a:r>
              <a:rPr kumimoji="0" lang="zh-CN" altLang="en-US" sz="2800" b="1" dirty="0">
                <a:solidFill>
                  <a:srgbClr val="FF0000"/>
                </a:solidFill>
                <a:latin typeface="Arial" panose="020B0604020202090204" pitchFamily="34" charset="0"/>
                <a:ea typeface="宋体" pitchFamily="2" charset="-122"/>
              </a:rPr>
              <a:t>  </a:t>
            </a:r>
            <a:r>
              <a:rPr kumimoji="0" lang="zh-CN" altLang="en-US" sz="2800" b="1" dirty="0">
                <a:latin typeface="Arial" panose="020B0604020202090204" pitchFamily="34" charset="0"/>
                <a:ea typeface="宋体" pitchFamily="2" charset="-122"/>
                <a:sym typeface="+mn-ea"/>
              </a:rPr>
              <a:t>网络空间安全</a:t>
            </a:r>
          </a:p>
          <a:p>
            <a:pPr marL="514350" indent="-514350" eaLnBrk="1" hangingPunct="1">
              <a:lnSpc>
                <a:spcPct val="150000"/>
              </a:lnSpc>
              <a:buSzPct val="75000"/>
              <a:buFont typeface="Wingdings" panose="05000000000000000000" charset="0"/>
              <a:buAutoNum type="arabicPeriod"/>
            </a:pPr>
            <a:r>
              <a:rPr kumimoji="0" lang="zh-CN" altLang="en-US" sz="2800" b="1" dirty="0">
                <a:solidFill>
                  <a:srgbClr val="C00000"/>
                </a:solidFill>
                <a:latin typeface="Arial" panose="020B0604020202090204" pitchFamily="34" charset="0"/>
                <a:ea typeface="宋体" pitchFamily="2" charset="-122"/>
              </a:rPr>
              <a:t> 信息内容安全</a:t>
            </a:r>
            <a:endParaRPr lang="en-US" altLang="zh-CN" sz="2800" b="1" dirty="0">
              <a:solidFill>
                <a:srgbClr val="C00000"/>
              </a:solidFill>
              <a:latin typeface="Arial" panose="020B0604020202090204" pitchFamily="34" charset="0"/>
              <a:ea typeface="宋体" pitchFamily="2" charset="-122"/>
            </a:endParaRPr>
          </a:p>
          <a:p>
            <a:pPr lvl="2">
              <a:lnSpc>
                <a:spcPct val="150000"/>
              </a:lnSpc>
              <a:buSzPct val="75000"/>
            </a:pPr>
            <a:r>
              <a:rPr kumimoji="0" lang="zh-CN" altLang="en-US" sz="2400" b="1" dirty="0">
                <a:solidFill>
                  <a:srgbClr val="C00000"/>
                </a:solidFill>
                <a:latin typeface="Arial" panose="020B0604020202090204" pitchFamily="34" charset="0"/>
                <a:ea typeface="宋体" pitchFamily="2" charset="-122"/>
              </a:rPr>
              <a:t>信息内容安全定义</a:t>
            </a:r>
            <a:endParaRPr kumimoji="0" lang="en-US" altLang="zh-CN" sz="2400" b="1" dirty="0">
              <a:solidFill>
                <a:srgbClr val="C00000"/>
              </a:solidFill>
              <a:latin typeface="Arial" panose="020B0604020202090204" pitchFamily="34" charset="0"/>
              <a:ea typeface="宋体" pitchFamily="2" charset="-122"/>
            </a:endParaRPr>
          </a:p>
          <a:p>
            <a:pPr lvl="2">
              <a:lnSpc>
                <a:spcPct val="150000"/>
              </a:lnSpc>
              <a:buSzPct val="75000"/>
            </a:pPr>
            <a:r>
              <a:rPr lang="zh-CN" altLang="en-US" sz="2400" b="1" dirty="0">
                <a:solidFill>
                  <a:srgbClr val="C00000"/>
                </a:solidFill>
                <a:latin typeface="Arial" panose="020B0604020202090204" pitchFamily="34" charset="0"/>
                <a:ea typeface="宋体" pitchFamily="2" charset="-122"/>
              </a:rPr>
              <a:t>技术发展现状</a:t>
            </a:r>
            <a:endParaRPr kumimoji="0" lang="zh-CN" altLang="en-US" sz="2400" b="1" dirty="0">
              <a:solidFill>
                <a:srgbClr val="C00000"/>
              </a:solidFill>
              <a:latin typeface="Arial" panose="020B0604020202090204"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6803"/>
    </mc:Choice>
    <mc:Fallback xmlns="">
      <p:transition spd="slow" advTm="6803"/>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215265" y="-65405"/>
            <a:ext cx="7886700" cy="1325880"/>
          </a:xfrm>
        </p:spPr>
        <p:txBody>
          <a:bodyPr/>
          <a:lstStyle/>
          <a:p>
            <a:pPr eaLnBrk="1" hangingPunct="1"/>
            <a:r>
              <a:rPr kumimoji="0" lang="zh-CN" altLang="en-US" b="1">
                <a:latin typeface="Arial" panose="020B0604020202090204" pitchFamily="34" charset="0"/>
                <a:ea typeface="宋体" pitchFamily="2" charset="-122"/>
              </a:rPr>
              <a:t>信息内容安全</a:t>
            </a:r>
          </a:p>
        </p:txBody>
      </p:sp>
      <p:sp>
        <p:nvSpPr>
          <p:cNvPr id="27650" name="Rectangle 3"/>
          <p:cNvSpPr>
            <a:spLocks noGrp="1" noChangeArrowheads="1"/>
          </p:cNvSpPr>
          <p:nvPr>
            <p:ph type="body" idx="4294967295"/>
          </p:nvPr>
        </p:nvSpPr>
        <p:spPr>
          <a:xfrm>
            <a:off x="539552" y="1124744"/>
            <a:ext cx="8229600" cy="4688805"/>
          </a:xfrm>
        </p:spPr>
        <p:txBody>
          <a:bodyPr>
            <a:noAutofit/>
          </a:bodyPr>
          <a:lstStyle/>
          <a:p>
            <a:pPr eaLnBrk="1" hangingPunct="1">
              <a:lnSpc>
                <a:spcPct val="130000"/>
              </a:lnSpc>
            </a:pPr>
            <a:r>
              <a:rPr kumimoji="0" lang="en-US" altLang="zh-CN" sz="2200" b="1" dirty="0">
                <a:latin typeface="Arial" panose="020B0604020202090204" pitchFamily="34" charset="0"/>
                <a:ea typeface="宋体" pitchFamily="2" charset="-122"/>
              </a:rPr>
              <a:t>1995</a:t>
            </a:r>
            <a:r>
              <a:rPr kumimoji="0" lang="zh-CN" altLang="en-US" sz="2200" b="1" dirty="0">
                <a:latin typeface="Arial" panose="020B0604020202090204" pitchFamily="34" charset="0"/>
                <a:ea typeface="宋体" pitchFamily="2" charset="-122"/>
              </a:rPr>
              <a:t>年西方七国信息会议首次提出“内容产业”概念（</a:t>
            </a:r>
            <a:r>
              <a:rPr kumimoji="0" lang="en-US" altLang="zh-CN" sz="2200" b="1" dirty="0">
                <a:latin typeface="Arial" panose="020B0604020202090204" pitchFamily="34" charset="0"/>
                <a:ea typeface="宋体" pitchFamily="2" charset="-122"/>
              </a:rPr>
              <a:t>Digital Content Industry</a:t>
            </a:r>
            <a:r>
              <a:rPr kumimoji="0" lang="zh-CN" altLang="en-US" sz="2200" b="1" dirty="0">
                <a:latin typeface="Arial" panose="020B0604020202090204" pitchFamily="34" charset="0"/>
                <a:ea typeface="宋体" pitchFamily="2" charset="-122"/>
              </a:rPr>
              <a:t>）</a:t>
            </a:r>
          </a:p>
          <a:p>
            <a:pPr eaLnBrk="1" hangingPunct="1">
              <a:lnSpc>
                <a:spcPct val="130000"/>
              </a:lnSpc>
            </a:pPr>
            <a:r>
              <a:rPr kumimoji="0" lang="zh-CN" altLang="en-US" sz="2200" b="1" dirty="0">
                <a:latin typeface="Arial" panose="020B0604020202090204" pitchFamily="34" charset="0"/>
                <a:ea typeface="宋体" pitchFamily="2" charset="-122"/>
              </a:rPr>
              <a:t>我国将“内容产业”定义为基于数字化、网络化，利用信息资源创意、制作、开发、分销、交易的产品和服务的产业</a:t>
            </a:r>
            <a:endParaRPr kumimoji="0" lang="zh-CN" altLang="en-US" sz="2200" dirty="0">
              <a:latin typeface="Arial" panose="020B0604020202090204" pitchFamily="34" charset="0"/>
              <a:ea typeface="宋体" pitchFamily="2" charset="-122"/>
            </a:endParaRPr>
          </a:p>
          <a:p>
            <a:pPr eaLnBrk="1" hangingPunct="1">
              <a:lnSpc>
                <a:spcPct val="130000"/>
              </a:lnSpc>
            </a:pPr>
            <a:r>
              <a:rPr kumimoji="0" lang="zh-CN" altLang="en-US" sz="2200" b="1" dirty="0">
                <a:latin typeface="Arial" panose="020B0604020202090204" pitchFamily="34" charset="0"/>
                <a:ea typeface="宋体" pitchFamily="2" charset="-122"/>
              </a:rPr>
              <a:t>信息内容：</a:t>
            </a:r>
            <a:endParaRPr kumimoji="0" lang="en-US" altLang="zh-CN" sz="2200" b="1" dirty="0">
              <a:latin typeface="Arial" panose="020B0604020202090204" pitchFamily="34" charset="0"/>
              <a:ea typeface="宋体" pitchFamily="2" charset="-122"/>
            </a:endParaRPr>
          </a:p>
          <a:p>
            <a:pPr lvl="1">
              <a:lnSpc>
                <a:spcPct val="130000"/>
              </a:lnSpc>
            </a:pPr>
            <a:r>
              <a:rPr kumimoji="0" lang="zh-CN" altLang="en-US" sz="2200" b="1" dirty="0">
                <a:solidFill>
                  <a:srgbClr val="000000"/>
                </a:solidFill>
                <a:latin typeface="Arial" panose="020B0604020202090204" pitchFamily="34" charset="0"/>
                <a:ea typeface="宋体" pitchFamily="2" charset="-122"/>
              </a:rPr>
              <a:t>动画、游戏、影视</a:t>
            </a:r>
            <a:endParaRPr kumimoji="0" lang="en-US" altLang="zh-CN" sz="2200" b="1" dirty="0">
              <a:solidFill>
                <a:srgbClr val="000000"/>
              </a:solidFill>
              <a:latin typeface="Arial" panose="020B0604020202090204" pitchFamily="34" charset="0"/>
              <a:ea typeface="宋体" pitchFamily="2" charset="-122"/>
            </a:endParaRPr>
          </a:p>
          <a:p>
            <a:pPr lvl="1">
              <a:lnSpc>
                <a:spcPct val="130000"/>
              </a:lnSpc>
            </a:pPr>
            <a:r>
              <a:rPr kumimoji="0" lang="zh-CN" altLang="en-US" sz="2200" b="1" dirty="0">
                <a:solidFill>
                  <a:srgbClr val="000000"/>
                </a:solidFill>
                <a:latin typeface="Arial" panose="020B0604020202090204" pitchFamily="34" charset="0"/>
                <a:ea typeface="宋体" pitchFamily="2" charset="-122"/>
              </a:rPr>
              <a:t>数字出版、</a:t>
            </a:r>
            <a:r>
              <a:rPr kumimoji="0" lang="zh-CN" altLang="en-US" sz="2200" b="1" dirty="0">
                <a:solidFill>
                  <a:srgbClr val="FF0000"/>
                </a:solidFill>
                <a:latin typeface="Arial" panose="020B0604020202090204" pitchFamily="34" charset="0"/>
                <a:ea typeface="宋体" pitchFamily="2" charset="-122"/>
              </a:rPr>
              <a:t>数字创作</a:t>
            </a:r>
            <a:r>
              <a:rPr kumimoji="0" lang="zh-CN" altLang="en-US" sz="2200" b="1" dirty="0">
                <a:solidFill>
                  <a:srgbClr val="000000"/>
                </a:solidFill>
                <a:latin typeface="Arial" panose="020B0604020202090204" pitchFamily="34" charset="0"/>
                <a:ea typeface="宋体" pitchFamily="2" charset="-122"/>
              </a:rPr>
              <a:t>、数字馆藏、数字广告</a:t>
            </a:r>
            <a:endParaRPr kumimoji="0" lang="en-US" altLang="zh-CN" sz="2200" b="1" dirty="0">
              <a:solidFill>
                <a:srgbClr val="000000"/>
              </a:solidFill>
              <a:latin typeface="Arial" panose="020B0604020202090204" pitchFamily="34" charset="0"/>
              <a:ea typeface="宋体" pitchFamily="2" charset="-122"/>
            </a:endParaRPr>
          </a:p>
          <a:p>
            <a:pPr lvl="1">
              <a:lnSpc>
                <a:spcPct val="130000"/>
              </a:lnSpc>
            </a:pPr>
            <a:r>
              <a:rPr kumimoji="0" lang="zh-CN" altLang="en-US" sz="2200" b="1" dirty="0">
                <a:solidFill>
                  <a:srgbClr val="000000"/>
                </a:solidFill>
                <a:latin typeface="Arial" panose="020B0604020202090204" pitchFamily="34" charset="0"/>
                <a:ea typeface="宋体" pitchFamily="2" charset="-122"/>
              </a:rPr>
              <a:t>互联网信息、</a:t>
            </a:r>
            <a:r>
              <a:rPr kumimoji="0" lang="zh-CN" altLang="en-US" sz="2200" b="1" dirty="0">
                <a:solidFill>
                  <a:srgbClr val="FF0000"/>
                </a:solidFill>
                <a:latin typeface="Arial" panose="020B0604020202090204" pitchFamily="34" charset="0"/>
                <a:ea typeface="宋体" pitchFamily="2" charset="-122"/>
              </a:rPr>
              <a:t>信息服务、咨询</a:t>
            </a:r>
            <a:r>
              <a:rPr kumimoji="0" lang="zh-CN" altLang="en-US" sz="2200" b="1" dirty="0">
                <a:solidFill>
                  <a:srgbClr val="000000"/>
                </a:solidFill>
                <a:latin typeface="Arial" panose="020B0604020202090204" pitchFamily="34" charset="0"/>
                <a:ea typeface="宋体" pitchFamily="2" charset="-122"/>
              </a:rPr>
              <a:t>、移动内容、数字化教育等</a:t>
            </a:r>
          </a:p>
          <a:p>
            <a:pPr eaLnBrk="1" hangingPunct="1">
              <a:lnSpc>
                <a:spcPct val="130000"/>
              </a:lnSpc>
            </a:pPr>
            <a:r>
              <a:rPr kumimoji="0" lang="zh-CN" altLang="en-US" sz="2200" b="1" dirty="0">
                <a:solidFill>
                  <a:srgbClr val="0000FF"/>
                </a:solidFill>
                <a:latin typeface="Arial" panose="020B0604020202090204" pitchFamily="34" charset="0"/>
                <a:ea typeface="宋体" pitchFamily="2" charset="-122"/>
              </a:rPr>
              <a:t>信息内容安全：</a:t>
            </a:r>
            <a:r>
              <a:rPr kumimoji="0" lang="zh-CN" altLang="en-US" sz="2200" b="1" dirty="0">
                <a:latin typeface="Arial" panose="020B0604020202090204" pitchFamily="34" charset="0"/>
                <a:ea typeface="宋体" pitchFamily="2" charset="-122"/>
              </a:rPr>
              <a:t>主要涉及对传播信息的有效</a:t>
            </a:r>
            <a:r>
              <a:rPr lang="zh-CN" altLang="en-US" sz="2200" b="1" dirty="0">
                <a:latin typeface="Arial" panose="020B0604020202090204" pitchFamily="34" charset="0"/>
                <a:ea typeface="宋体" pitchFamily="2" charset="-122"/>
              </a:rPr>
              <a:t>审查监管</a:t>
            </a:r>
            <a:r>
              <a:rPr kumimoji="0" lang="zh-CN" altLang="en-US" sz="2200" b="1" dirty="0">
                <a:latin typeface="Arial" panose="020B0604020202090204" pitchFamily="34" charset="0"/>
                <a:ea typeface="宋体" pitchFamily="2" charset="-122"/>
              </a:rPr>
              <a:t>，剔除非授权信息（非法信息、泄密信息、垃圾邮件等），保护授权信息。</a:t>
            </a:r>
          </a:p>
        </p:txBody>
      </p:sp>
    </p:spTree>
  </p:cSld>
  <p:clrMapOvr>
    <a:masterClrMapping/>
  </p:clrMapOvr>
  <mc:AlternateContent xmlns:mc="http://schemas.openxmlformats.org/markup-compatibility/2006" xmlns:p14="http://schemas.microsoft.com/office/powerpoint/2010/main">
    <mc:Choice Requires="p14">
      <p:transition spd="slow" p14:dur="2000" advTm="42750"/>
    </mc:Choice>
    <mc:Fallback xmlns="">
      <p:transition spd="slow" advTm="4275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idx="4294967295"/>
          </p:nvPr>
        </p:nvSpPr>
        <p:spPr>
          <a:xfrm>
            <a:off x="215265" y="-65405"/>
            <a:ext cx="7886700" cy="1325880"/>
          </a:xfrm>
        </p:spPr>
        <p:txBody>
          <a:bodyPr/>
          <a:lstStyle/>
          <a:p>
            <a:pPr eaLnBrk="1" hangingPunct="1"/>
            <a:r>
              <a:rPr kumimoji="0" lang="zh-CN" altLang="en-US" sz="3800" b="1" dirty="0">
                <a:latin typeface="Arial" panose="020B0604020202090204" pitchFamily="34" charset="0"/>
                <a:ea typeface="宋体" pitchFamily="2" charset="-122"/>
              </a:rPr>
              <a:t>信息内容安全</a:t>
            </a:r>
          </a:p>
        </p:txBody>
      </p:sp>
      <p:sp>
        <p:nvSpPr>
          <p:cNvPr id="29698" name="Rectangle 3"/>
          <p:cNvSpPr>
            <a:spLocks noGrp="1" noChangeArrowheads="1"/>
          </p:cNvSpPr>
          <p:nvPr>
            <p:ph type="body" idx="4294967295"/>
          </p:nvPr>
        </p:nvSpPr>
        <p:spPr>
          <a:xfrm>
            <a:off x="502284" y="1556792"/>
            <a:ext cx="8174171" cy="4351655"/>
          </a:xfrm>
        </p:spPr>
        <p:txBody>
          <a:bodyPr>
            <a:normAutofit lnSpcReduction="10000"/>
          </a:bodyPr>
          <a:lstStyle/>
          <a:p>
            <a:pPr eaLnBrk="1" hangingPunct="1">
              <a:lnSpc>
                <a:spcPct val="120000"/>
              </a:lnSpc>
            </a:pPr>
            <a:r>
              <a:rPr kumimoji="0" lang="zh-CN" altLang="en-US" sz="2400" b="1" dirty="0">
                <a:solidFill>
                  <a:srgbClr val="0000FF"/>
                </a:solidFill>
                <a:latin typeface="Arial" panose="020B0604020202090204" pitchFamily="34" charset="0"/>
                <a:ea typeface="宋体" pitchFamily="2" charset="-122"/>
              </a:rPr>
              <a:t>政治方面</a:t>
            </a:r>
            <a:r>
              <a:rPr kumimoji="0" lang="zh-CN" altLang="en-US" sz="2400" b="1" dirty="0">
                <a:latin typeface="Arial" panose="020B0604020202090204" pitchFamily="34" charset="0"/>
                <a:ea typeface="宋体" pitchFamily="2" charset="-122"/>
              </a:rPr>
              <a:t>：防止来自国内外反动势力的分裂、邪教、暴恐行为，虚假内容传播；</a:t>
            </a:r>
          </a:p>
          <a:p>
            <a:pPr eaLnBrk="1" hangingPunct="1">
              <a:lnSpc>
                <a:spcPct val="120000"/>
              </a:lnSpc>
            </a:pPr>
            <a:r>
              <a:rPr kumimoji="0" lang="zh-CN" altLang="en-US" sz="2400" b="1" dirty="0">
                <a:solidFill>
                  <a:srgbClr val="0000FF"/>
                </a:solidFill>
                <a:latin typeface="Arial" panose="020B0604020202090204" pitchFamily="34" charset="0"/>
                <a:ea typeface="宋体" pitchFamily="2" charset="-122"/>
              </a:rPr>
              <a:t>健康方面</a:t>
            </a:r>
            <a:r>
              <a:rPr kumimoji="0" lang="zh-CN" altLang="en-US" sz="2400" b="1" dirty="0">
                <a:latin typeface="Arial" panose="020B0604020202090204" pitchFamily="34" charset="0"/>
                <a:ea typeface="宋体" pitchFamily="2" charset="-122"/>
              </a:rPr>
              <a:t>：剔除色情、淫秽和暴力内容等；</a:t>
            </a:r>
          </a:p>
          <a:p>
            <a:pPr eaLnBrk="1" hangingPunct="1">
              <a:lnSpc>
                <a:spcPct val="120000"/>
              </a:lnSpc>
            </a:pPr>
            <a:r>
              <a:rPr kumimoji="0" lang="zh-CN" altLang="en-US" sz="2400" b="1" dirty="0">
                <a:solidFill>
                  <a:srgbClr val="0000FF"/>
                </a:solidFill>
                <a:latin typeface="Arial" panose="020B0604020202090204" pitchFamily="34" charset="0"/>
                <a:ea typeface="宋体" pitchFamily="2" charset="-122"/>
              </a:rPr>
              <a:t>保密方面</a:t>
            </a:r>
            <a:r>
              <a:rPr kumimoji="0" lang="zh-CN" altLang="en-US" sz="2400" b="1" dirty="0">
                <a:latin typeface="Arial" panose="020B0604020202090204" pitchFamily="34" charset="0"/>
                <a:ea typeface="宋体" pitchFamily="2" charset="-122"/>
              </a:rPr>
              <a:t>：防止国家和企业机密被窃取、泄露和流失；</a:t>
            </a:r>
          </a:p>
          <a:p>
            <a:pPr eaLnBrk="1" hangingPunct="1">
              <a:lnSpc>
                <a:spcPct val="120000"/>
              </a:lnSpc>
            </a:pPr>
            <a:r>
              <a:rPr kumimoji="0" lang="zh-CN" altLang="en-US" sz="2400" b="1" dirty="0">
                <a:solidFill>
                  <a:srgbClr val="0000FF"/>
                </a:solidFill>
                <a:latin typeface="Arial" panose="020B0604020202090204" pitchFamily="34" charset="0"/>
                <a:ea typeface="宋体" pitchFamily="2" charset="-122"/>
              </a:rPr>
              <a:t>隐私方面</a:t>
            </a:r>
            <a:r>
              <a:rPr kumimoji="0" lang="zh-CN" altLang="en-US" sz="2400" b="1" dirty="0">
                <a:latin typeface="Arial" panose="020B0604020202090204" pitchFamily="34" charset="0"/>
                <a:ea typeface="宋体" pitchFamily="2" charset="-122"/>
              </a:rPr>
              <a:t>：防止个人隐私被盗取、倒卖、滥用和扩散；</a:t>
            </a:r>
          </a:p>
          <a:p>
            <a:pPr eaLnBrk="1" hangingPunct="1">
              <a:lnSpc>
                <a:spcPct val="120000"/>
              </a:lnSpc>
            </a:pPr>
            <a:r>
              <a:rPr kumimoji="0" lang="zh-CN" altLang="en-US" sz="2400" b="1" dirty="0">
                <a:solidFill>
                  <a:srgbClr val="0000FF"/>
                </a:solidFill>
                <a:latin typeface="Arial" panose="020B0604020202090204" pitchFamily="34" charset="0"/>
                <a:ea typeface="宋体" pitchFamily="2" charset="-122"/>
              </a:rPr>
              <a:t>产权方面</a:t>
            </a:r>
            <a:r>
              <a:rPr kumimoji="0" lang="zh-CN" altLang="en-US" sz="2400" b="1" dirty="0">
                <a:latin typeface="Arial" panose="020B0604020202090204" pitchFamily="34" charset="0"/>
                <a:ea typeface="宋体" pitchFamily="2" charset="-122"/>
              </a:rPr>
              <a:t>：防止知识产权被剽窃、盗用等；</a:t>
            </a:r>
          </a:p>
          <a:p>
            <a:pPr eaLnBrk="1" hangingPunct="1">
              <a:lnSpc>
                <a:spcPct val="120000"/>
              </a:lnSpc>
            </a:pPr>
            <a:r>
              <a:rPr kumimoji="0" lang="zh-CN" altLang="en-US" sz="2400" b="1" dirty="0">
                <a:solidFill>
                  <a:srgbClr val="0000FF"/>
                </a:solidFill>
                <a:latin typeface="Arial" panose="020B0604020202090204" pitchFamily="34" charset="0"/>
                <a:ea typeface="宋体" pitchFamily="2" charset="-122"/>
              </a:rPr>
              <a:t>破环方面</a:t>
            </a:r>
            <a:r>
              <a:rPr kumimoji="0" lang="zh-CN" altLang="en-US" sz="2400" b="1" dirty="0">
                <a:latin typeface="Arial" panose="020B0604020202090204" pitchFamily="34" charset="0"/>
                <a:ea typeface="宋体" pitchFamily="2" charset="-122"/>
              </a:rPr>
              <a:t>：防止病毒、垃圾邮件、网络蠕虫等恶意信息耗费网络资源；</a:t>
            </a:r>
          </a:p>
          <a:p>
            <a:pPr eaLnBrk="1" hangingPunct="1">
              <a:lnSpc>
                <a:spcPct val="120000"/>
              </a:lnSpc>
            </a:pPr>
            <a:r>
              <a:rPr kumimoji="0" lang="zh-CN" altLang="en-US" sz="2400" b="1" dirty="0">
                <a:solidFill>
                  <a:srgbClr val="0000FF"/>
                </a:solidFill>
                <a:latin typeface="Arial" panose="020B0604020202090204" pitchFamily="34" charset="0"/>
                <a:ea typeface="宋体" pitchFamily="2" charset="-122"/>
              </a:rPr>
              <a:t>经济方面：</a:t>
            </a:r>
            <a:r>
              <a:rPr kumimoji="0" lang="zh-CN" altLang="en-US" sz="2400" b="1" dirty="0">
                <a:latin typeface="Arial" panose="020B0604020202090204" pitchFamily="34" charset="0"/>
                <a:ea typeface="宋体" pitchFamily="2" charset="-122"/>
              </a:rPr>
              <a:t>防止赌博、诈骗、骗贷等；</a:t>
            </a:r>
          </a:p>
        </p:txBody>
      </p:sp>
    </p:spTree>
  </p:cSld>
  <p:clrMapOvr>
    <a:masterClrMapping/>
  </p:clrMapOvr>
  <mc:AlternateContent xmlns:mc="http://schemas.openxmlformats.org/markup-compatibility/2006" xmlns:p14="http://schemas.microsoft.com/office/powerpoint/2010/main">
    <mc:Choice Requires="p14">
      <p:transition spd="slow" p14:dur="2000" advTm="46768"/>
    </mc:Choice>
    <mc:Fallback xmlns="">
      <p:transition spd="slow" advTm="46768"/>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a:spLocks noChangeAspect="1"/>
          </p:cNvSpPr>
          <p:nvPr/>
        </p:nvSpPr>
        <p:spPr>
          <a:xfrm>
            <a:off x="1524000" y="1714500"/>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净网行动</a:t>
            </a:r>
          </a:p>
        </p:txBody>
      </p:sp>
      <p:sp>
        <p:nvSpPr>
          <p:cNvPr id="17" name="椭圆 16"/>
          <p:cNvSpPr>
            <a:spLocks noChangeAspect="1"/>
          </p:cNvSpPr>
          <p:nvPr/>
        </p:nvSpPr>
        <p:spPr>
          <a:xfrm>
            <a:off x="3762452" y="1714500"/>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全民反恐</a:t>
            </a:r>
          </a:p>
        </p:txBody>
      </p:sp>
      <p:sp>
        <p:nvSpPr>
          <p:cNvPr id="18" name="椭圆 17"/>
          <p:cNvSpPr>
            <a:spLocks noChangeAspect="1"/>
          </p:cNvSpPr>
          <p:nvPr/>
        </p:nvSpPr>
        <p:spPr>
          <a:xfrm>
            <a:off x="6000904" y="1714500"/>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全民反腐</a:t>
            </a:r>
          </a:p>
        </p:txBody>
      </p:sp>
      <p:sp>
        <p:nvSpPr>
          <p:cNvPr id="19" name="椭圆 18"/>
          <p:cNvSpPr>
            <a:spLocks noChangeAspect="1"/>
          </p:cNvSpPr>
          <p:nvPr/>
        </p:nvSpPr>
        <p:spPr>
          <a:xfrm>
            <a:off x="2643226" y="3652751"/>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solidFill>
                <a:srgbClr val="FF0000"/>
              </a:solidFill>
              <a:latin typeface="黑体" panose="02010609060101010101" pitchFamily="49" charset="-122"/>
              <a:ea typeface="黑体" panose="02010609060101010101" pitchFamily="49" charset="-122"/>
            </a:endParaRPr>
          </a:p>
          <a:p>
            <a:pPr algn="ctr"/>
            <a:r>
              <a:rPr lang="zh-CN" altLang="en-US" sz="4000" dirty="0">
                <a:solidFill>
                  <a:srgbClr val="FF0000"/>
                </a:solidFill>
                <a:latin typeface="黑体" panose="02010609060101010101" pitchFamily="49" charset="-122"/>
                <a:ea typeface="黑体" panose="02010609060101010101" pitchFamily="49" charset="-122"/>
              </a:rPr>
              <a:t>反邪教</a:t>
            </a:r>
          </a:p>
          <a:p>
            <a:pPr algn="ctr"/>
            <a:endParaRPr lang="zh-CN" altLang="en-US" sz="4000" dirty="0">
              <a:solidFill>
                <a:srgbClr val="FF0000"/>
              </a:solidFill>
              <a:latin typeface="黑体" panose="02010609060101010101" pitchFamily="49" charset="-122"/>
              <a:ea typeface="黑体" panose="02010609060101010101" pitchFamily="49" charset="-122"/>
            </a:endParaRPr>
          </a:p>
        </p:txBody>
      </p:sp>
      <p:sp>
        <p:nvSpPr>
          <p:cNvPr id="20" name="椭圆 19"/>
          <p:cNvSpPr>
            <a:spLocks noChangeAspect="1"/>
          </p:cNvSpPr>
          <p:nvPr/>
        </p:nvSpPr>
        <p:spPr>
          <a:xfrm>
            <a:off x="4881678" y="3652751"/>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反分裂</a:t>
            </a:r>
          </a:p>
        </p:txBody>
      </p:sp>
      <p:cxnSp>
        <p:nvCxnSpPr>
          <p:cNvPr id="23" name="直接连接符 22"/>
          <p:cNvCxnSpPr/>
          <p:nvPr/>
        </p:nvCxnSpPr>
        <p:spPr>
          <a:xfrm>
            <a:off x="2819400" y="3429000"/>
            <a:ext cx="228600"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073626" y="3427216"/>
            <a:ext cx="228600"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991836" y="3429000"/>
            <a:ext cx="218445"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6279034" y="3429000"/>
            <a:ext cx="218445"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椭圆 14"/>
          <p:cNvSpPr>
            <a:spLocks noChangeAspect="1"/>
          </p:cNvSpPr>
          <p:nvPr/>
        </p:nvSpPr>
        <p:spPr>
          <a:xfrm>
            <a:off x="539552" y="3645024"/>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知识产权</a:t>
            </a:r>
          </a:p>
        </p:txBody>
      </p:sp>
      <p:sp>
        <p:nvSpPr>
          <p:cNvPr id="16" name="椭圆 15"/>
          <p:cNvSpPr>
            <a:spLocks noChangeAspect="1"/>
          </p:cNvSpPr>
          <p:nvPr/>
        </p:nvSpPr>
        <p:spPr>
          <a:xfrm>
            <a:off x="6804248" y="3645024"/>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隐私保护</a:t>
            </a:r>
          </a:p>
        </p:txBody>
      </p:sp>
      <p:cxnSp>
        <p:nvCxnSpPr>
          <p:cNvPr id="21" name="直接连接符 30"/>
          <p:cNvCxnSpPr/>
          <p:nvPr/>
        </p:nvCxnSpPr>
        <p:spPr>
          <a:xfrm flipH="1">
            <a:off x="1905283" y="3412232"/>
            <a:ext cx="218445"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直接连接符 29"/>
          <p:cNvCxnSpPr/>
          <p:nvPr/>
        </p:nvCxnSpPr>
        <p:spPr>
          <a:xfrm>
            <a:off x="7452320" y="3356992"/>
            <a:ext cx="228600"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ectangle 2"/>
          <p:cNvSpPr>
            <a:spLocks noGrp="1" noChangeArrowheads="1"/>
          </p:cNvSpPr>
          <p:nvPr>
            <p:ph type="title"/>
          </p:nvPr>
        </p:nvSpPr>
        <p:spPr>
          <a:xfrm>
            <a:off x="413385" y="-376555"/>
            <a:ext cx="7886700" cy="1325563"/>
          </a:xfrm>
        </p:spPr>
        <p:txBody>
          <a:bodyPr/>
          <a:lstStyle/>
          <a:p>
            <a:pPr eaLnBrk="1" hangingPunct="1"/>
            <a:r>
              <a:rPr kumimoji="0" lang="zh-CN" altLang="en-US" sz="3800" b="1" dirty="0">
                <a:latin typeface="Arial" panose="020B0604020202090204" pitchFamily="34" charset="0"/>
                <a:ea typeface="宋体" pitchFamily="2" charset="-122"/>
              </a:rPr>
              <a:t>信息内容安全</a:t>
            </a:r>
          </a:p>
        </p:txBody>
      </p:sp>
    </p:spTree>
  </p:cSld>
  <p:clrMapOvr>
    <a:masterClrMapping/>
  </p:clrMapOvr>
  <mc:AlternateContent xmlns:mc="http://schemas.openxmlformats.org/markup-compatibility/2006" xmlns:p14="http://schemas.microsoft.com/office/powerpoint/2010/main">
    <mc:Choice Requires="p14">
      <p:transition p14:dur="250" advTm="14866">
        <p:fade/>
      </p:transition>
    </mc:Choice>
    <mc:Fallback xmlns="">
      <p:transition advTm="14866">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idx="4294967295"/>
          </p:nvPr>
        </p:nvSpPr>
        <p:spPr>
          <a:xfrm>
            <a:off x="215265" y="-137160"/>
            <a:ext cx="7886700" cy="1325880"/>
          </a:xfrm>
        </p:spPr>
        <p:txBody>
          <a:bodyPr/>
          <a:lstStyle/>
          <a:p>
            <a:pPr eaLnBrk="1" hangingPunct="1"/>
            <a:r>
              <a:rPr kumimoji="0" lang="zh-CN" altLang="en-US" sz="3800">
                <a:latin typeface="Arial" panose="020B0604020202090204" pitchFamily="34" charset="0"/>
                <a:ea typeface="宋体" pitchFamily="2" charset="-122"/>
              </a:rPr>
              <a:t>信息内容安全的典型案例</a:t>
            </a:r>
          </a:p>
        </p:txBody>
      </p:sp>
      <p:sp>
        <p:nvSpPr>
          <p:cNvPr id="30722" name="Rectangle 3"/>
          <p:cNvSpPr>
            <a:spLocks noChangeArrowheads="1"/>
          </p:cNvSpPr>
          <p:nvPr/>
        </p:nvSpPr>
        <p:spPr bwMode="auto">
          <a:xfrm>
            <a:off x="433705" y="1268730"/>
            <a:ext cx="8459470" cy="4608195"/>
          </a:xfrm>
          <a:prstGeom prst="rect">
            <a:avLst/>
          </a:prstGeom>
          <a:noFill/>
          <a:ln>
            <a:noFill/>
          </a:ln>
        </p:spPr>
        <p:txBody>
          <a:bodyPr/>
          <a:lstStyle/>
          <a:p>
            <a:pPr marL="342900" indent="-342900">
              <a:spcBef>
                <a:spcPct val="20000"/>
              </a:spcBef>
              <a:buClr>
                <a:schemeClr val="hlink"/>
              </a:buClr>
              <a:buSzPct val="80000"/>
              <a:buFont typeface="Wingdings" panose="05000000000000000000" charset="0"/>
              <a:buChar char="l"/>
            </a:pPr>
            <a:r>
              <a:rPr lang="zh-CN" altLang="en-US" sz="2400" b="1" dirty="0"/>
              <a:t>全球反恐打黑</a:t>
            </a:r>
          </a:p>
          <a:p>
            <a:pPr marL="800100" lvl="1" indent="-342900">
              <a:spcBef>
                <a:spcPct val="20000"/>
              </a:spcBef>
              <a:buClr>
                <a:schemeClr val="accent1"/>
              </a:buClr>
              <a:buSzPct val="70000"/>
              <a:buFont typeface="Wingdings" panose="05000000000000000000" pitchFamily="2" charset="2"/>
              <a:buChar char="ü"/>
            </a:pPr>
            <a:r>
              <a:rPr lang="zh-CN" altLang="en-US" sz="2000" b="1" dirty="0"/>
              <a:t>暴恐组织通过匿名网络进行勾联</a:t>
            </a:r>
          </a:p>
          <a:p>
            <a:pPr marL="800100" lvl="1" indent="-342900">
              <a:spcBef>
                <a:spcPct val="20000"/>
              </a:spcBef>
              <a:buClr>
                <a:schemeClr val="accent1"/>
              </a:buClr>
              <a:buSzPct val="70000"/>
              <a:buFont typeface="Wingdings" panose="05000000000000000000" pitchFamily="2" charset="2"/>
              <a:buChar char="ü"/>
            </a:pPr>
            <a:r>
              <a:rPr lang="zh-CN" altLang="en-US" sz="2000" b="1" dirty="0"/>
              <a:t>黑产组织通过暗网贩卖病毒漏洞隐私信息</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中国“网络黑产”市场规模达到千亿级别</a:t>
            </a:r>
            <a:endParaRPr lang="en-US" altLang="zh-CN" sz="2000" b="1" dirty="0"/>
          </a:p>
          <a:p>
            <a:pPr marL="285750" indent="-285750">
              <a:spcBef>
                <a:spcPct val="20000"/>
              </a:spcBef>
              <a:buClr>
                <a:schemeClr val="accent1"/>
              </a:buClr>
              <a:buSzPct val="70000"/>
              <a:buFont typeface="Wingdings" panose="05000000000000000000" charset="0"/>
              <a:buChar char="l"/>
            </a:pPr>
            <a:r>
              <a:rPr lang="zh-CN" altLang="en-US" sz="2400" b="1" dirty="0"/>
              <a:t>信息战</a:t>
            </a:r>
          </a:p>
          <a:p>
            <a:pPr marL="800100" lvl="1" indent="-342900">
              <a:spcBef>
                <a:spcPct val="20000"/>
              </a:spcBef>
              <a:buClr>
                <a:schemeClr val="accent1"/>
              </a:buClr>
              <a:buSzPct val="70000"/>
              <a:buFont typeface="Wingdings" panose="05000000000000000000" pitchFamily="2" charset="2"/>
              <a:buChar char="ü"/>
            </a:pPr>
            <a:r>
              <a:rPr lang="en-US" altLang="zh-CN" sz="2000" b="1" dirty="0"/>
              <a:t>40%</a:t>
            </a:r>
            <a:r>
              <a:rPr lang="zh-CN" altLang="en-US" sz="2000" b="1" dirty="0"/>
              <a:t>军事情报从网络上获取，中国核潜艇和美国海军个人资料泄密</a:t>
            </a:r>
          </a:p>
          <a:p>
            <a:pPr marL="800100" lvl="1" indent="-342900">
              <a:spcBef>
                <a:spcPct val="20000"/>
              </a:spcBef>
              <a:buClr>
                <a:schemeClr val="accent1"/>
              </a:buClr>
              <a:buSzPct val="70000"/>
              <a:buFont typeface="Wingdings" panose="05000000000000000000" pitchFamily="2" charset="2"/>
              <a:buChar char="ü"/>
            </a:pPr>
            <a:r>
              <a:rPr lang="zh-CN" altLang="en-US" sz="2000" b="1" dirty="0"/>
              <a:t>伊拉克战争、俄格战争</a:t>
            </a:r>
          </a:p>
          <a:p>
            <a:pPr marL="342900" indent="-342900">
              <a:spcBef>
                <a:spcPct val="20000"/>
              </a:spcBef>
              <a:buClr>
                <a:schemeClr val="hlink"/>
              </a:buClr>
              <a:buSzPct val="80000"/>
              <a:buFont typeface="Wingdings" panose="05000000000000000000" charset="0"/>
              <a:buChar char="l"/>
            </a:pPr>
            <a:r>
              <a:rPr lang="zh-CN" altLang="en-US" sz="2400" b="1" dirty="0"/>
              <a:t>网络诈骗与舆论安全</a:t>
            </a:r>
          </a:p>
          <a:p>
            <a:pPr marL="800100" lvl="1" indent="-342900">
              <a:spcBef>
                <a:spcPct val="20000"/>
              </a:spcBef>
              <a:buClr>
                <a:schemeClr val="accent1"/>
              </a:buClr>
              <a:buSzPct val="70000"/>
              <a:buFont typeface="Wingdings" panose="05000000000000000000" pitchFamily="2" charset="2"/>
              <a:buChar char="ü"/>
            </a:pPr>
            <a:r>
              <a:rPr lang="zh-CN" altLang="en-US" sz="2000" b="1" dirty="0"/>
              <a:t>全球每年由网络欺诈造成的经济损失高达</a:t>
            </a:r>
            <a:r>
              <a:rPr lang="en-US" altLang="zh-CN" sz="2000" b="1" dirty="0"/>
              <a:t>500</a:t>
            </a:r>
            <a:r>
              <a:rPr lang="zh-CN" altLang="en-US" sz="2000" b="1" dirty="0"/>
              <a:t>亿美元</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en-US" altLang="zh-CN" sz="2000" b="1" dirty="0"/>
              <a:t>2019</a:t>
            </a:r>
            <a:r>
              <a:rPr lang="zh-CN" altLang="en-US" sz="2000" b="1" dirty="0"/>
              <a:t>年网络诈骗涉案金额</a:t>
            </a:r>
            <a:r>
              <a:rPr lang="en-US" altLang="zh-CN" sz="2000" b="1" dirty="0"/>
              <a:t>3.8</a:t>
            </a:r>
            <a:r>
              <a:rPr lang="zh-CN" altLang="en-US" sz="2000" b="1" dirty="0"/>
              <a:t>亿元，人均损失</a:t>
            </a:r>
            <a:r>
              <a:rPr lang="en-US" altLang="zh-CN" sz="2000" b="1" dirty="0"/>
              <a:t>2.45</a:t>
            </a:r>
            <a:r>
              <a:rPr lang="zh-CN" altLang="en-US" sz="2000" b="1" dirty="0"/>
              <a:t>万元</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西亚北非的政权易帜</a:t>
            </a:r>
          </a:p>
          <a:p>
            <a:pPr marL="342900" indent="-342900">
              <a:spcBef>
                <a:spcPct val="20000"/>
              </a:spcBef>
              <a:buClr>
                <a:schemeClr val="hlink"/>
              </a:buClr>
              <a:buSzPct val="80000"/>
              <a:buFont typeface="Wingdings" panose="05000000000000000000" charset="0"/>
              <a:buChar char="l"/>
            </a:pPr>
            <a:r>
              <a:rPr lang="zh-CN" altLang="en-US" sz="2400" b="1" dirty="0"/>
              <a:t>知识产权</a:t>
            </a:r>
          </a:p>
          <a:p>
            <a:pPr marL="800100" lvl="1" indent="-342900">
              <a:spcBef>
                <a:spcPct val="20000"/>
              </a:spcBef>
              <a:buClr>
                <a:schemeClr val="accent1"/>
              </a:buClr>
              <a:buSzPct val="70000"/>
              <a:buFont typeface="Wingdings" panose="05000000000000000000" pitchFamily="2" charset="2"/>
              <a:buChar char="ü"/>
            </a:pPr>
            <a:r>
              <a:rPr lang="en-US" altLang="zh-CN" sz="2000" b="1" dirty="0"/>
              <a:t>BT</a:t>
            </a:r>
            <a:r>
              <a:rPr lang="zh-CN" altLang="en-US" sz="2000" b="1" dirty="0"/>
              <a:t>侵权、影视盗版</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视觉中国事件</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924944"/>
            <a:ext cx="8170743" cy="381642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6168"/>
    </mc:Choice>
    <mc:Fallback xmlns="">
      <p:transition spd="slow" advTm="76168"/>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idx="4294967295"/>
          </p:nvPr>
        </p:nvSpPr>
        <p:spPr>
          <a:xfrm>
            <a:off x="215265" y="-137160"/>
            <a:ext cx="7886700" cy="1325880"/>
          </a:xfrm>
        </p:spPr>
        <p:txBody>
          <a:bodyPr/>
          <a:lstStyle/>
          <a:p>
            <a:pPr eaLnBrk="1" hangingPunct="1"/>
            <a:r>
              <a:rPr kumimoji="0" lang="zh-CN" altLang="en-US" sz="3800">
                <a:latin typeface="Arial" panose="020B0604020202090204" pitchFamily="34" charset="0"/>
                <a:ea typeface="宋体" pitchFamily="2" charset="-122"/>
              </a:rPr>
              <a:t>信息内容安全的典型案例</a:t>
            </a:r>
          </a:p>
        </p:txBody>
      </p:sp>
      <p:sp>
        <p:nvSpPr>
          <p:cNvPr id="30722" name="Rectangle 3"/>
          <p:cNvSpPr>
            <a:spLocks noChangeArrowheads="1"/>
          </p:cNvSpPr>
          <p:nvPr/>
        </p:nvSpPr>
        <p:spPr bwMode="auto">
          <a:xfrm>
            <a:off x="433705" y="1053465"/>
            <a:ext cx="8459470" cy="4608195"/>
          </a:xfrm>
          <a:prstGeom prst="rect">
            <a:avLst/>
          </a:prstGeom>
          <a:noFill/>
          <a:ln>
            <a:noFill/>
          </a:ln>
        </p:spPr>
        <p:txBody>
          <a:bodyPr/>
          <a:lstStyle/>
          <a:p>
            <a:pPr marL="342900" indent="-342900">
              <a:spcBef>
                <a:spcPct val="20000"/>
              </a:spcBef>
              <a:buClr>
                <a:schemeClr val="hlink"/>
              </a:buClr>
              <a:buSzPct val="80000"/>
              <a:buFont typeface="Wingdings" panose="05000000000000000000" charset="0"/>
              <a:buChar char="l"/>
            </a:pPr>
            <a:r>
              <a:rPr lang="zh-CN" altLang="en-US" sz="2400" b="1" dirty="0"/>
              <a:t>全球反恐打黑</a:t>
            </a:r>
          </a:p>
          <a:p>
            <a:pPr marL="800100" lvl="1" indent="-342900">
              <a:spcBef>
                <a:spcPct val="20000"/>
              </a:spcBef>
              <a:buClr>
                <a:schemeClr val="accent1"/>
              </a:buClr>
              <a:buSzPct val="70000"/>
              <a:buFont typeface="Wingdings" panose="05000000000000000000" pitchFamily="2" charset="2"/>
              <a:buChar char="ü"/>
            </a:pPr>
            <a:r>
              <a:rPr lang="zh-CN" altLang="en-US" sz="2000" b="1" dirty="0"/>
              <a:t>暴恐组织通过匿名网络进行勾联</a:t>
            </a:r>
          </a:p>
          <a:p>
            <a:pPr marL="800100" lvl="1" indent="-342900">
              <a:spcBef>
                <a:spcPct val="20000"/>
              </a:spcBef>
              <a:buClr>
                <a:schemeClr val="accent1"/>
              </a:buClr>
              <a:buSzPct val="70000"/>
              <a:buFont typeface="Wingdings" panose="05000000000000000000" pitchFamily="2" charset="2"/>
              <a:buChar char="ü"/>
            </a:pPr>
            <a:r>
              <a:rPr lang="zh-CN" altLang="en-US" sz="2000" b="1" dirty="0"/>
              <a:t>黑产组织通过暗网贩卖病毒漏洞隐私信息</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中国“网络黑产”市场规模达到千亿级别</a:t>
            </a:r>
            <a:endParaRPr lang="en-US" altLang="zh-CN" sz="2000" b="1" dirty="0"/>
          </a:p>
          <a:p>
            <a:pPr marL="285750" indent="-285750">
              <a:spcBef>
                <a:spcPct val="20000"/>
              </a:spcBef>
              <a:buClr>
                <a:schemeClr val="accent1"/>
              </a:buClr>
              <a:buSzPct val="70000"/>
              <a:buFont typeface="Wingdings" panose="05000000000000000000" charset="0"/>
              <a:buChar char="l"/>
            </a:pPr>
            <a:r>
              <a:rPr lang="zh-CN" altLang="en-US" sz="2400" b="1" dirty="0"/>
              <a:t>信息战</a:t>
            </a:r>
          </a:p>
          <a:p>
            <a:pPr marL="800100" lvl="1" indent="-342900">
              <a:spcBef>
                <a:spcPct val="20000"/>
              </a:spcBef>
              <a:buClr>
                <a:schemeClr val="accent1"/>
              </a:buClr>
              <a:buSzPct val="70000"/>
              <a:buFont typeface="Wingdings" panose="05000000000000000000" pitchFamily="2" charset="2"/>
              <a:buChar char="ü"/>
            </a:pPr>
            <a:r>
              <a:rPr lang="en-US" altLang="zh-CN" sz="2000" b="1" dirty="0"/>
              <a:t>40%</a:t>
            </a:r>
            <a:r>
              <a:rPr lang="zh-CN" altLang="en-US" sz="2000" b="1" dirty="0"/>
              <a:t>军事情报从网络上获取，中国核潜艇和美国海军个人资料泄密</a:t>
            </a:r>
          </a:p>
          <a:p>
            <a:pPr marL="800100" lvl="1" indent="-342900">
              <a:spcBef>
                <a:spcPct val="20000"/>
              </a:spcBef>
              <a:buClr>
                <a:schemeClr val="accent1"/>
              </a:buClr>
              <a:buSzPct val="70000"/>
              <a:buFont typeface="Wingdings" panose="05000000000000000000" pitchFamily="2" charset="2"/>
              <a:buChar char="ü"/>
            </a:pPr>
            <a:r>
              <a:rPr lang="zh-CN" altLang="en-US" sz="2000" b="1" dirty="0"/>
              <a:t>伊拉克战争、俄格战争</a:t>
            </a:r>
          </a:p>
          <a:p>
            <a:pPr marL="342900" indent="-342900">
              <a:spcBef>
                <a:spcPct val="20000"/>
              </a:spcBef>
              <a:buClr>
                <a:schemeClr val="hlink"/>
              </a:buClr>
              <a:buSzPct val="80000"/>
              <a:buFont typeface="Wingdings" panose="05000000000000000000" charset="0"/>
              <a:buChar char="l"/>
            </a:pPr>
            <a:r>
              <a:rPr lang="zh-CN" altLang="en-US" sz="2400" b="1" dirty="0"/>
              <a:t>网络诈骗与舆论安全</a:t>
            </a:r>
          </a:p>
          <a:p>
            <a:pPr marL="800100" lvl="1" indent="-342900">
              <a:spcBef>
                <a:spcPct val="20000"/>
              </a:spcBef>
              <a:buClr>
                <a:schemeClr val="accent1"/>
              </a:buClr>
              <a:buSzPct val="70000"/>
              <a:buFont typeface="Wingdings" panose="05000000000000000000" pitchFamily="2" charset="2"/>
              <a:buChar char="ü"/>
            </a:pPr>
            <a:r>
              <a:rPr lang="zh-CN" altLang="en-US" sz="2000" b="1" dirty="0"/>
              <a:t>全球每年由网络欺诈造成的经济损失高达</a:t>
            </a:r>
            <a:r>
              <a:rPr lang="en-US" altLang="zh-CN" sz="2000" b="1" dirty="0"/>
              <a:t>500</a:t>
            </a:r>
            <a:r>
              <a:rPr lang="zh-CN" altLang="en-US" sz="2000" b="1" dirty="0"/>
              <a:t>亿美元</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en-US" altLang="zh-CN" sz="2000" b="1" dirty="0"/>
              <a:t>2019</a:t>
            </a:r>
            <a:r>
              <a:rPr lang="zh-CN" altLang="en-US" sz="2000" b="1" dirty="0"/>
              <a:t>年网络诈骗涉案金额</a:t>
            </a:r>
            <a:r>
              <a:rPr lang="en-US" altLang="zh-CN" sz="2000" b="1" dirty="0"/>
              <a:t>3.8</a:t>
            </a:r>
            <a:r>
              <a:rPr lang="zh-CN" altLang="en-US" sz="2000" b="1" dirty="0"/>
              <a:t>亿元，案件中人均损失</a:t>
            </a:r>
            <a:r>
              <a:rPr lang="en-US" altLang="zh-CN" sz="2000" b="1" dirty="0"/>
              <a:t>2.45</a:t>
            </a:r>
            <a:r>
              <a:rPr lang="zh-CN" altLang="en-US" sz="2000" b="1" dirty="0"/>
              <a:t>万元</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西亚北非的政权易帜</a:t>
            </a:r>
          </a:p>
          <a:p>
            <a:pPr marL="342900" indent="-342900">
              <a:spcBef>
                <a:spcPct val="20000"/>
              </a:spcBef>
              <a:buClr>
                <a:schemeClr val="hlink"/>
              </a:buClr>
              <a:buSzPct val="80000"/>
              <a:buFont typeface="Wingdings" panose="05000000000000000000" charset="0"/>
              <a:buChar char="l"/>
            </a:pPr>
            <a:r>
              <a:rPr lang="zh-CN" altLang="en-US" sz="2400" b="1" dirty="0"/>
              <a:t>知识产权</a:t>
            </a:r>
          </a:p>
          <a:p>
            <a:pPr marL="800100" lvl="1" indent="-342900">
              <a:spcBef>
                <a:spcPct val="20000"/>
              </a:spcBef>
              <a:buClr>
                <a:schemeClr val="accent1"/>
              </a:buClr>
              <a:buSzPct val="70000"/>
              <a:buFont typeface="Wingdings" panose="05000000000000000000" pitchFamily="2" charset="2"/>
              <a:buChar char="ü"/>
            </a:pPr>
            <a:r>
              <a:rPr lang="en-US" altLang="zh-CN" sz="2000" b="1" dirty="0"/>
              <a:t>BT</a:t>
            </a:r>
            <a:r>
              <a:rPr lang="zh-CN" altLang="en-US" sz="2000" b="1" dirty="0"/>
              <a:t>侵权、影视盗版</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视觉中国事件</a:t>
            </a:r>
          </a:p>
        </p:txBody>
      </p:sp>
    </p:spTree>
  </p:cSld>
  <p:clrMapOvr>
    <a:masterClrMapping/>
  </p:clrMapOvr>
  <mc:AlternateContent xmlns:mc="http://schemas.openxmlformats.org/markup-compatibility/2006" xmlns:p14="http://schemas.microsoft.com/office/powerpoint/2010/main">
    <mc:Choice Requires="p14">
      <p:transition spd="slow" p14:dur="2000" advTm="18522"/>
    </mc:Choice>
    <mc:Fallback xmlns="">
      <p:transition spd="slow" advTm="18522"/>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6553200" y="6356350"/>
            <a:ext cx="2133600" cy="365125"/>
          </a:xfrm>
          <a:prstGeom prst="rect">
            <a:avLst/>
          </a:prstGeom>
          <a:noFill/>
          <a:ln>
            <a:noFill/>
          </a:ln>
        </p:spPr>
        <p:txBody>
          <a:bodyPr anchor="ctr"/>
          <a:lstStyle>
            <a:lvl1pPr>
              <a:defRPr kumimoji="1" sz="2400">
                <a:solidFill>
                  <a:schemeClr val="tx1"/>
                </a:solidFill>
                <a:latin typeface="Arial" panose="020B0604020202090204" pitchFamily="34" charset="0"/>
                <a:ea typeface="宋体" pitchFamily="2" charset="-122"/>
                <a:cs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algn="r"/>
            <a:fld id="{1843A0D6-C098-EC4C-8005-6045DFDDD3F5}" type="slidenum">
              <a:rPr kumimoji="0" lang="en-US" altLang="zh-CN" sz="1200">
                <a:solidFill>
                  <a:srgbClr val="898989"/>
                </a:solidFill>
              </a:rPr>
              <a:t>99</a:t>
            </a:fld>
            <a:endParaRPr kumimoji="0" lang="en-US" altLang="zh-CN" sz="1200">
              <a:solidFill>
                <a:srgbClr val="898989"/>
              </a:solidFill>
            </a:endParaRPr>
          </a:p>
        </p:txBody>
      </p:sp>
      <p:sp>
        <p:nvSpPr>
          <p:cNvPr id="34818" name="Rectangle 2"/>
          <p:cNvSpPr>
            <a:spLocks noGrp="1" noChangeArrowheads="1"/>
          </p:cNvSpPr>
          <p:nvPr>
            <p:ph type="title" idx="4294967295"/>
          </p:nvPr>
        </p:nvSpPr>
        <p:spPr>
          <a:xfrm>
            <a:off x="287020" y="6350"/>
            <a:ext cx="7886700" cy="1325880"/>
          </a:xfrm>
        </p:spPr>
        <p:txBody>
          <a:bodyPr/>
          <a:lstStyle/>
          <a:p>
            <a:pPr eaLnBrk="1" hangingPunct="1"/>
            <a:r>
              <a:rPr kumimoji="0" lang="zh-CN" altLang="en-US" dirty="0">
                <a:latin typeface="Arial" panose="020B0604020202090204" pitchFamily="34" charset="0"/>
                <a:ea typeface="宋体" pitchFamily="2" charset="-122"/>
              </a:rPr>
              <a:t>信息内容</a:t>
            </a:r>
            <a:r>
              <a:rPr lang="zh-CN" altLang="en-US" dirty="0">
                <a:latin typeface="Arial" panose="020B0604020202090204" pitchFamily="34" charset="0"/>
                <a:ea typeface="宋体" pitchFamily="2" charset="-122"/>
              </a:rPr>
              <a:t>安全技术</a:t>
            </a:r>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l="25813" t="33464" r="48506" b="27148"/>
          <a:stretch>
            <a:fillRect/>
          </a:stretch>
        </p:blipFill>
        <p:spPr bwMode="auto">
          <a:xfrm>
            <a:off x="971550" y="1601788"/>
            <a:ext cx="3600450" cy="4141787"/>
          </a:xfrm>
          <a:prstGeom prst="rect">
            <a:avLst/>
          </a:prstGeom>
          <a:noFill/>
          <a:ln>
            <a:noFill/>
          </a:ln>
        </p:spPr>
      </p:pic>
      <p:pic>
        <p:nvPicPr>
          <p:cNvPr id="34821" name="Picture 5"/>
          <p:cNvPicPr>
            <a:picLocks noChangeAspect="1" noChangeArrowheads="1"/>
          </p:cNvPicPr>
          <p:nvPr/>
        </p:nvPicPr>
        <p:blipFill>
          <a:blip r:embed="rId4">
            <a:extLst>
              <a:ext uri="{28A0092B-C50C-407E-A947-70E740481C1C}">
                <a14:useLocalDpi xmlns:a14="http://schemas.microsoft.com/office/drawing/2010/main" val="0"/>
              </a:ext>
            </a:extLst>
          </a:blip>
          <a:srcRect l="50000" t="36220" r="26367" b="24414"/>
          <a:stretch>
            <a:fillRect/>
          </a:stretch>
        </p:blipFill>
        <p:spPr bwMode="auto">
          <a:xfrm>
            <a:off x="4356100" y="1700213"/>
            <a:ext cx="3217863" cy="4033837"/>
          </a:xfrm>
          <a:prstGeom prst="rect">
            <a:avLst/>
          </a:prstGeom>
          <a:noFill/>
          <a:ln>
            <a:noFill/>
          </a:ln>
        </p:spPr>
      </p:pic>
      <p:sp>
        <p:nvSpPr>
          <p:cNvPr id="34822" name="Rectangle 8"/>
          <p:cNvSpPr>
            <a:spLocks noChangeArrowheads="1"/>
          </p:cNvSpPr>
          <p:nvPr/>
        </p:nvSpPr>
        <p:spPr bwMode="auto">
          <a:xfrm rot="-2358807">
            <a:off x="611188" y="5446713"/>
            <a:ext cx="719137" cy="935037"/>
          </a:xfrm>
          <a:prstGeom prst="rect">
            <a:avLst/>
          </a:prstGeom>
          <a:solidFill>
            <a:schemeClr val="bg1"/>
          </a:solidFill>
          <a:ln>
            <a:noFill/>
          </a:ln>
        </p:spPr>
        <p:txBody>
          <a:bodyPr wrap="none" anchor="ctr"/>
          <a:lstStyle/>
          <a:p>
            <a:pPr>
              <a:lnSpc>
                <a:spcPct val="80000"/>
              </a:lnSpc>
            </a:pPr>
            <a:endParaRPr lang="zh-CN" altLang="en-US" sz="2400">
              <a:latin typeface="Calibri" panose="020F0502020204030204" charset="0"/>
            </a:endParaRPr>
          </a:p>
        </p:txBody>
      </p:sp>
      <p:sp>
        <p:nvSpPr>
          <p:cNvPr id="34823" name="Rectangle 9"/>
          <p:cNvSpPr>
            <a:spLocks noChangeArrowheads="1"/>
          </p:cNvSpPr>
          <p:nvPr/>
        </p:nvSpPr>
        <p:spPr bwMode="auto">
          <a:xfrm rot="-2358807">
            <a:off x="7308850" y="5589588"/>
            <a:ext cx="719138" cy="935037"/>
          </a:xfrm>
          <a:prstGeom prst="rect">
            <a:avLst/>
          </a:prstGeom>
          <a:solidFill>
            <a:schemeClr val="bg1"/>
          </a:solidFill>
          <a:ln>
            <a:noFill/>
          </a:ln>
        </p:spPr>
        <p:txBody>
          <a:bodyPr wrap="none" anchor="ctr"/>
          <a:lstStyle/>
          <a:p>
            <a:pPr>
              <a:lnSpc>
                <a:spcPct val="80000"/>
              </a:lnSpc>
            </a:pPr>
            <a:endParaRPr lang="zh-CN" altLang="en-US" sz="2400">
              <a:latin typeface="Calibri" panose="020F050202020403020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4815"/>
    </mc:Choice>
    <mc:Fallback xmlns="">
      <p:transition spd="slow" advTm="3481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8ee8833f-dfc4-4d8d-9e7d-7f7501131ece"/>
  <p:tag name="COMMONDATA" val="eyJoZGlkIjoiY2U0MmQ2MTFlOTJiZjc5OWVlNWMzOGM5MmQ2OWM0ZmI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ISLIDE.ICON" val="#379734;#86353;#166454;#402741;"/>
</p:tagLst>
</file>

<file path=ppt/tags/tag4.xml><?xml version="1.0" encoding="utf-8"?>
<p:tagLst xmlns:a="http://schemas.openxmlformats.org/drawingml/2006/main" xmlns:r="http://schemas.openxmlformats.org/officeDocument/2006/relationships" xmlns:p="http://schemas.openxmlformats.org/presentationml/2006/main">
  <p:tag name="ISLIDE.ICON" val="#379734;#86353;#166454;#402741;"/>
</p:tagLst>
</file>

<file path=ppt/tags/tag5.xml><?xml version="1.0" encoding="utf-8"?>
<p:tagLst xmlns:a="http://schemas.openxmlformats.org/drawingml/2006/main" xmlns:r="http://schemas.openxmlformats.org/officeDocument/2006/relationships" xmlns:p="http://schemas.openxmlformats.org/presentationml/2006/main">
  <p:tag name="ISLIDE.ICON" val="#399537;"/>
</p:tagLst>
</file>

<file path=ppt/tags/tag6.xml><?xml version="1.0" encoding="utf-8"?>
<p:tagLst xmlns:a="http://schemas.openxmlformats.org/drawingml/2006/main" xmlns:r="http://schemas.openxmlformats.org/officeDocument/2006/relationships" xmlns:p="http://schemas.openxmlformats.org/presentationml/2006/main">
  <p:tag name="ISLIDE.ICON" val="#399537;"/>
</p:tagLst>
</file>

<file path=ppt/tags/tag7.xml><?xml version="1.0" encoding="utf-8"?>
<p:tagLst xmlns:a="http://schemas.openxmlformats.org/drawingml/2006/main" xmlns:r="http://schemas.openxmlformats.org/officeDocument/2006/relationships" xmlns:p="http://schemas.openxmlformats.org/presentationml/2006/main">
  <p:tag name="TIMING" val="|5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网络安全_0912zhl</Template>
  <TotalTime>464</TotalTime>
  <Words>19115</Words>
  <Application>Microsoft Macintosh PowerPoint</Application>
  <PresentationFormat>全屏显示(4:3)</PresentationFormat>
  <Paragraphs>1374</Paragraphs>
  <Slides>129</Slides>
  <Notes>42</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129</vt:i4>
      </vt:variant>
    </vt:vector>
  </HeadingPairs>
  <TitlesOfParts>
    <vt:vector size="150" baseType="lpstr">
      <vt:lpstr>方正姚体</vt:lpstr>
      <vt:lpstr>黑体</vt:lpstr>
      <vt:lpstr>华文楷体</vt:lpstr>
      <vt:lpstr>华文中宋</vt:lpstr>
      <vt:lpstr>楷体_GB2312</vt:lpstr>
      <vt:lpstr>思源黑体 CN Heavy</vt:lpstr>
      <vt:lpstr>宋体</vt:lpstr>
      <vt:lpstr>微软雅黑</vt:lpstr>
      <vt:lpstr>字魂59号-创粗黑</vt:lpstr>
      <vt:lpstr>Arial Unicode MS</vt:lpstr>
      <vt:lpstr>Heiti SC Medium</vt:lpstr>
      <vt:lpstr>PingFang SC</vt:lpstr>
      <vt:lpstr>PingFangSC-Regular</vt:lpstr>
      <vt:lpstr>Arial</vt:lpstr>
      <vt:lpstr>Calibri</vt:lpstr>
      <vt:lpstr>Consolas</vt:lpstr>
      <vt:lpstr>Franklin Gothic Medium</vt:lpstr>
      <vt:lpstr>Times New Roman</vt:lpstr>
      <vt:lpstr>Wingdings</vt:lpstr>
      <vt:lpstr>Office 主题</vt:lpstr>
      <vt:lpstr>Visio</vt:lpstr>
      <vt:lpstr>信息内容安全</vt:lpstr>
      <vt:lpstr>教学内容</vt:lpstr>
      <vt:lpstr>PowerPoint 演示文稿</vt:lpstr>
      <vt:lpstr>PowerPoint 演示文稿</vt:lpstr>
      <vt:lpstr>PowerPoint 演示文稿</vt:lpstr>
      <vt:lpstr>第一章   信息内容安全概述</vt:lpstr>
      <vt:lpstr>网络空间定义</vt:lpstr>
      <vt:lpstr>网络空间四个基本要素</vt:lpstr>
      <vt:lpstr>网络空间安全定义</vt:lpstr>
      <vt:lpstr>网络空间安全定义</vt:lpstr>
      <vt:lpstr>PowerPoint 演示文稿</vt:lpstr>
      <vt:lpstr>网络空间面临的主要安全威胁</vt:lpstr>
      <vt:lpstr>PowerPoint 演示文稿</vt:lpstr>
      <vt:lpstr>各国网络部队</vt:lpstr>
      <vt:lpstr>PowerPoint 演示文稿</vt:lpstr>
      <vt:lpstr>民主基金会</vt:lpstr>
      <vt:lpstr>第一章   信息内容安全概述</vt:lpstr>
      <vt:lpstr>PowerPoint 演示文稿</vt:lpstr>
      <vt:lpstr>PowerPoint 演示文稿</vt:lpstr>
      <vt:lpstr>伊朗核电站Stuxnet病毒事件分析</vt:lpstr>
      <vt:lpstr>伊朗核电站Stuxnet病毒事件分析</vt:lpstr>
      <vt:lpstr>伊朗核电站Stuxnet病毒事件分析</vt:lpstr>
      <vt:lpstr>乌克兰电网遭受网络攻击事件分析</vt:lpstr>
      <vt:lpstr>乌克兰电网遭受网络攻击事件分析</vt:lpstr>
      <vt:lpstr>乌克兰电网遭受网络攻击事件分析</vt:lpstr>
      <vt:lpstr>乌克兰电网遭受网络攻击事件分析</vt:lpstr>
      <vt:lpstr>委内瑞拉大范围停电事件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“香港修例风波”-事件介绍</vt:lpstr>
      <vt:lpstr>“香港修例风波”-事件经过</vt:lpstr>
      <vt:lpstr>“香港修例风波”-起因分析</vt:lpstr>
      <vt:lpstr>“疫情中国造”-事件介绍</vt:lpstr>
      <vt:lpstr>“疫情中国造”-事件经过</vt:lpstr>
      <vt:lpstr>“疫情中国造”-起因分析</vt:lpstr>
      <vt:lpstr>PowerPoint 演示文稿</vt:lpstr>
      <vt:lpstr>勒索病毒攻击事件分析</vt:lpstr>
      <vt:lpstr>勒索病毒攻击事件分析</vt:lpstr>
      <vt:lpstr>生物数据非法采集流转</vt:lpstr>
      <vt:lpstr>特斯拉工厂监控录像遭“泄密”&amp;跨境数据传输</vt:lpstr>
      <vt:lpstr>暗网：非法交易的天堂</vt:lpstr>
      <vt:lpstr>暗网：非法交易的天堂</vt:lpstr>
      <vt:lpstr>PowerPoint 演示文稿</vt:lpstr>
      <vt:lpstr>PowerPoint 演示文稿</vt:lpstr>
      <vt:lpstr>第一章   信息内容安全概述</vt:lpstr>
      <vt:lpstr>PowerPoint 演示文稿</vt:lpstr>
      <vt:lpstr>PowerPoint 演示文稿</vt:lpstr>
      <vt:lpstr>第一章   信息内容安全概述</vt:lpstr>
      <vt:lpstr>PowerPoint 演示文稿</vt:lpstr>
      <vt:lpstr>PowerPoint 演示文稿</vt:lpstr>
      <vt:lpstr>PowerPoint 演示文稿</vt:lpstr>
      <vt:lpstr>PowerPoint 演示文稿</vt:lpstr>
      <vt:lpstr>PowerPoint 演示文稿</vt:lpstr>
      <vt:lpstr>努力建设成为网络强国</vt:lpstr>
      <vt:lpstr>PowerPoint 演示文稿</vt:lpstr>
      <vt:lpstr>PowerPoint 演示文稿</vt:lpstr>
      <vt:lpstr>PowerPoint 演示文稿</vt:lpstr>
      <vt:lpstr>PowerPoint 演示文稿</vt:lpstr>
      <vt:lpstr>PowerPoint 演示文稿</vt:lpstr>
      <vt:lpstr>PowerPoint 演示文稿</vt:lpstr>
      <vt:lpstr>网络治理：亿万民众共同的精神家园</vt:lpstr>
      <vt:lpstr>国际合作：构建网络空间命运共同体 </vt:lpstr>
      <vt:lpstr>网络安全解之有法，国家主权争之有道</vt:lpstr>
      <vt:lpstr>PowerPoint 演示文稿</vt:lpstr>
      <vt:lpstr>PowerPoint 演示文稿</vt:lpstr>
      <vt:lpstr>PowerPoint 演示文稿</vt:lpstr>
      <vt:lpstr>PowerPoint 演示文稿</vt:lpstr>
      <vt:lpstr>PowerPoint 演示文稿</vt:lpstr>
      <vt:lpstr>网络安全法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域名解析试验系统</vt:lpstr>
      <vt:lpstr>域名解析试验系统</vt:lpstr>
      <vt:lpstr>PowerPoint 演示文稿</vt:lpstr>
      <vt:lpstr>网络安全人才</vt:lpstr>
      <vt:lpstr>PowerPoint 演示文稿</vt:lpstr>
      <vt:lpstr>PowerPoint 演示文稿</vt:lpstr>
      <vt:lpstr>第一章   信息内容安全概述</vt:lpstr>
      <vt:lpstr>信息内容安全</vt:lpstr>
      <vt:lpstr>信息内容安全</vt:lpstr>
      <vt:lpstr>信息内容安全</vt:lpstr>
      <vt:lpstr>信息内容安全的典型案例</vt:lpstr>
      <vt:lpstr>信息内容安全的典型案例</vt:lpstr>
      <vt:lpstr>信息内容安全技术</vt:lpstr>
      <vt:lpstr>关键技术</vt:lpstr>
      <vt:lpstr>PowerPoint 演示文稿</vt:lpstr>
      <vt:lpstr>PowerPoint 演示文稿</vt:lpstr>
      <vt:lpstr>PowerPoint 演示文稿</vt:lpstr>
      <vt:lpstr>PowerPoint 演示文稿</vt:lpstr>
      <vt:lpstr>PowerPoint 演示文稿</vt:lpstr>
      <vt:lpstr>PowerPoint 演示文稿</vt:lpstr>
      <vt:lpstr>国际知名网络安全研究机构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信息内容安全技术发展</vt:lpstr>
      <vt:lpstr>信息内容安全技术发展</vt:lpstr>
      <vt:lpstr>信息内容安全技术发展</vt:lpstr>
      <vt:lpstr>信息内容安全技术发展</vt:lpstr>
      <vt:lpstr>信息内容安全技术发展</vt:lpstr>
      <vt:lpstr>PowerPoint 演示文稿</vt:lpstr>
      <vt:lpstr>PowerPoint 演示文稿</vt:lpstr>
      <vt:lpstr>PowerPoint 演示文稿</vt:lpstr>
      <vt:lpstr>基础研究：信息内容分析基础理论和共性技术</vt:lpstr>
      <vt:lpstr>PowerPoint 演示文稿</vt:lpstr>
      <vt:lpstr>社交网络分析</vt:lpstr>
      <vt:lpstr>网络宏观态势大数据分析</vt:lpstr>
      <vt:lpstr>要点知识</vt:lpstr>
    </vt:vector>
  </TitlesOfParts>
  <Company>哈尔滨工业大学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王宽全</dc:creator>
  <cp:lastModifiedBy>Microsoft Office User</cp:lastModifiedBy>
  <cp:revision>255</cp:revision>
  <dcterms:created xsi:type="dcterms:W3CDTF">2024-08-20T01:36:20Z</dcterms:created>
  <dcterms:modified xsi:type="dcterms:W3CDTF">2024-08-26T12:49:40Z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2052-6.10.1.8873</vt:lpwstr>
  </property>
  <property fmtid="{D5CDD505-2E9C-101B-9397-08002B2CF9AE}" pid="3" name="ICV">
    <vt:lpwstr>0F15E6CA194E4D268F26F7752C05DED5</vt:lpwstr>
  </property>
</Properties>
</file>